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9" r:id="rId3"/>
    <p:sldId id="261" r:id="rId4"/>
    <p:sldId id="263" r:id="rId5"/>
    <p:sldId id="26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FD3E65-1731-4D60-AF70-380BB2E755D8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4C56903-5ED9-44C9-8867-4C02671ECB6E}">
      <dgm:prSet phldrT="[Text]" custT="1"/>
      <dgm:spPr/>
      <dgm:t>
        <a:bodyPr/>
        <a:lstStyle/>
        <a:p>
          <a:r>
            <a:rPr lang="en-US" sz="1600" b="1" dirty="0" smtClean="0"/>
            <a:t>Cognitive Weakness/Deficit</a:t>
          </a:r>
        </a:p>
        <a:p>
          <a:r>
            <a:rPr lang="en-US" sz="1600" dirty="0" smtClean="0"/>
            <a:t>Cognitive Ability or Processing Disorder</a:t>
          </a:r>
          <a:endParaRPr lang="en-US" sz="1600" dirty="0"/>
        </a:p>
      </dgm:t>
    </dgm:pt>
    <dgm:pt modelId="{4D556FA7-1927-44C9-A7EB-C5FA88EE861A}" type="parTrans" cxnId="{35F8C753-2CA2-4B81-8DB9-C23363202C1A}">
      <dgm:prSet/>
      <dgm:spPr/>
      <dgm:t>
        <a:bodyPr/>
        <a:lstStyle/>
        <a:p>
          <a:endParaRPr lang="en-US"/>
        </a:p>
      </dgm:t>
    </dgm:pt>
    <dgm:pt modelId="{6AB2EF3E-1C5E-450F-BED7-242C2F1E0575}" type="sibTrans" cxnId="{35F8C753-2CA2-4B81-8DB9-C23363202C1A}">
      <dgm:prSet/>
      <dgm:spPr/>
      <dgm:t>
        <a:bodyPr/>
        <a:lstStyle/>
        <a:p>
          <a:endParaRPr lang="en-US"/>
        </a:p>
      </dgm:t>
    </dgm:pt>
    <dgm:pt modelId="{6358A03C-CC5A-4B7A-9B4F-1EE6EA9FF078}">
      <dgm:prSet phldrT="[Text]" custT="1"/>
      <dgm:spPr/>
      <dgm:t>
        <a:bodyPr/>
        <a:lstStyle/>
        <a:p>
          <a:r>
            <a:rPr lang="en-US" sz="1600" b="1" dirty="0" smtClean="0"/>
            <a:t>Academic Weakness/Failure</a:t>
          </a:r>
        </a:p>
        <a:p>
          <a:r>
            <a:rPr lang="en-US" sz="1600" dirty="0" smtClean="0"/>
            <a:t>Academic Skills/Knowledge Deficits</a:t>
          </a:r>
          <a:endParaRPr lang="en-US" sz="1600" dirty="0"/>
        </a:p>
      </dgm:t>
    </dgm:pt>
    <dgm:pt modelId="{A4E90EEF-7E9B-4C4F-8A87-2A1569205B32}" type="sibTrans" cxnId="{9E84805A-4AD1-4114-B7F1-BF5FF4603C06}">
      <dgm:prSet/>
      <dgm:spPr/>
      <dgm:t>
        <a:bodyPr/>
        <a:lstStyle/>
        <a:p>
          <a:endParaRPr lang="en-US"/>
        </a:p>
      </dgm:t>
    </dgm:pt>
    <dgm:pt modelId="{75CB4D9E-7883-4E96-A59E-8BB7B86F2BE4}" type="parTrans" cxnId="{9E84805A-4AD1-4114-B7F1-BF5FF4603C06}">
      <dgm:prSet/>
      <dgm:spPr/>
      <dgm:t>
        <a:bodyPr/>
        <a:lstStyle/>
        <a:p>
          <a:endParaRPr lang="en-US"/>
        </a:p>
      </dgm:t>
    </dgm:pt>
    <dgm:pt modelId="{ECFD1C2C-3D22-4330-BD8F-5F8CCFC6DCAC}">
      <dgm:prSet phldrT="[Text]" custT="1"/>
      <dgm:spPr/>
      <dgm:t>
        <a:bodyPr/>
        <a:lstStyle/>
        <a:p>
          <a:r>
            <a:rPr lang="en-US" sz="1600" b="1" dirty="0" smtClean="0"/>
            <a:t>Cognitive Strengths</a:t>
          </a:r>
        </a:p>
        <a:p>
          <a:r>
            <a:rPr lang="en-US" sz="1400" dirty="0" smtClean="0"/>
            <a:t>Average or better overall ability, aka, </a:t>
          </a:r>
          <a:r>
            <a:rPr lang="en-US" sz="1400" b="1" i="1" u="none" dirty="0" smtClean="0"/>
            <a:t>g</a:t>
          </a:r>
        </a:p>
        <a:p>
          <a:r>
            <a:rPr lang="en-US" sz="1400" dirty="0" smtClean="0"/>
            <a:t>Supported by strengths in academic skills</a:t>
          </a:r>
          <a:endParaRPr lang="en-US" sz="1400" dirty="0"/>
        </a:p>
      </dgm:t>
    </dgm:pt>
    <dgm:pt modelId="{8E458DC0-C24D-4163-B89D-D2CDB8D63CE4}" type="sibTrans" cxnId="{7BCC60BE-1576-4631-A8F3-41B2AA6407A5}">
      <dgm:prSet/>
      <dgm:spPr/>
      <dgm:t>
        <a:bodyPr/>
        <a:lstStyle/>
        <a:p>
          <a:endParaRPr lang="en-US"/>
        </a:p>
      </dgm:t>
    </dgm:pt>
    <dgm:pt modelId="{1C280546-245F-42DD-91FE-DE51ADE429A2}" type="parTrans" cxnId="{7BCC60BE-1576-4631-A8F3-41B2AA6407A5}">
      <dgm:prSet/>
      <dgm:spPr/>
      <dgm:t>
        <a:bodyPr/>
        <a:lstStyle/>
        <a:p>
          <a:endParaRPr lang="en-US"/>
        </a:p>
      </dgm:t>
    </dgm:pt>
    <dgm:pt modelId="{36C73B0B-5770-4BBE-9806-51F1E4A44237}" type="pres">
      <dgm:prSet presAssocID="{E5FD3E65-1731-4D60-AF70-380BB2E755D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3C82492-1143-4D3F-B4EC-BA0A54875336}" type="pres">
      <dgm:prSet presAssocID="{ECFD1C2C-3D22-4330-BD8F-5F8CCFC6DCAC}" presName="node" presStyleLbl="node1" presStyleIdx="0" presStyleCnt="3" custRadScaleRad="101446" custRadScaleInc="-54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FFECB4-18D6-42FD-B13A-C30A997938EA}" type="pres">
      <dgm:prSet presAssocID="{8E458DC0-C24D-4163-B89D-D2CDB8D63CE4}" presName="sibTrans" presStyleLbl="sibTrans2D1" presStyleIdx="0" presStyleCnt="3"/>
      <dgm:spPr/>
      <dgm:t>
        <a:bodyPr/>
        <a:lstStyle/>
        <a:p>
          <a:endParaRPr lang="en-US"/>
        </a:p>
      </dgm:t>
    </dgm:pt>
    <dgm:pt modelId="{49895C73-24D8-4DFE-8641-7AD984F0B325}" type="pres">
      <dgm:prSet presAssocID="{8E458DC0-C24D-4163-B89D-D2CDB8D63CE4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A7FDB78B-E3FD-479E-817D-F20955E42097}" type="pres">
      <dgm:prSet presAssocID="{6358A03C-CC5A-4B7A-9B4F-1EE6EA9FF078}" presName="node" presStyleLbl="node1" presStyleIdx="1" presStyleCnt="3" custRadScaleRad="111936" custRadScaleInc="-315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6F1798-8658-4F20-A6B3-18F6BF8D84F2}" type="pres">
      <dgm:prSet presAssocID="{A4E90EEF-7E9B-4C4F-8A87-2A1569205B32}" presName="sibTrans" presStyleLbl="sibTrans2D1" presStyleIdx="1" presStyleCnt="3" custLinFactNeighborX="1263" custLinFactNeighborY="-91662"/>
      <dgm:spPr/>
      <dgm:t>
        <a:bodyPr/>
        <a:lstStyle/>
        <a:p>
          <a:endParaRPr lang="en-US"/>
        </a:p>
      </dgm:t>
    </dgm:pt>
    <dgm:pt modelId="{987538E6-CAEE-4BAC-9FA0-BB0AE753DF12}" type="pres">
      <dgm:prSet presAssocID="{A4E90EEF-7E9B-4C4F-8A87-2A1569205B32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5DD5FA9A-E212-454B-9D43-B011C8CDAF15}" type="pres">
      <dgm:prSet presAssocID="{74C56903-5ED9-44C9-8867-4C02671ECB6E}" presName="node" presStyleLbl="node1" presStyleIdx="2" presStyleCnt="3" custScaleX="96658" custRadScaleRad="118785" custRadScaleInc="326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347DD5-D6DC-47D5-AE49-A1674F66FAF3}" type="pres">
      <dgm:prSet presAssocID="{6AB2EF3E-1C5E-450F-BED7-242C2F1E0575}" presName="sibTrans" presStyleLbl="sibTrans2D1" presStyleIdx="2" presStyleCnt="3" custScaleY="99804"/>
      <dgm:spPr/>
      <dgm:t>
        <a:bodyPr/>
        <a:lstStyle/>
        <a:p>
          <a:endParaRPr lang="en-US"/>
        </a:p>
      </dgm:t>
    </dgm:pt>
    <dgm:pt modelId="{03DD0C9D-63CE-42CB-9809-FFB3E0A232F7}" type="pres">
      <dgm:prSet presAssocID="{6AB2EF3E-1C5E-450F-BED7-242C2F1E0575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9B23264E-BF92-4221-A0D1-6DFBC48A0761}" type="presOf" srcId="{A4E90EEF-7E9B-4C4F-8A87-2A1569205B32}" destId="{546F1798-8658-4F20-A6B3-18F6BF8D84F2}" srcOrd="0" destOrd="0" presId="urn:microsoft.com/office/officeart/2005/8/layout/cycle7"/>
    <dgm:cxn modelId="{7BCC60BE-1576-4631-A8F3-41B2AA6407A5}" srcId="{E5FD3E65-1731-4D60-AF70-380BB2E755D8}" destId="{ECFD1C2C-3D22-4330-BD8F-5F8CCFC6DCAC}" srcOrd="0" destOrd="0" parTransId="{1C280546-245F-42DD-91FE-DE51ADE429A2}" sibTransId="{8E458DC0-C24D-4163-B89D-D2CDB8D63CE4}"/>
    <dgm:cxn modelId="{80404E80-BE46-4DB0-8783-741A08AB1EB9}" type="presOf" srcId="{A4E90EEF-7E9B-4C4F-8A87-2A1569205B32}" destId="{987538E6-CAEE-4BAC-9FA0-BB0AE753DF12}" srcOrd="1" destOrd="0" presId="urn:microsoft.com/office/officeart/2005/8/layout/cycle7"/>
    <dgm:cxn modelId="{27A1F1B4-29B2-4DA9-A5BF-46465BA24F31}" type="presOf" srcId="{6AB2EF3E-1C5E-450F-BED7-242C2F1E0575}" destId="{CE347DD5-D6DC-47D5-AE49-A1674F66FAF3}" srcOrd="0" destOrd="0" presId="urn:microsoft.com/office/officeart/2005/8/layout/cycle7"/>
    <dgm:cxn modelId="{3F9185BC-DCA8-4201-AA08-C25BDA0F60BE}" type="presOf" srcId="{8E458DC0-C24D-4163-B89D-D2CDB8D63CE4}" destId="{49895C73-24D8-4DFE-8641-7AD984F0B325}" srcOrd="1" destOrd="0" presId="urn:microsoft.com/office/officeart/2005/8/layout/cycle7"/>
    <dgm:cxn modelId="{72CFAC01-EA87-4C5F-8E0D-DDDBA7D9CB7E}" type="presOf" srcId="{ECFD1C2C-3D22-4330-BD8F-5F8CCFC6DCAC}" destId="{13C82492-1143-4D3F-B4EC-BA0A54875336}" srcOrd="0" destOrd="0" presId="urn:microsoft.com/office/officeart/2005/8/layout/cycle7"/>
    <dgm:cxn modelId="{7150FDAB-2E8E-4F74-AB2E-ABDCA4DA2FB2}" type="presOf" srcId="{E5FD3E65-1731-4D60-AF70-380BB2E755D8}" destId="{36C73B0B-5770-4BBE-9806-51F1E4A44237}" srcOrd="0" destOrd="0" presId="urn:microsoft.com/office/officeart/2005/8/layout/cycle7"/>
    <dgm:cxn modelId="{53F25EA2-A8C8-487A-99AB-3EC1C879DDC1}" type="presOf" srcId="{8E458DC0-C24D-4163-B89D-D2CDB8D63CE4}" destId="{77FFECB4-18D6-42FD-B13A-C30A997938EA}" srcOrd="0" destOrd="0" presId="urn:microsoft.com/office/officeart/2005/8/layout/cycle7"/>
    <dgm:cxn modelId="{9E84805A-4AD1-4114-B7F1-BF5FF4603C06}" srcId="{E5FD3E65-1731-4D60-AF70-380BB2E755D8}" destId="{6358A03C-CC5A-4B7A-9B4F-1EE6EA9FF078}" srcOrd="1" destOrd="0" parTransId="{75CB4D9E-7883-4E96-A59E-8BB7B86F2BE4}" sibTransId="{A4E90EEF-7E9B-4C4F-8A87-2A1569205B32}"/>
    <dgm:cxn modelId="{FE05349E-A1BD-4FB4-8F6A-7D0D318511BE}" type="presOf" srcId="{6AB2EF3E-1C5E-450F-BED7-242C2F1E0575}" destId="{03DD0C9D-63CE-42CB-9809-FFB3E0A232F7}" srcOrd="1" destOrd="0" presId="urn:microsoft.com/office/officeart/2005/8/layout/cycle7"/>
    <dgm:cxn modelId="{14FE0369-F9D8-46FD-9ED2-5FDBB11F863F}" type="presOf" srcId="{6358A03C-CC5A-4B7A-9B4F-1EE6EA9FF078}" destId="{A7FDB78B-E3FD-479E-817D-F20955E42097}" srcOrd="0" destOrd="0" presId="urn:microsoft.com/office/officeart/2005/8/layout/cycle7"/>
    <dgm:cxn modelId="{35F8C753-2CA2-4B81-8DB9-C23363202C1A}" srcId="{E5FD3E65-1731-4D60-AF70-380BB2E755D8}" destId="{74C56903-5ED9-44C9-8867-4C02671ECB6E}" srcOrd="2" destOrd="0" parTransId="{4D556FA7-1927-44C9-A7EB-C5FA88EE861A}" sibTransId="{6AB2EF3E-1C5E-450F-BED7-242C2F1E0575}"/>
    <dgm:cxn modelId="{87FEB08B-5F85-4756-AB9D-7E57B95C3C8A}" type="presOf" srcId="{74C56903-5ED9-44C9-8867-4C02671ECB6E}" destId="{5DD5FA9A-E212-454B-9D43-B011C8CDAF15}" srcOrd="0" destOrd="0" presId="urn:microsoft.com/office/officeart/2005/8/layout/cycle7"/>
    <dgm:cxn modelId="{DF361014-1689-4209-A8A4-84FCF038DFE8}" type="presParOf" srcId="{36C73B0B-5770-4BBE-9806-51F1E4A44237}" destId="{13C82492-1143-4D3F-B4EC-BA0A54875336}" srcOrd="0" destOrd="0" presId="urn:microsoft.com/office/officeart/2005/8/layout/cycle7"/>
    <dgm:cxn modelId="{9D113934-A38C-42BE-B3C0-B820B7023808}" type="presParOf" srcId="{36C73B0B-5770-4BBE-9806-51F1E4A44237}" destId="{77FFECB4-18D6-42FD-B13A-C30A997938EA}" srcOrd="1" destOrd="0" presId="urn:microsoft.com/office/officeart/2005/8/layout/cycle7"/>
    <dgm:cxn modelId="{D5588606-1D5A-41B9-9997-25065AA9265E}" type="presParOf" srcId="{77FFECB4-18D6-42FD-B13A-C30A997938EA}" destId="{49895C73-24D8-4DFE-8641-7AD984F0B325}" srcOrd="0" destOrd="0" presId="urn:microsoft.com/office/officeart/2005/8/layout/cycle7"/>
    <dgm:cxn modelId="{0C64C5D5-A1F2-435C-BADC-363ED5812C1C}" type="presParOf" srcId="{36C73B0B-5770-4BBE-9806-51F1E4A44237}" destId="{A7FDB78B-E3FD-479E-817D-F20955E42097}" srcOrd="2" destOrd="0" presId="urn:microsoft.com/office/officeart/2005/8/layout/cycle7"/>
    <dgm:cxn modelId="{8A787E94-05F0-43DB-9D0A-D303ED26A704}" type="presParOf" srcId="{36C73B0B-5770-4BBE-9806-51F1E4A44237}" destId="{546F1798-8658-4F20-A6B3-18F6BF8D84F2}" srcOrd="3" destOrd="0" presId="urn:microsoft.com/office/officeart/2005/8/layout/cycle7"/>
    <dgm:cxn modelId="{29EF5163-60DC-4EBD-B4E3-7C883C964508}" type="presParOf" srcId="{546F1798-8658-4F20-A6B3-18F6BF8D84F2}" destId="{987538E6-CAEE-4BAC-9FA0-BB0AE753DF12}" srcOrd="0" destOrd="0" presId="urn:microsoft.com/office/officeart/2005/8/layout/cycle7"/>
    <dgm:cxn modelId="{53DC07DB-C084-465F-8D02-35F9D40D8E24}" type="presParOf" srcId="{36C73B0B-5770-4BBE-9806-51F1E4A44237}" destId="{5DD5FA9A-E212-454B-9D43-B011C8CDAF15}" srcOrd="4" destOrd="0" presId="urn:microsoft.com/office/officeart/2005/8/layout/cycle7"/>
    <dgm:cxn modelId="{5458A466-B744-4DEE-988B-797A2839F7DA}" type="presParOf" srcId="{36C73B0B-5770-4BBE-9806-51F1E4A44237}" destId="{CE347DD5-D6DC-47D5-AE49-A1674F66FAF3}" srcOrd="5" destOrd="0" presId="urn:microsoft.com/office/officeart/2005/8/layout/cycle7"/>
    <dgm:cxn modelId="{8B1BF432-0092-4AC7-8AF4-44C765D0CCCA}" type="presParOf" srcId="{CE347DD5-D6DC-47D5-AE49-A1674F66FAF3}" destId="{03DD0C9D-63CE-42CB-9809-FFB3E0A232F7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3C82492-1143-4D3F-B4EC-BA0A54875336}">
      <dsp:nvSpPr>
        <dsp:cNvPr id="0" name=""/>
        <dsp:cNvSpPr/>
      </dsp:nvSpPr>
      <dsp:spPr>
        <a:xfrm>
          <a:off x="2571994" y="0"/>
          <a:ext cx="2368153" cy="11840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Cognitive Strengths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Average or better overall ability, aka, </a:t>
          </a:r>
          <a:r>
            <a:rPr lang="en-US" sz="1400" b="1" i="1" u="none" kern="1200" dirty="0" smtClean="0"/>
            <a:t>g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Supported by strengths in academic skills</a:t>
          </a:r>
          <a:endParaRPr lang="en-US" sz="1400" kern="1200" dirty="0"/>
        </a:p>
      </dsp:txBody>
      <dsp:txXfrm>
        <a:off x="2571994" y="0"/>
        <a:ext cx="2368153" cy="1184076"/>
      </dsp:txXfrm>
    </dsp:sp>
    <dsp:sp modelId="{77FFECB4-18D6-42FD-B13A-C30A997938EA}">
      <dsp:nvSpPr>
        <dsp:cNvPr id="0" name=""/>
        <dsp:cNvSpPr/>
      </dsp:nvSpPr>
      <dsp:spPr>
        <a:xfrm rot="2785775">
          <a:off x="4216070" y="1756425"/>
          <a:ext cx="1689618" cy="414426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 rot="2785775">
        <a:off x="4216070" y="1756425"/>
        <a:ext cx="1689618" cy="414426"/>
      </dsp:txXfrm>
    </dsp:sp>
    <dsp:sp modelId="{A7FDB78B-E3FD-479E-817D-F20955E42097}">
      <dsp:nvSpPr>
        <dsp:cNvPr id="0" name=""/>
        <dsp:cNvSpPr/>
      </dsp:nvSpPr>
      <dsp:spPr>
        <a:xfrm>
          <a:off x="5181611" y="2743201"/>
          <a:ext cx="2368153" cy="11840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Academic Weakness/Failure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Academic Skills/Knowledge Deficits</a:t>
          </a:r>
          <a:endParaRPr lang="en-US" sz="1600" kern="1200" dirty="0"/>
        </a:p>
      </dsp:txBody>
      <dsp:txXfrm>
        <a:off x="5181611" y="2743201"/>
        <a:ext cx="2368153" cy="1184076"/>
      </dsp:txXfrm>
    </dsp:sp>
    <dsp:sp modelId="{546F1798-8658-4F20-A6B3-18F6BF8D84F2}">
      <dsp:nvSpPr>
        <dsp:cNvPr id="0" name=""/>
        <dsp:cNvSpPr/>
      </dsp:nvSpPr>
      <dsp:spPr>
        <a:xfrm rot="10800004">
          <a:off x="2964273" y="2748151"/>
          <a:ext cx="1689618" cy="414426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 rot="10800004">
        <a:off x="2964273" y="2748151"/>
        <a:ext cx="1689618" cy="414426"/>
      </dsp:txXfrm>
    </dsp:sp>
    <dsp:sp modelId="{5DD5FA9A-E212-454B-9D43-B011C8CDAF15}">
      <dsp:nvSpPr>
        <dsp:cNvPr id="0" name=""/>
        <dsp:cNvSpPr/>
      </dsp:nvSpPr>
      <dsp:spPr>
        <a:xfrm>
          <a:off x="104864" y="2743195"/>
          <a:ext cx="2289009" cy="11840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Cognitive Weakness/Deficit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Cognitive Ability or Processing Disorder</a:t>
          </a:r>
          <a:endParaRPr lang="en-US" sz="1600" kern="1200" dirty="0"/>
        </a:p>
      </dsp:txBody>
      <dsp:txXfrm>
        <a:off x="104864" y="2743195"/>
        <a:ext cx="2289009" cy="1184076"/>
      </dsp:txXfrm>
    </dsp:sp>
    <dsp:sp modelId="{CE347DD5-D6DC-47D5-AE49-A1674F66FAF3}">
      <dsp:nvSpPr>
        <dsp:cNvPr id="0" name=""/>
        <dsp:cNvSpPr/>
      </dsp:nvSpPr>
      <dsp:spPr>
        <a:xfrm rot="18745243">
          <a:off x="1657910" y="1756828"/>
          <a:ext cx="1689618" cy="413614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 rot="18745243">
        <a:off x="1657910" y="1756828"/>
        <a:ext cx="1689618" cy="4136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32BDAC-9771-4D7B-9F1C-F3DA93B272D6}" type="datetimeFigureOut">
              <a:rPr lang="en-US" smtClean="0"/>
              <a:pPr/>
              <a:t>5/29/2016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490515-BA1A-4376-9EAF-57867B8B89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5170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Differences</a:t>
            </a:r>
            <a:r>
              <a:rPr lang="en-US" baseline="0" dirty="0" smtClean="0"/>
              <a:t> between related cognitive areas of weakness or deficit and academic areas of weakness or deficit are not statistically </a:t>
            </a:r>
            <a:r>
              <a:rPr lang="en-US" baseline="0" dirty="0" err="1" smtClean="0"/>
              <a:t>signficant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BECB5C-E85C-4285-B34B-E7E03D51A7EC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27680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A97CE-1DDD-4EAC-8017-E1B30A25DBE1}" type="datetimeFigureOut">
              <a:rPr lang="en-US" smtClean="0"/>
              <a:pPr/>
              <a:t>5/29/2016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EF8C9-E365-467D-A196-9441F93F31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12208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A97CE-1DDD-4EAC-8017-E1B30A25DBE1}" type="datetimeFigureOut">
              <a:rPr lang="en-US" smtClean="0"/>
              <a:pPr/>
              <a:t>5/29/2016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EF8C9-E365-467D-A196-9441F93F31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0124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A97CE-1DDD-4EAC-8017-E1B30A25DBE1}" type="datetimeFigureOut">
              <a:rPr lang="en-US" smtClean="0"/>
              <a:pPr/>
              <a:t>5/29/2016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EF8C9-E365-467D-A196-9441F93F31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32644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A97CE-1DDD-4EAC-8017-E1B30A25DBE1}" type="datetimeFigureOut">
              <a:rPr lang="en-US" smtClean="0"/>
              <a:pPr/>
              <a:t>5/29/2016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EF8C9-E365-467D-A196-9441F93F31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96554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A97CE-1DDD-4EAC-8017-E1B30A25DBE1}" type="datetimeFigureOut">
              <a:rPr lang="en-US" smtClean="0"/>
              <a:pPr/>
              <a:t>5/29/2016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EF8C9-E365-467D-A196-9441F93F31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67094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A97CE-1DDD-4EAC-8017-E1B30A25DBE1}" type="datetimeFigureOut">
              <a:rPr lang="en-US" smtClean="0"/>
              <a:pPr/>
              <a:t>5/29/2016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EF8C9-E365-467D-A196-9441F93F31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35418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A97CE-1DDD-4EAC-8017-E1B30A25DBE1}" type="datetimeFigureOut">
              <a:rPr lang="en-US" smtClean="0"/>
              <a:pPr/>
              <a:t>5/29/2016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EF8C9-E365-467D-A196-9441F93F31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49782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A97CE-1DDD-4EAC-8017-E1B30A25DBE1}" type="datetimeFigureOut">
              <a:rPr lang="en-US" smtClean="0"/>
              <a:pPr/>
              <a:t>5/29/2016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EF8C9-E365-467D-A196-9441F93F31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44230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A97CE-1DDD-4EAC-8017-E1B30A25DBE1}" type="datetimeFigureOut">
              <a:rPr lang="en-US" smtClean="0"/>
              <a:pPr/>
              <a:t>5/29/2016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EF8C9-E365-467D-A196-9441F93F31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36340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A97CE-1DDD-4EAC-8017-E1B30A25DBE1}" type="datetimeFigureOut">
              <a:rPr lang="en-US" smtClean="0"/>
              <a:pPr/>
              <a:t>5/29/2016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EF8C9-E365-467D-A196-9441F93F31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21254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A97CE-1DDD-4EAC-8017-E1B30A25DBE1}" type="datetimeFigureOut">
              <a:rPr lang="en-US" smtClean="0"/>
              <a:pPr/>
              <a:t>5/29/2016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EF8C9-E365-467D-A196-9441F93F31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43153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A97CE-1DDD-4EAC-8017-E1B30A25DBE1}" type="datetimeFigureOut">
              <a:rPr lang="en-US" smtClean="0"/>
              <a:pPr/>
              <a:t>5/29/2016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EF8C9-E365-467D-A196-9441F93F31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827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 of the RIAS-2 in PSW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There are multiple models of PSW ( e. g., Consistency-Discrepancy, Concordance-Discordance, Aptitude-Achievement Consistency).</a:t>
            </a:r>
          </a:p>
          <a:p>
            <a:r>
              <a:rPr lang="en-US" dirty="0" smtClean="0"/>
              <a:t>Commonly require a measure of general cognitive skill or level (i. e., intellectual development).</a:t>
            </a:r>
          </a:p>
          <a:p>
            <a:r>
              <a:rPr lang="en-US" dirty="0" smtClean="0"/>
              <a:t>Requires assessment of basic psychological processes in addition to achievement.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49745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What is “Pattern of Strengths </a:t>
            </a:r>
            <a:br>
              <a:rPr lang="en-US" sz="3600" dirty="0" smtClean="0"/>
            </a:br>
            <a:r>
              <a:rPr lang="en-US" sz="3600" dirty="0" smtClean="0"/>
              <a:t>and Weaknesses?” A Quick Overview</a:t>
            </a:r>
            <a:endParaRPr lang="en-US" sz="3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3525451480"/>
              </p:ext>
            </p:extLst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25731" y="6109395"/>
            <a:ext cx="7924800" cy="685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Modified/adapted from:  Sotelo, Flanagan, and Alfonso (2011).  Overview of SLD Identification.  In D.P. Flanagan &amp; V.C. Alfonso, </a:t>
            </a:r>
            <a:r>
              <a:rPr lang="en-US" i="1" dirty="0" smtClean="0"/>
              <a:t>Essentials of Specific Learning Disability Identification. </a:t>
            </a:r>
            <a:r>
              <a:rPr lang="en-US" dirty="0" smtClean="0"/>
              <a:t>Hoboken, NJ:  Wiley; Flanagan, </a:t>
            </a:r>
            <a:r>
              <a:rPr lang="en-US" dirty="0" err="1" smtClean="0"/>
              <a:t>Fiorello</a:t>
            </a:r>
            <a:r>
              <a:rPr lang="en-US" dirty="0" smtClean="0"/>
              <a:t>, and Ortiz (2010); Hale, Flanagan, and </a:t>
            </a:r>
            <a:r>
              <a:rPr lang="en-US" dirty="0" err="1" smtClean="0"/>
              <a:t>Naglieri</a:t>
            </a:r>
            <a:r>
              <a:rPr lang="en-US" dirty="0" smtClean="0"/>
              <a:t> (2008)</a:t>
            </a:r>
            <a:endParaRPr lang="en-US" i="1" dirty="0"/>
          </a:p>
        </p:txBody>
      </p:sp>
      <p:sp>
        <p:nvSpPr>
          <p:cNvPr id="8" name="TextBox 7"/>
          <p:cNvSpPr txBox="1"/>
          <p:nvPr/>
        </p:nvSpPr>
        <p:spPr>
          <a:xfrm flipH="1">
            <a:off x="609600" y="1371600"/>
            <a:ext cx="2209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Actual cognitive area of weakness is significantly lower than expected </a:t>
            </a:r>
            <a:r>
              <a:rPr lang="en-US" sz="1400" u="sng" dirty="0" smtClean="0"/>
              <a:t>based on overall cognitive ability</a:t>
            </a:r>
            <a:r>
              <a:rPr lang="en-US" sz="1400" dirty="0" smtClean="0"/>
              <a:t>.</a:t>
            </a:r>
          </a:p>
          <a:p>
            <a:endParaRPr lang="en-US" sz="1400" dirty="0"/>
          </a:p>
          <a:p>
            <a:r>
              <a:rPr lang="en-US" sz="1400" dirty="0" smtClean="0"/>
              <a:t>Cognitive deficit(s) is specific, not general or pervasive, because </a:t>
            </a:r>
            <a:r>
              <a:rPr lang="en-US" sz="1400" u="sng" dirty="0" smtClean="0"/>
              <a:t>overall cognitive ability is at least average</a:t>
            </a:r>
            <a:r>
              <a:rPr lang="en-US" sz="1400" dirty="0" smtClean="0"/>
              <a:t>.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6553200" y="1295400"/>
            <a:ext cx="24384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Actual academic area of weakness is significantly lower than expected </a:t>
            </a:r>
            <a:r>
              <a:rPr lang="en-US" sz="1400" u="sng" dirty="0" smtClean="0"/>
              <a:t>based on overall cognitive ability</a:t>
            </a:r>
            <a:r>
              <a:rPr lang="en-US" sz="1400" dirty="0" smtClean="0"/>
              <a:t>.</a:t>
            </a:r>
          </a:p>
          <a:p>
            <a:endParaRPr lang="en-US" sz="1400" dirty="0"/>
          </a:p>
          <a:p>
            <a:r>
              <a:rPr lang="en-US" sz="1400" dirty="0" smtClean="0"/>
              <a:t>Academic deficit(s) is unexpected </a:t>
            </a:r>
            <a:r>
              <a:rPr lang="en-US" sz="1400" u="sng" dirty="0" smtClean="0"/>
              <a:t>because overall cognitive ability is at least average</a:t>
            </a:r>
            <a:r>
              <a:rPr lang="en-US" sz="1400" dirty="0" smtClean="0"/>
              <a:t> (and other factors were ruled out, such as inadequate instruction).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3429000" y="4724399"/>
            <a:ext cx="26353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Performance approximately 1SD below the mean or lower (cognitive and academic areas of weakness are related empirically and relationship is ecologically valid).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11414007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Common Psychological Processes in PSW Models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371600"/>
            <a:ext cx="6248400" cy="5181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982964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69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RIAS-2 Is a Strong, Efficient Fit to PSW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>
            <a:normAutofit lnSpcReduction="10000"/>
          </a:bodyPr>
          <a:lstStyle/>
          <a:p>
            <a:r>
              <a:rPr lang="en-US" sz="2000" b="1" dirty="0" smtClean="0"/>
              <a:t>RIAS-2 provides the least confounded (read purest) measurement of intellectual development  (i. e., </a:t>
            </a:r>
            <a:r>
              <a:rPr lang="en-US" sz="2000" b="1" i="1" u="sng" dirty="0" smtClean="0"/>
              <a:t>g</a:t>
            </a:r>
            <a:r>
              <a:rPr lang="en-US" sz="2000" b="1" dirty="0" smtClean="0"/>
              <a:t>) for the largest number of students you will encounter (hence we believe it should be the intelligence test of choice in PSW models).</a:t>
            </a:r>
          </a:p>
          <a:p>
            <a:r>
              <a:rPr lang="en-US" sz="2000" b="1" dirty="0" smtClean="0"/>
              <a:t>RIAS-2 emphasizes </a:t>
            </a:r>
            <a:r>
              <a:rPr lang="en-US" sz="2000" b="1" dirty="0"/>
              <a:t>problem-solving in the assessment of intelligence.  Problem-solving is a key psychological process in most PSW models as well and the RIAS-2 has both verbal and nonverbal (crystallized and fluid) problem-solving Indexes—the VIX and the NIX. </a:t>
            </a:r>
            <a:endParaRPr lang="en-US" sz="2000" b="1" dirty="0" smtClean="0"/>
          </a:p>
          <a:p>
            <a:r>
              <a:rPr lang="en-US" sz="2000" b="1" dirty="0" smtClean="0"/>
              <a:t>RIAS-2 provides </a:t>
            </a:r>
            <a:r>
              <a:rPr lang="en-US" sz="2000" b="1" dirty="0"/>
              <a:t>you with a co-normed assessment of verbal and nonverbal memory </a:t>
            </a:r>
            <a:r>
              <a:rPr lang="en-US" sz="2000" b="1" dirty="0" smtClean="0"/>
              <a:t>processes.</a:t>
            </a:r>
          </a:p>
          <a:p>
            <a:r>
              <a:rPr lang="en-US" sz="2000" b="1" dirty="0" smtClean="0"/>
              <a:t>RIAS-2 provides co-normed </a:t>
            </a:r>
            <a:r>
              <a:rPr lang="en-US" sz="2000" b="1" dirty="0"/>
              <a:t>verbal and nonverbal processing speed </a:t>
            </a:r>
            <a:r>
              <a:rPr lang="en-US" sz="2000" b="1" dirty="0" smtClean="0"/>
              <a:t>tasks which are greatly motor-reduced, providing assessment of mental control, attention, and simple processing speed.</a:t>
            </a:r>
          </a:p>
          <a:p>
            <a:r>
              <a:rPr lang="en-US" sz="2000" b="1" dirty="0"/>
              <a:t>Nothing goes to waste when applying the RIAS-2 in PSW models.</a:t>
            </a:r>
          </a:p>
          <a:p>
            <a:r>
              <a:rPr lang="en-US" sz="2000" b="1" dirty="0" smtClean="0"/>
              <a:t>All data are collected quickly and in formats most children and adolescents find engaging and fast moving, enhancing rapport and cooperation.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684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RIAS-2 and Achievement in PSW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RIAS-2 Manual provides predicted achievement scores for all 9 of the AAB indexes based on any RIAS-2 Index.</a:t>
            </a:r>
          </a:p>
          <a:p>
            <a:r>
              <a:rPr lang="en-US" dirty="0" smtClean="0"/>
              <a:t>Allows direct confident and accurate comparisons of any RIAS-2 Index with these obtained achievement scores.</a:t>
            </a:r>
          </a:p>
          <a:p>
            <a:r>
              <a:rPr lang="en-US" dirty="0" smtClean="0"/>
              <a:t>You can compare predicted AAB scores to obtained achievement scores on the AAB with great confidence and accuracy.</a:t>
            </a:r>
          </a:p>
          <a:p>
            <a:r>
              <a:rPr lang="en-US" dirty="0" smtClean="0"/>
              <a:t>RIAS-2 correlates as well or better with achievement tests generally compared to other intelligence measures.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390666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414</Words>
  <Application>Microsoft Office PowerPoint</Application>
  <PresentationFormat>On-screen Show (4:3)</PresentationFormat>
  <Paragraphs>35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Applications of the RIAS-2 in PSW</vt:lpstr>
      <vt:lpstr>What is “Pattern of Strengths  and Weaknesses?” A Quick Overview</vt:lpstr>
      <vt:lpstr>Common Psychological Processes in PSW Models</vt:lpstr>
      <vt:lpstr>RIAS-2 Is a Strong, Efficient Fit to PSW Models</vt:lpstr>
      <vt:lpstr>RIAS-2 and Achievement in PSW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Cecil</dc:creator>
  <cp:lastModifiedBy>guymmcbride@gmail.com</cp:lastModifiedBy>
  <cp:revision>5</cp:revision>
  <dcterms:created xsi:type="dcterms:W3CDTF">2016-05-25T15:22:53Z</dcterms:created>
  <dcterms:modified xsi:type="dcterms:W3CDTF">2016-05-29T14:06:57Z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1553766696</vt:i4>
  </property>
  <property fmtid="{D5CDD505-2E9C-101B-9397-08002B2CF9AE}" pid="3" name="_NewReviewCycle">
    <vt:lpwstr/>
  </property>
  <property fmtid="{D5CDD505-2E9C-101B-9397-08002B2CF9AE}" pid="4" name="_EmailSubject">
    <vt:lpwstr>RIAS-2+PSW</vt:lpwstr>
  </property>
  <property fmtid="{D5CDD505-2E9C-101B-9397-08002B2CF9AE}" pid="5" name="_AuthorEmail">
    <vt:lpwstr>crrh@earthlink.net</vt:lpwstr>
  </property>
  <property fmtid="{D5CDD505-2E9C-101B-9397-08002B2CF9AE}" pid="6" name="_AuthorEmailDisplayName">
    <vt:lpwstr>Cecil Reynolds</vt:lpwstr>
  </property>
</Properties>
</file>