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465" r:id="rId2"/>
    <p:sldId id="462" r:id="rId3"/>
    <p:sldId id="485" r:id="rId4"/>
    <p:sldId id="551" r:id="rId5"/>
    <p:sldId id="552" r:id="rId6"/>
    <p:sldId id="256" r:id="rId7"/>
    <p:sldId id="497" r:id="rId8"/>
    <p:sldId id="261" r:id="rId9"/>
    <p:sldId id="498" r:id="rId10"/>
    <p:sldId id="259" r:id="rId11"/>
    <p:sldId id="499" r:id="rId12"/>
    <p:sldId id="258" r:id="rId13"/>
    <p:sldId id="263" r:id="rId14"/>
    <p:sldId id="264" r:id="rId15"/>
    <p:sldId id="265" r:id="rId16"/>
    <p:sldId id="548" r:id="rId17"/>
    <p:sldId id="281" r:id="rId18"/>
    <p:sldId id="267" r:id="rId19"/>
    <p:sldId id="534" r:id="rId20"/>
    <p:sldId id="532" r:id="rId21"/>
    <p:sldId id="484" r:id="rId22"/>
    <p:sldId id="287" r:id="rId23"/>
    <p:sldId id="473" r:id="rId24"/>
    <p:sldId id="283" r:id="rId25"/>
    <p:sldId id="533" r:id="rId26"/>
    <p:sldId id="474" r:id="rId27"/>
    <p:sldId id="500" r:id="rId28"/>
    <p:sldId id="266" r:id="rId29"/>
    <p:sldId id="446" r:id="rId30"/>
    <p:sldId id="268" r:id="rId31"/>
    <p:sldId id="269" r:id="rId32"/>
    <p:sldId id="270" r:id="rId33"/>
    <p:sldId id="285" r:id="rId34"/>
    <p:sldId id="286" r:id="rId35"/>
    <p:sldId id="483" r:id="rId36"/>
    <p:sldId id="271" r:id="rId37"/>
    <p:sldId id="506" r:id="rId38"/>
    <p:sldId id="507" r:id="rId39"/>
    <p:sldId id="508" r:id="rId40"/>
    <p:sldId id="509" r:id="rId41"/>
    <p:sldId id="517" r:id="rId42"/>
    <p:sldId id="518" r:id="rId43"/>
    <p:sldId id="510" r:id="rId44"/>
    <p:sldId id="511" r:id="rId45"/>
    <p:sldId id="512" r:id="rId46"/>
    <p:sldId id="520" r:id="rId47"/>
    <p:sldId id="513" r:id="rId48"/>
    <p:sldId id="514" r:id="rId49"/>
    <p:sldId id="536" r:id="rId50"/>
    <p:sldId id="537" r:id="rId51"/>
    <p:sldId id="538" r:id="rId52"/>
    <p:sldId id="515" r:id="rId53"/>
    <p:sldId id="516" r:id="rId54"/>
    <p:sldId id="494" r:id="rId55"/>
    <p:sldId id="272" r:id="rId56"/>
    <p:sldId id="492" r:id="rId57"/>
    <p:sldId id="501" r:id="rId58"/>
    <p:sldId id="495" r:id="rId59"/>
    <p:sldId id="447" r:id="rId60"/>
    <p:sldId id="546" r:id="rId61"/>
    <p:sldId id="502" r:id="rId62"/>
    <p:sldId id="275" r:id="rId63"/>
    <p:sldId id="419" r:id="rId64"/>
    <p:sldId id="420" r:id="rId65"/>
    <p:sldId id="493" r:id="rId66"/>
    <p:sldId id="488" r:id="rId67"/>
    <p:sldId id="539" r:id="rId68"/>
    <p:sldId id="540" r:id="rId69"/>
    <p:sldId id="543" r:id="rId70"/>
    <p:sldId id="544" r:id="rId71"/>
    <p:sldId id="545" r:id="rId72"/>
    <p:sldId id="541" r:id="rId73"/>
    <p:sldId id="542" r:id="rId74"/>
    <p:sldId id="504" r:id="rId75"/>
    <p:sldId id="503" r:id="rId76"/>
    <p:sldId id="489" r:id="rId77"/>
    <p:sldId id="547" r:id="rId78"/>
    <p:sldId id="526" r:id="rId79"/>
    <p:sldId id="527" r:id="rId80"/>
    <p:sldId id="528" r:id="rId81"/>
    <p:sldId id="529" r:id="rId82"/>
    <p:sldId id="530" r:id="rId83"/>
    <p:sldId id="490" r:id="rId84"/>
    <p:sldId id="491" r:id="rId85"/>
    <p:sldId id="549" r:id="rId86"/>
    <p:sldId id="550" r:id="rId87"/>
    <p:sldId id="521" r:id="rId88"/>
    <p:sldId id="531" r:id="rId89"/>
    <p:sldId id="522" r:id="rId90"/>
    <p:sldId id="523" r:id="rId91"/>
    <p:sldId id="524" r:id="rId92"/>
    <p:sldId id="525" r:id="rId93"/>
  </p:sldIdLst>
  <p:sldSz cx="9144000" cy="6858000" type="screen4x3"/>
  <p:notesSz cx="9236075"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99FF"/>
    <a:srgbClr val="006600"/>
    <a:srgbClr val="3333FF"/>
    <a:srgbClr val="6600FF"/>
    <a:srgbClr val="008000"/>
    <a:srgbClr val="FF0066"/>
    <a:srgbClr val="CC3300"/>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74" d="100"/>
          <a:sy n="74" d="100"/>
        </p:scale>
        <p:origin x="-1266" y="-96"/>
      </p:cViewPr>
      <p:guideLst>
        <p:guide orient="horz" pos="2160"/>
        <p:guide pos="2880"/>
      </p:guideLst>
    </p:cSldViewPr>
  </p:slideViewPr>
  <p:outlineViewPr>
    <p:cViewPr>
      <p:scale>
        <a:sx n="33" d="100"/>
        <a:sy n="33" d="100"/>
      </p:scale>
      <p:origin x="0" y="-27420"/>
    </p:cViewPr>
  </p:outlineViewPr>
  <p:notesTextViewPr>
    <p:cViewPr>
      <p:scale>
        <a:sx n="100" d="100"/>
        <a:sy n="100" d="100"/>
      </p:scale>
      <p:origin x="0" y="0"/>
    </p:cViewPr>
  </p:notesTextViewPr>
  <p:sorterViewPr>
    <p:cViewPr>
      <p:scale>
        <a:sx n="100" d="100"/>
        <a:sy n="100" d="100"/>
      </p:scale>
      <p:origin x="0" y="-1944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4002088" cy="35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defTabSz="928688">
              <a:defRPr sz="1200">
                <a:latin typeface="Arial" pitchFamily="34" charset="0"/>
              </a:defRPr>
            </a:lvl1pPr>
          </a:lstStyle>
          <a:p>
            <a:pPr>
              <a:defRPr/>
            </a:pPr>
            <a:endParaRPr lang="en-US"/>
          </a:p>
        </p:txBody>
      </p:sp>
      <p:sp>
        <p:nvSpPr>
          <p:cNvPr id="76803" name="Rectangle 3"/>
          <p:cNvSpPr>
            <a:spLocks noGrp="1" noChangeArrowheads="1"/>
          </p:cNvSpPr>
          <p:nvPr>
            <p:ph type="dt" sz="quarter" idx="1"/>
          </p:nvPr>
        </p:nvSpPr>
        <p:spPr bwMode="auto">
          <a:xfrm>
            <a:off x="5232400" y="0"/>
            <a:ext cx="4002088" cy="35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defTabSz="928688">
              <a:defRPr sz="1200">
                <a:latin typeface="Arial" pitchFamily="34" charset="0"/>
              </a:defRPr>
            </a:lvl1pPr>
          </a:lstStyle>
          <a:p>
            <a:pPr>
              <a:defRPr/>
            </a:pPr>
            <a:r>
              <a:rPr lang="en-US"/>
              <a:t>ASAIF 11/14/08</a:t>
            </a:r>
          </a:p>
        </p:txBody>
      </p:sp>
      <p:sp>
        <p:nvSpPr>
          <p:cNvPr id="76804" name="Rectangle 4"/>
          <p:cNvSpPr>
            <a:spLocks noGrp="1" noChangeArrowheads="1"/>
          </p:cNvSpPr>
          <p:nvPr>
            <p:ph type="ftr" sz="quarter" idx="2"/>
          </p:nvPr>
        </p:nvSpPr>
        <p:spPr bwMode="auto">
          <a:xfrm>
            <a:off x="0" y="6657975"/>
            <a:ext cx="4002088" cy="35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defTabSz="928688">
              <a:defRPr sz="1200">
                <a:latin typeface="Arial" pitchFamily="34" charset="0"/>
              </a:defRPr>
            </a:lvl1pPr>
          </a:lstStyle>
          <a:p>
            <a:pPr>
              <a:defRPr/>
            </a:pPr>
            <a:r>
              <a:rPr lang="en-US"/>
              <a:t>Confidence Bands John Willis</a:t>
            </a:r>
          </a:p>
        </p:txBody>
      </p:sp>
      <p:sp>
        <p:nvSpPr>
          <p:cNvPr id="76805" name="Rectangle 5"/>
          <p:cNvSpPr>
            <a:spLocks noGrp="1" noChangeArrowheads="1"/>
          </p:cNvSpPr>
          <p:nvPr>
            <p:ph type="sldNum" sz="quarter" idx="3"/>
          </p:nvPr>
        </p:nvSpPr>
        <p:spPr bwMode="auto">
          <a:xfrm>
            <a:off x="5232400" y="6657975"/>
            <a:ext cx="4002088" cy="35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defTabSz="928688">
              <a:defRPr sz="1200">
                <a:latin typeface="Arial" pitchFamily="34" charset="0"/>
              </a:defRPr>
            </a:lvl1pPr>
          </a:lstStyle>
          <a:p>
            <a:pPr>
              <a:defRPr/>
            </a:pPr>
            <a:fld id="{D35F087A-F096-4561-8C6D-7405EFE85D25}" type="slidenum">
              <a:rPr lang="en-US"/>
              <a:pPr>
                <a:defRPr/>
              </a:pPr>
              <a:t>‹#›</a:t>
            </a:fld>
            <a:endParaRPr lang="en-US"/>
          </a:p>
        </p:txBody>
      </p:sp>
    </p:spTree>
    <p:extLst>
      <p:ext uri="{BB962C8B-B14F-4D97-AF65-F5344CB8AC3E}">
        <p14:creationId xmlns:p14="http://schemas.microsoft.com/office/powerpoint/2010/main" xmlns="" val="3761711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4002088" cy="35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defTabSz="928688">
              <a:defRPr sz="1200">
                <a:latin typeface="Arial" pitchFamily="34" charset="0"/>
              </a:defRPr>
            </a:lvl1pPr>
          </a:lstStyle>
          <a:p>
            <a:pPr>
              <a:defRPr/>
            </a:pPr>
            <a:endParaRPr lang="en-US"/>
          </a:p>
        </p:txBody>
      </p:sp>
      <p:sp>
        <p:nvSpPr>
          <p:cNvPr id="38915" name="Rectangle 3"/>
          <p:cNvSpPr>
            <a:spLocks noGrp="1" noChangeArrowheads="1"/>
          </p:cNvSpPr>
          <p:nvPr>
            <p:ph type="dt" idx="1"/>
          </p:nvPr>
        </p:nvSpPr>
        <p:spPr bwMode="auto">
          <a:xfrm>
            <a:off x="5232400" y="0"/>
            <a:ext cx="4002088" cy="35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defTabSz="928688">
              <a:defRPr sz="1200">
                <a:latin typeface="Arial" pitchFamily="34" charset="0"/>
              </a:defRPr>
            </a:lvl1pPr>
          </a:lstStyle>
          <a:p>
            <a:pPr>
              <a:defRPr/>
            </a:pPr>
            <a:r>
              <a:rPr lang="en-US"/>
              <a:t>ASAIF 11/14/08</a:t>
            </a:r>
          </a:p>
        </p:txBody>
      </p:sp>
      <p:sp>
        <p:nvSpPr>
          <p:cNvPr id="91140"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8917" name="Rectangle 5"/>
          <p:cNvSpPr>
            <a:spLocks noGrp="1" noChangeArrowheads="1"/>
          </p:cNvSpPr>
          <p:nvPr>
            <p:ph type="body" sz="quarter" idx="3"/>
          </p:nvPr>
        </p:nvSpPr>
        <p:spPr bwMode="auto">
          <a:xfrm>
            <a:off x="923926" y="3330576"/>
            <a:ext cx="7388225" cy="315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6657975"/>
            <a:ext cx="4002088" cy="35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defTabSz="928688">
              <a:defRPr sz="1200">
                <a:latin typeface="Arial" pitchFamily="34" charset="0"/>
              </a:defRPr>
            </a:lvl1pPr>
          </a:lstStyle>
          <a:p>
            <a:pPr>
              <a:defRPr/>
            </a:pPr>
            <a:r>
              <a:rPr lang="en-US"/>
              <a:t>Confidence Bands John Willis</a:t>
            </a:r>
          </a:p>
        </p:txBody>
      </p:sp>
      <p:sp>
        <p:nvSpPr>
          <p:cNvPr id="38919" name="Rectangle 7"/>
          <p:cNvSpPr>
            <a:spLocks noGrp="1" noChangeArrowheads="1"/>
          </p:cNvSpPr>
          <p:nvPr>
            <p:ph type="sldNum" sz="quarter" idx="5"/>
          </p:nvPr>
        </p:nvSpPr>
        <p:spPr bwMode="auto">
          <a:xfrm>
            <a:off x="5232400" y="6657975"/>
            <a:ext cx="4002088" cy="35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defTabSz="928688">
              <a:defRPr sz="1200">
                <a:latin typeface="Arial" pitchFamily="34" charset="0"/>
              </a:defRPr>
            </a:lvl1pPr>
          </a:lstStyle>
          <a:p>
            <a:pPr>
              <a:defRPr/>
            </a:pPr>
            <a:fld id="{1696201C-53BA-4846-AFEA-AEAFA83396A8}" type="slidenum">
              <a:rPr lang="en-US"/>
              <a:pPr>
                <a:defRPr/>
              </a:pPr>
              <a:t>‹#›</a:t>
            </a:fld>
            <a:endParaRPr lang="en-US"/>
          </a:p>
        </p:txBody>
      </p:sp>
    </p:spTree>
    <p:extLst>
      <p:ext uri="{BB962C8B-B14F-4D97-AF65-F5344CB8AC3E}">
        <p14:creationId xmlns:p14="http://schemas.microsoft.com/office/powerpoint/2010/main" xmlns="" val="22361555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8</a:t>
            </a:fld>
            <a:endParaRPr lang="en-US"/>
          </a:p>
        </p:txBody>
      </p:sp>
    </p:spTree>
    <p:extLst>
      <p:ext uri="{BB962C8B-B14F-4D97-AF65-F5344CB8AC3E}">
        <p14:creationId xmlns:p14="http://schemas.microsoft.com/office/powerpoint/2010/main" xmlns="" val="413792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62</a:t>
            </a:fld>
            <a:endParaRPr lang="en-US"/>
          </a:p>
        </p:txBody>
      </p:sp>
    </p:spTree>
    <p:extLst>
      <p:ext uri="{BB962C8B-B14F-4D97-AF65-F5344CB8AC3E}">
        <p14:creationId xmlns:p14="http://schemas.microsoft.com/office/powerpoint/2010/main" xmlns="" val="1236791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63</a:t>
            </a:fld>
            <a:endParaRPr lang="en-US"/>
          </a:p>
        </p:txBody>
      </p:sp>
    </p:spTree>
    <p:extLst>
      <p:ext uri="{BB962C8B-B14F-4D97-AF65-F5344CB8AC3E}">
        <p14:creationId xmlns:p14="http://schemas.microsoft.com/office/powerpoint/2010/main" xmlns="" val="161001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65</a:t>
            </a:fld>
            <a:endParaRPr lang="en-US"/>
          </a:p>
        </p:txBody>
      </p:sp>
    </p:spTree>
    <p:extLst>
      <p:ext uri="{BB962C8B-B14F-4D97-AF65-F5344CB8AC3E}">
        <p14:creationId xmlns:p14="http://schemas.microsoft.com/office/powerpoint/2010/main" xmlns="" val="426213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69</a:t>
            </a:fld>
            <a:endParaRPr lang="en-US"/>
          </a:p>
        </p:txBody>
      </p:sp>
    </p:spTree>
    <p:extLst>
      <p:ext uri="{BB962C8B-B14F-4D97-AF65-F5344CB8AC3E}">
        <p14:creationId xmlns:p14="http://schemas.microsoft.com/office/powerpoint/2010/main" xmlns="" val="379164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76</a:t>
            </a:fld>
            <a:endParaRPr lang="en-US"/>
          </a:p>
        </p:txBody>
      </p:sp>
    </p:spTree>
    <p:extLst>
      <p:ext uri="{BB962C8B-B14F-4D97-AF65-F5344CB8AC3E}">
        <p14:creationId xmlns:p14="http://schemas.microsoft.com/office/powerpoint/2010/main" xmlns="" val="178904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C975C-E531-4FEA-8F29-E2F9AE8B2DED}" type="slidenum">
              <a:rPr lang="en-US" smtClean="0"/>
              <a:pPr/>
              <a:t>77</a:t>
            </a:fld>
            <a:endParaRPr lang="en-US"/>
          </a:p>
        </p:txBody>
      </p:sp>
    </p:spTree>
    <p:extLst>
      <p:ext uri="{BB962C8B-B14F-4D97-AF65-F5344CB8AC3E}">
        <p14:creationId xmlns:p14="http://schemas.microsoft.com/office/powerpoint/2010/main" xmlns="" val="44102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81</a:t>
            </a:fld>
            <a:endParaRPr lang="en-US"/>
          </a:p>
        </p:txBody>
      </p:sp>
    </p:spTree>
    <p:extLst>
      <p:ext uri="{BB962C8B-B14F-4D97-AF65-F5344CB8AC3E}">
        <p14:creationId xmlns:p14="http://schemas.microsoft.com/office/powerpoint/2010/main" xmlns="" val="3409271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82</a:t>
            </a:fld>
            <a:endParaRPr lang="en-US"/>
          </a:p>
        </p:txBody>
      </p:sp>
    </p:spTree>
    <p:extLst>
      <p:ext uri="{BB962C8B-B14F-4D97-AF65-F5344CB8AC3E}">
        <p14:creationId xmlns:p14="http://schemas.microsoft.com/office/powerpoint/2010/main" xmlns="" val="2478541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84</a:t>
            </a:fld>
            <a:endParaRPr lang="en-US"/>
          </a:p>
        </p:txBody>
      </p:sp>
    </p:spTree>
    <p:extLst>
      <p:ext uri="{BB962C8B-B14F-4D97-AF65-F5344CB8AC3E}">
        <p14:creationId xmlns:p14="http://schemas.microsoft.com/office/powerpoint/2010/main" xmlns="" val="513998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Melissa Farrall &amp; John Willis</a:t>
            </a:r>
            <a:endParaRPr lang="en-US"/>
          </a:p>
        </p:txBody>
      </p:sp>
      <p:sp>
        <p:nvSpPr>
          <p:cNvPr id="5" name="Slide Number Placeholder 4"/>
          <p:cNvSpPr>
            <a:spLocks noGrp="1"/>
          </p:cNvSpPr>
          <p:nvPr>
            <p:ph type="sldNum" sz="quarter" idx="11"/>
          </p:nvPr>
        </p:nvSpPr>
        <p:spPr/>
        <p:txBody>
          <a:bodyPr/>
          <a:lstStyle/>
          <a:p>
            <a:pPr>
              <a:defRPr/>
            </a:pPr>
            <a:fld id="{296C4A9B-39DB-4D8D-9EA8-A062D38B7929}" type="slidenum">
              <a:rPr lang="en-US" smtClean="0"/>
              <a:pPr>
                <a:defRPr/>
              </a:pPr>
              <a:t>85</a:t>
            </a:fld>
            <a:endParaRPr lang="en-US"/>
          </a:p>
        </p:txBody>
      </p:sp>
      <p:sp>
        <p:nvSpPr>
          <p:cNvPr id="6" name="Date Placeholder 5"/>
          <p:cNvSpPr>
            <a:spLocks noGrp="1"/>
          </p:cNvSpPr>
          <p:nvPr>
            <p:ph type="dt" idx="12"/>
          </p:nvPr>
        </p:nvSpPr>
        <p:spPr/>
        <p:txBody>
          <a:bodyPr/>
          <a:lstStyle/>
          <a:p>
            <a:pPr>
              <a:defRPr/>
            </a:pPr>
            <a:r>
              <a:rPr lang="en-US" smtClean="0"/>
              <a:t>ASAIF 10/24/14</a:t>
            </a:r>
            <a:endParaRPr lang="en-US"/>
          </a:p>
        </p:txBody>
      </p:sp>
      <p:sp>
        <p:nvSpPr>
          <p:cNvPr id="7" name="Header Placeholder 6"/>
          <p:cNvSpPr>
            <a:spLocks noGrp="1"/>
          </p:cNvSpPr>
          <p:nvPr>
            <p:ph type="hdr" sz="quarter" idx="13"/>
          </p:nvPr>
        </p:nvSpPr>
        <p:spPr/>
        <p:txBody>
          <a:bodyPr/>
          <a:lstStyle/>
          <a:p>
            <a:pPr>
              <a:defRPr/>
            </a:pPr>
            <a:r>
              <a:rPr lang="en-US" smtClean="0"/>
              <a:t>KTEA-3</a:t>
            </a:r>
            <a:endParaRPr lang="en-US"/>
          </a:p>
        </p:txBody>
      </p:sp>
    </p:spTree>
    <p:extLst>
      <p:ext uri="{BB962C8B-B14F-4D97-AF65-F5344CB8AC3E}">
        <p14:creationId xmlns:p14="http://schemas.microsoft.com/office/powerpoint/2010/main" xmlns="" val="91231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10</a:t>
            </a:fld>
            <a:endParaRPr lang="en-US"/>
          </a:p>
        </p:txBody>
      </p:sp>
    </p:spTree>
    <p:extLst>
      <p:ext uri="{BB962C8B-B14F-4D97-AF65-F5344CB8AC3E}">
        <p14:creationId xmlns:p14="http://schemas.microsoft.com/office/powerpoint/2010/main" xmlns="" val="1313587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88</a:t>
            </a:fld>
            <a:endParaRPr lang="en-US"/>
          </a:p>
        </p:txBody>
      </p:sp>
    </p:spTree>
    <p:extLst>
      <p:ext uri="{BB962C8B-B14F-4D97-AF65-F5344CB8AC3E}">
        <p14:creationId xmlns:p14="http://schemas.microsoft.com/office/powerpoint/2010/main" xmlns="" val="2724544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92</a:t>
            </a:fld>
            <a:endParaRPr lang="en-US"/>
          </a:p>
        </p:txBody>
      </p:sp>
    </p:spTree>
    <p:extLst>
      <p:ext uri="{BB962C8B-B14F-4D97-AF65-F5344CB8AC3E}">
        <p14:creationId xmlns:p14="http://schemas.microsoft.com/office/powerpoint/2010/main" xmlns="" val="195199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12</a:t>
            </a:fld>
            <a:endParaRPr lang="en-US"/>
          </a:p>
        </p:txBody>
      </p:sp>
    </p:spTree>
    <p:extLst>
      <p:ext uri="{BB962C8B-B14F-4D97-AF65-F5344CB8AC3E}">
        <p14:creationId xmlns:p14="http://schemas.microsoft.com/office/powerpoint/2010/main" xmlns="" val="237441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16</a:t>
            </a:fld>
            <a:endParaRPr lang="en-US"/>
          </a:p>
        </p:txBody>
      </p:sp>
    </p:spTree>
    <p:extLst>
      <p:ext uri="{BB962C8B-B14F-4D97-AF65-F5344CB8AC3E}">
        <p14:creationId xmlns:p14="http://schemas.microsoft.com/office/powerpoint/2010/main" xmlns="" val="297813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17</a:t>
            </a:fld>
            <a:endParaRPr lang="en-US"/>
          </a:p>
        </p:txBody>
      </p:sp>
    </p:spTree>
    <p:extLst>
      <p:ext uri="{BB962C8B-B14F-4D97-AF65-F5344CB8AC3E}">
        <p14:creationId xmlns:p14="http://schemas.microsoft.com/office/powerpoint/2010/main" xmlns="" val="342128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19</a:t>
            </a:fld>
            <a:endParaRPr lang="en-US"/>
          </a:p>
        </p:txBody>
      </p:sp>
    </p:spTree>
    <p:extLst>
      <p:ext uri="{BB962C8B-B14F-4D97-AF65-F5344CB8AC3E}">
        <p14:creationId xmlns:p14="http://schemas.microsoft.com/office/powerpoint/2010/main" xmlns="" val="409977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23</a:t>
            </a:fld>
            <a:endParaRPr lang="en-US"/>
          </a:p>
        </p:txBody>
      </p:sp>
    </p:spTree>
    <p:extLst>
      <p:ext uri="{BB962C8B-B14F-4D97-AF65-F5344CB8AC3E}">
        <p14:creationId xmlns:p14="http://schemas.microsoft.com/office/powerpoint/2010/main" xmlns="" val="2340871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36</a:t>
            </a:fld>
            <a:endParaRPr lang="en-US"/>
          </a:p>
        </p:txBody>
      </p:sp>
    </p:spTree>
    <p:extLst>
      <p:ext uri="{BB962C8B-B14F-4D97-AF65-F5344CB8AC3E}">
        <p14:creationId xmlns:p14="http://schemas.microsoft.com/office/powerpoint/2010/main" xmlns="" val="3525184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ASAIF 11/14/08</a:t>
            </a:r>
            <a:endParaRPr lang="en-US"/>
          </a:p>
        </p:txBody>
      </p:sp>
      <p:sp>
        <p:nvSpPr>
          <p:cNvPr id="5" name="Footer Placeholder 4"/>
          <p:cNvSpPr>
            <a:spLocks noGrp="1"/>
          </p:cNvSpPr>
          <p:nvPr>
            <p:ph type="ftr" sz="quarter" idx="11"/>
          </p:nvPr>
        </p:nvSpPr>
        <p:spPr/>
        <p:txBody>
          <a:bodyPr/>
          <a:lstStyle/>
          <a:p>
            <a:pPr>
              <a:defRPr/>
            </a:pPr>
            <a:r>
              <a:rPr lang="en-US" smtClean="0"/>
              <a:t>Confidence Bands John Willis</a:t>
            </a:r>
            <a:endParaRPr lang="en-US"/>
          </a:p>
        </p:txBody>
      </p:sp>
      <p:sp>
        <p:nvSpPr>
          <p:cNvPr id="6" name="Slide Number Placeholder 5"/>
          <p:cNvSpPr>
            <a:spLocks noGrp="1"/>
          </p:cNvSpPr>
          <p:nvPr>
            <p:ph type="sldNum" sz="quarter" idx="12"/>
          </p:nvPr>
        </p:nvSpPr>
        <p:spPr/>
        <p:txBody>
          <a:bodyPr/>
          <a:lstStyle/>
          <a:p>
            <a:pPr>
              <a:defRPr/>
            </a:pPr>
            <a:fld id="{1696201C-53BA-4846-AFEA-AEAFA83396A8}" type="slidenum">
              <a:rPr lang="en-US" smtClean="0"/>
              <a:pPr>
                <a:defRPr/>
              </a:pPr>
              <a:t>60</a:t>
            </a:fld>
            <a:endParaRPr lang="en-US"/>
          </a:p>
        </p:txBody>
      </p:sp>
    </p:spTree>
    <p:extLst>
      <p:ext uri="{BB962C8B-B14F-4D97-AF65-F5344CB8AC3E}">
        <p14:creationId xmlns:p14="http://schemas.microsoft.com/office/powerpoint/2010/main" xmlns="" val="3351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11.22.15 Rivier Univ.</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SAIF    Statistics    John O. Willis</a:t>
            </a:r>
          </a:p>
        </p:txBody>
      </p:sp>
      <p:sp>
        <p:nvSpPr>
          <p:cNvPr id="6" name="Rectangle 6"/>
          <p:cNvSpPr>
            <a:spLocks noGrp="1" noChangeArrowheads="1"/>
          </p:cNvSpPr>
          <p:nvPr>
            <p:ph type="sldNum" sz="quarter" idx="12"/>
          </p:nvPr>
        </p:nvSpPr>
        <p:spPr>
          <a:ln/>
        </p:spPr>
        <p:txBody>
          <a:bodyPr/>
          <a:lstStyle>
            <a:lvl1pPr>
              <a:defRPr/>
            </a:lvl1pPr>
          </a:lstStyle>
          <a:p>
            <a:pPr>
              <a:defRPr/>
            </a:pPr>
            <a:fld id="{3DB1D425-7ED1-4362-8AD0-CFE2471299AC}" type="slidenum">
              <a:rPr lang="en-US"/>
              <a:pPr>
                <a:defRPr/>
              </a:pPr>
              <a:t>‹#›</a:t>
            </a:fld>
            <a:endParaRPr lang="en-US"/>
          </a:p>
        </p:txBody>
      </p:sp>
    </p:spTree>
    <p:extLst>
      <p:ext uri="{BB962C8B-B14F-4D97-AF65-F5344CB8AC3E}">
        <p14:creationId xmlns:p14="http://schemas.microsoft.com/office/powerpoint/2010/main" xmlns="" val="6800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11.22.15 Rivier Univ.</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SAIF    Statistics    John O. Willis</a:t>
            </a:r>
          </a:p>
        </p:txBody>
      </p:sp>
      <p:sp>
        <p:nvSpPr>
          <p:cNvPr id="6" name="Rectangle 6"/>
          <p:cNvSpPr>
            <a:spLocks noGrp="1" noChangeArrowheads="1"/>
          </p:cNvSpPr>
          <p:nvPr>
            <p:ph type="sldNum" sz="quarter" idx="12"/>
          </p:nvPr>
        </p:nvSpPr>
        <p:spPr>
          <a:ln/>
        </p:spPr>
        <p:txBody>
          <a:bodyPr/>
          <a:lstStyle>
            <a:lvl1pPr>
              <a:defRPr/>
            </a:lvl1pPr>
          </a:lstStyle>
          <a:p>
            <a:pPr>
              <a:defRPr/>
            </a:pPr>
            <a:fld id="{A625B3FB-2C8C-42F6-A6B5-452438153014}" type="slidenum">
              <a:rPr lang="en-US"/>
              <a:pPr>
                <a:defRPr/>
              </a:pPr>
              <a:t>‹#›</a:t>
            </a:fld>
            <a:endParaRPr lang="en-US"/>
          </a:p>
        </p:txBody>
      </p:sp>
    </p:spTree>
    <p:extLst>
      <p:ext uri="{BB962C8B-B14F-4D97-AF65-F5344CB8AC3E}">
        <p14:creationId xmlns:p14="http://schemas.microsoft.com/office/powerpoint/2010/main" xmlns="" val="11870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11.22.15 Rivier Univ.</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SAIF    Statistics    John O. Willis</a:t>
            </a:r>
          </a:p>
        </p:txBody>
      </p:sp>
      <p:sp>
        <p:nvSpPr>
          <p:cNvPr id="6" name="Rectangle 6"/>
          <p:cNvSpPr>
            <a:spLocks noGrp="1" noChangeArrowheads="1"/>
          </p:cNvSpPr>
          <p:nvPr>
            <p:ph type="sldNum" sz="quarter" idx="12"/>
          </p:nvPr>
        </p:nvSpPr>
        <p:spPr>
          <a:ln/>
        </p:spPr>
        <p:txBody>
          <a:bodyPr/>
          <a:lstStyle>
            <a:lvl1pPr>
              <a:defRPr/>
            </a:lvl1pPr>
          </a:lstStyle>
          <a:p>
            <a:pPr>
              <a:defRPr/>
            </a:pPr>
            <a:fld id="{752CCDFC-28FA-4057-B6F2-8975BF1E14A5}" type="slidenum">
              <a:rPr lang="en-US"/>
              <a:pPr>
                <a:defRPr/>
              </a:pPr>
              <a:t>‹#›</a:t>
            </a:fld>
            <a:endParaRPr lang="en-US"/>
          </a:p>
        </p:txBody>
      </p:sp>
    </p:spTree>
    <p:extLst>
      <p:ext uri="{BB962C8B-B14F-4D97-AF65-F5344CB8AC3E}">
        <p14:creationId xmlns:p14="http://schemas.microsoft.com/office/powerpoint/2010/main" xmlns="" val="349196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11.22.15 Rivier Univ.</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SAIF    Statistics    John O. Willis</a:t>
            </a:r>
          </a:p>
        </p:txBody>
      </p:sp>
      <p:sp>
        <p:nvSpPr>
          <p:cNvPr id="6" name="Rectangle 6"/>
          <p:cNvSpPr>
            <a:spLocks noGrp="1" noChangeArrowheads="1"/>
          </p:cNvSpPr>
          <p:nvPr>
            <p:ph type="sldNum" sz="quarter" idx="12"/>
          </p:nvPr>
        </p:nvSpPr>
        <p:spPr>
          <a:ln/>
        </p:spPr>
        <p:txBody>
          <a:bodyPr/>
          <a:lstStyle>
            <a:lvl1pPr>
              <a:defRPr/>
            </a:lvl1pPr>
          </a:lstStyle>
          <a:p>
            <a:pPr>
              <a:defRPr/>
            </a:pPr>
            <a:fld id="{80DCF547-C056-4F18-80D2-B4479F5D93C4}" type="slidenum">
              <a:rPr lang="en-US"/>
              <a:pPr>
                <a:defRPr/>
              </a:pPr>
              <a:t>‹#›</a:t>
            </a:fld>
            <a:endParaRPr lang="en-US"/>
          </a:p>
        </p:txBody>
      </p:sp>
    </p:spTree>
    <p:extLst>
      <p:ext uri="{BB962C8B-B14F-4D97-AF65-F5344CB8AC3E}">
        <p14:creationId xmlns:p14="http://schemas.microsoft.com/office/powerpoint/2010/main" xmlns="" val="368287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11.22.15 Rivier Univ.</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SAIF    Statistics    John O. Willis</a:t>
            </a:r>
          </a:p>
        </p:txBody>
      </p:sp>
      <p:sp>
        <p:nvSpPr>
          <p:cNvPr id="6" name="Rectangle 6"/>
          <p:cNvSpPr>
            <a:spLocks noGrp="1" noChangeArrowheads="1"/>
          </p:cNvSpPr>
          <p:nvPr>
            <p:ph type="sldNum" sz="quarter" idx="12"/>
          </p:nvPr>
        </p:nvSpPr>
        <p:spPr>
          <a:ln/>
        </p:spPr>
        <p:txBody>
          <a:bodyPr/>
          <a:lstStyle>
            <a:lvl1pPr>
              <a:defRPr/>
            </a:lvl1pPr>
          </a:lstStyle>
          <a:p>
            <a:pPr>
              <a:defRPr/>
            </a:pPr>
            <a:fld id="{F8948DAE-BED7-49B6-A38D-D7CB8B51E616}" type="slidenum">
              <a:rPr lang="en-US"/>
              <a:pPr>
                <a:defRPr/>
              </a:pPr>
              <a:t>‹#›</a:t>
            </a:fld>
            <a:endParaRPr lang="en-US"/>
          </a:p>
        </p:txBody>
      </p:sp>
    </p:spTree>
    <p:extLst>
      <p:ext uri="{BB962C8B-B14F-4D97-AF65-F5344CB8AC3E}">
        <p14:creationId xmlns:p14="http://schemas.microsoft.com/office/powerpoint/2010/main" xmlns="" val="378109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11.22.15 Rivier Univ.</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SAIF    Statistics    John O. Willis</a:t>
            </a:r>
          </a:p>
        </p:txBody>
      </p:sp>
      <p:sp>
        <p:nvSpPr>
          <p:cNvPr id="7" name="Rectangle 6"/>
          <p:cNvSpPr>
            <a:spLocks noGrp="1" noChangeArrowheads="1"/>
          </p:cNvSpPr>
          <p:nvPr>
            <p:ph type="sldNum" sz="quarter" idx="12"/>
          </p:nvPr>
        </p:nvSpPr>
        <p:spPr>
          <a:ln/>
        </p:spPr>
        <p:txBody>
          <a:bodyPr/>
          <a:lstStyle>
            <a:lvl1pPr>
              <a:defRPr/>
            </a:lvl1pPr>
          </a:lstStyle>
          <a:p>
            <a:pPr>
              <a:defRPr/>
            </a:pPr>
            <a:fld id="{D33900F6-EEF4-4EB5-8527-E86B54D0A8C9}" type="slidenum">
              <a:rPr lang="en-US"/>
              <a:pPr>
                <a:defRPr/>
              </a:pPr>
              <a:t>‹#›</a:t>
            </a:fld>
            <a:endParaRPr lang="en-US"/>
          </a:p>
        </p:txBody>
      </p:sp>
    </p:spTree>
    <p:extLst>
      <p:ext uri="{BB962C8B-B14F-4D97-AF65-F5344CB8AC3E}">
        <p14:creationId xmlns:p14="http://schemas.microsoft.com/office/powerpoint/2010/main" xmlns="" val="109665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11.22.15 Rivier Univ.</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SAIF    Statistics    John O. Willis</a:t>
            </a:r>
          </a:p>
        </p:txBody>
      </p:sp>
      <p:sp>
        <p:nvSpPr>
          <p:cNvPr id="9" name="Rectangle 6"/>
          <p:cNvSpPr>
            <a:spLocks noGrp="1" noChangeArrowheads="1"/>
          </p:cNvSpPr>
          <p:nvPr>
            <p:ph type="sldNum" sz="quarter" idx="12"/>
          </p:nvPr>
        </p:nvSpPr>
        <p:spPr>
          <a:ln/>
        </p:spPr>
        <p:txBody>
          <a:bodyPr/>
          <a:lstStyle>
            <a:lvl1pPr>
              <a:defRPr/>
            </a:lvl1pPr>
          </a:lstStyle>
          <a:p>
            <a:pPr>
              <a:defRPr/>
            </a:pPr>
            <a:fld id="{F96E13F8-A013-4DFC-BB0F-D715A591919C}" type="slidenum">
              <a:rPr lang="en-US"/>
              <a:pPr>
                <a:defRPr/>
              </a:pPr>
              <a:t>‹#›</a:t>
            </a:fld>
            <a:endParaRPr lang="en-US"/>
          </a:p>
        </p:txBody>
      </p:sp>
    </p:spTree>
    <p:extLst>
      <p:ext uri="{BB962C8B-B14F-4D97-AF65-F5344CB8AC3E}">
        <p14:creationId xmlns:p14="http://schemas.microsoft.com/office/powerpoint/2010/main" xmlns="" val="179258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11.22.15 Rivier Univ.</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SAIF    Statistics    John O. Willis</a:t>
            </a:r>
          </a:p>
        </p:txBody>
      </p:sp>
      <p:sp>
        <p:nvSpPr>
          <p:cNvPr id="5" name="Rectangle 6"/>
          <p:cNvSpPr>
            <a:spLocks noGrp="1" noChangeArrowheads="1"/>
          </p:cNvSpPr>
          <p:nvPr>
            <p:ph type="sldNum" sz="quarter" idx="12"/>
          </p:nvPr>
        </p:nvSpPr>
        <p:spPr>
          <a:ln/>
        </p:spPr>
        <p:txBody>
          <a:bodyPr/>
          <a:lstStyle>
            <a:lvl1pPr>
              <a:defRPr/>
            </a:lvl1pPr>
          </a:lstStyle>
          <a:p>
            <a:pPr>
              <a:defRPr/>
            </a:pPr>
            <a:fld id="{D83CA5B4-8F78-4BDE-9293-372322990967}" type="slidenum">
              <a:rPr lang="en-US"/>
              <a:pPr>
                <a:defRPr/>
              </a:pPr>
              <a:t>‹#›</a:t>
            </a:fld>
            <a:endParaRPr lang="en-US"/>
          </a:p>
        </p:txBody>
      </p:sp>
    </p:spTree>
    <p:extLst>
      <p:ext uri="{BB962C8B-B14F-4D97-AF65-F5344CB8AC3E}">
        <p14:creationId xmlns:p14="http://schemas.microsoft.com/office/powerpoint/2010/main" xmlns="" val="51872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11.22.15 Rivier Univ.</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SAIF    Statistics    John O. Willis</a:t>
            </a:r>
          </a:p>
        </p:txBody>
      </p:sp>
      <p:sp>
        <p:nvSpPr>
          <p:cNvPr id="4" name="Rectangle 6"/>
          <p:cNvSpPr>
            <a:spLocks noGrp="1" noChangeArrowheads="1"/>
          </p:cNvSpPr>
          <p:nvPr>
            <p:ph type="sldNum" sz="quarter" idx="12"/>
          </p:nvPr>
        </p:nvSpPr>
        <p:spPr>
          <a:ln/>
        </p:spPr>
        <p:txBody>
          <a:bodyPr/>
          <a:lstStyle>
            <a:lvl1pPr>
              <a:defRPr/>
            </a:lvl1pPr>
          </a:lstStyle>
          <a:p>
            <a:pPr>
              <a:defRPr/>
            </a:pPr>
            <a:fld id="{FDE1C041-4AAD-4CA6-A78C-211BCE29A361}" type="slidenum">
              <a:rPr lang="en-US"/>
              <a:pPr>
                <a:defRPr/>
              </a:pPr>
              <a:t>‹#›</a:t>
            </a:fld>
            <a:endParaRPr lang="en-US"/>
          </a:p>
        </p:txBody>
      </p:sp>
    </p:spTree>
    <p:extLst>
      <p:ext uri="{BB962C8B-B14F-4D97-AF65-F5344CB8AC3E}">
        <p14:creationId xmlns:p14="http://schemas.microsoft.com/office/powerpoint/2010/main" xmlns="" val="332837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11.22.15 Rivier Univ.</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SAIF    Statistics    John O. Willis</a:t>
            </a:r>
          </a:p>
        </p:txBody>
      </p:sp>
      <p:sp>
        <p:nvSpPr>
          <p:cNvPr id="7" name="Rectangle 6"/>
          <p:cNvSpPr>
            <a:spLocks noGrp="1" noChangeArrowheads="1"/>
          </p:cNvSpPr>
          <p:nvPr>
            <p:ph type="sldNum" sz="quarter" idx="12"/>
          </p:nvPr>
        </p:nvSpPr>
        <p:spPr>
          <a:ln/>
        </p:spPr>
        <p:txBody>
          <a:bodyPr/>
          <a:lstStyle>
            <a:lvl1pPr>
              <a:defRPr/>
            </a:lvl1pPr>
          </a:lstStyle>
          <a:p>
            <a:pPr>
              <a:defRPr/>
            </a:pPr>
            <a:fld id="{AB760B18-5977-4F62-A41F-09DEEE4F44C8}" type="slidenum">
              <a:rPr lang="en-US"/>
              <a:pPr>
                <a:defRPr/>
              </a:pPr>
              <a:t>‹#›</a:t>
            </a:fld>
            <a:endParaRPr lang="en-US"/>
          </a:p>
        </p:txBody>
      </p:sp>
    </p:spTree>
    <p:extLst>
      <p:ext uri="{BB962C8B-B14F-4D97-AF65-F5344CB8AC3E}">
        <p14:creationId xmlns:p14="http://schemas.microsoft.com/office/powerpoint/2010/main" xmlns="" val="89999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11.22.15 Rivier Univ.</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SAIF    Statistics    John O. Willis</a:t>
            </a:r>
          </a:p>
        </p:txBody>
      </p:sp>
      <p:sp>
        <p:nvSpPr>
          <p:cNvPr id="7" name="Rectangle 6"/>
          <p:cNvSpPr>
            <a:spLocks noGrp="1" noChangeArrowheads="1"/>
          </p:cNvSpPr>
          <p:nvPr>
            <p:ph type="sldNum" sz="quarter" idx="12"/>
          </p:nvPr>
        </p:nvSpPr>
        <p:spPr>
          <a:ln/>
        </p:spPr>
        <p:txBody>
          <a:bodyPr/>
          <a:lstStyle>
            <a:lvl1pPr>
              <a:defRPr/>
            </a:lvl1pPr>
          </a:lstStyle>
          <a:p>
            <a:pPr>
              <a:defRPr/>
            </a:pPr>
            <a:fld id="{C37752D3-ED53-4617-98D4-B3F54145F34A}" type="slidenum">
              <a:rPr lang="en-US"/>
              <a:pPr>
                <a:defRPr/>
              </a:pPr>
              <a:t>‹#›</a:t>
            </a:fld>
            <a:endParaRPr lang="en-US"/>
          </a:p>
        </p:txBody>
      </p:sp>
    </p:spTree>
    <p:extLst>
      <p:ext uri="{BB962C8B-B14F-4D97-AF65-F5344CB8AC3E}">
        <p14:creationId xmlns:p14="http://schemas.microsoft.com/office/powerpoint/2010/main" xmlns="" val="159986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r>
              <a:rPr lang="en-US" smtClean="0"/>
              <a:t>11.22.15 Rivier Univ.</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r>
              <a:rPr lang="en-US"/>
              <a:t>SAIF    Statistics    John O. Willis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F713495A-B275-4E91-99F1-2D016D29B9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Word_Document1.docx"/></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Excel_Chart4.xls"/></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ssessingpsyche.wordpress.com/psychometrics-from-the-ground-up/"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themindhub.com/research-reports"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package" Target="../embeddings/Microsoft_Office_Word_Document2.docx"/></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Microsoft_Office_Word_97_-_2003_Document6.doc"/></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Microsoft_Office_Word_97_-_2003_Document7.doc"/></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Office_Word_97_-_2003_Document8.doc"/><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Microsoft_Office_Word_97_-_2003_Document9.doc"/></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package" Target="../embeddings/Microsoft_Office_Word_Document3.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Office_Word_97_-_2003_Document3.doc"/><Relationship Id="rId5" Type="http://schemas.openxmlformats.org/officeDocument/2006/relationships/oleObject" Target="../embeddings/Microsoft_Office_Word_97_-_2003_Document2.doc"/><Relationship Id="rId4" Type="http://schemas.openxmlformats.org/officeDocument/2006/relationships/oleObject" Target="../embeddings/Microsoft_Office_Word_97_-_2003_Document1.doc"/></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Office_Word_97_-_2003_Document10.doc"/><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8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www.myschoolpsychology.com/Humor.pdf"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Microsoft_Office_Word_97_-_2003_Document11.doc"/></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Microsoft_Office_Word_97_-_2003_Document12.doc"/><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Microsoft_Office_Word_97_-_2003_Document13.doc"/><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91.xml.rels><?xml version="1.0" encoding="UTF-8" standalone="yes"?>
<Relationships xmlns="http://schemas.openxmlformats.org/package/2006/relationships"><Relationship Id="rId3" Type="http://schemas.openxmlformats.org/officeDocument/2006/relationships/oleObject" Target="../embeddings/Microsoft_Office_Word_97_-_2003_Document14.doc"/><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9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2051"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205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0DA0390-361C-467D-9AAA-CDCCE82BE083}" type="slidenum">
              <a:rPr lang="en-US" altLang="en-US" sz="1400" smtClean="0"/>
              <a:pPr eaLnBrk="1" hangingPunct="1">
                <a:spcBef>
                  <a:spcPct val="0"/>
                </a:spcBef>
                <a:buFontTx/>
                <a:buNone/>
              </a:pPr>
              <a:t>1</a:t>
            </a:fld>
            <a:endParaRPr lang="en-US" altLang="en-US" sz="1400" smtClean="0"/>
          </a:p>
        </p:txBody>
      </p:sp>
      <p:sp>
        <p:nvSpPr>
          <p:cNvPr id="2053" name="Rectangle 4"/>
          <p:cNvSpPr>
            <a:spLocks noGrp="1" noChangeArrowheads="1"/>
          </p:cNvSpPr>
          <p:nvPr>
            <p:ph type="title"/>
          </p:nvPr>
        </p:nvSpPr>
        <p:spPr>
          <a:xfrm>
            <a:off x="457200" y="274638"/>
            <a:ext cx="8229600" cy="5668962"/>
          </a:xfrm>
        </p:spPr>
        <p:txBody>
          <a:bodyPr/>
          <a:lstStyle/>
          <a:p>
            <a:pPr eaLnBrk="1" hangingPunct="1"/>
            <a:r>
              <a:rPr lang="en-US" altLang="en-US" sz="4000" b="1" smtClean="0">
                <a:solidFill>
                  <a:schemeClr val="accent2"/>
                </a:solidFill>
              </a:rPr>
              <a:t>Rivier University</a:t>
            </a:r>
            <a:br>
              <a:rPr lang="en-US" altLang="en-US" sz="4000" b="1" smtClean="0">
                <a:solidFill>
                  <a:schemeClr val="accent2"/>
                </a:solidFill>
              </a:rPr>
            </a:br>
            <a:r>
              <a:rPr lang="en-US" altLang="en-US" sz="4000" b="1" smtClean="0">
                <a:solidFill>
                  <a:schemeClr val="accent2"/>
                </a:solidFill>
              </a:rPr>
              <a:t> </a:t>
            </a:r>
            <a:r>
              <a:rPr lang="en-US" altLang="en-US" sz="4000" smtClean="0"/>
              <a:t/>
            </a:r>
            <a:br>
              <a:rPr lang="en-US" altLang="en-US" sz="4000" smtClean="0"/>
            </a:br>
            <a:r>
              <a:rPr lang="en-US" altLang="en-US" sz="4000" smtClean="0"/>
              <a:t>Education Division</a:t>
            </a:r>
            <a:br>
              <a:rPr lang="en-US" altLang="en-US" sz="4000" smtClean="0"/>
            </a:br>
            <a:r>
              <a:rPr lang="en-US" altLang="en-US" sz="4000" smtClean="0"/>
              <a:t>Specialist in Assessment               of Intellectual Functioning</a:t>
            </a:r>
            <a:br>
              <a:rPr lang="en-US" altLang="en-US" sz="4000" smtClean="0"/>
            </a:br>
            <a:r>
              <a:rPr lang="en-US" altLang="en-US" sz="4000" smtClean="0"/>
              <a:t>(SAIF) </a:t>
            </a:r>
            <a:r>
              <a:rPr lang="en-US" altLang="en-US" sz="3600" smtClean="0"/>
              <a:t>Program </a:t>
            </a:r>
            <a:br>
              <a:rPr lang="en-US" altLang="en-US" sz="3600" smtClean="0"/>
            </a:br>
            <a:r>
              <a:rPr lang="en-US" altLang="en-US" sz="3600" smtClean="0"/>
              <a:t>ED 656, 657, 658, &amp; 659</a:t>
            </a:r>
            <a:br>
              <a:rPr lang="en-US" altLang="en-US" sz="3600" smtClean="0"/>
            </a:br>
            <a:r>
              <a:rPr lang="en-US" altLang="en-US" sz="3600" smtClean="0"/>
              <a:t/>
            </a:r>
            <a:br>
              <a:rPr lang="en-US" altLang="en-US" sz="3600" smtClean="0"/>
            </a:br>
            <a:r>
              <a:rPr lang="en-US" altLang="en-US" sz="3600" smtClean="0"/>
              <a:t>John O. Willis, Ed.D., SAIF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E5F042A-CE31-4299-8D19-9BD2AAE92332}" type="slidenum">
              <a:rPr lang="en-US" altLang="en-US" sz="1400" smtClean="0"/>
              <a:pPr eaLnBrk="1" hangingPunct="1">
                <a:spcBef>
                  <a:spcPct val="0"/>
                </a:spcBef>
                <a:buFontTx/>
                <a:buNone/>
              </a:pPr>
              <a:t>10</a:t>
            </a:fld>
            <a:endParaRPr lang="en-US" altLang="en-US" sz="1400" smtClean="0"/>
          </a:p>
        </p:txBody>
      </p:sp>
      <p:sp>
        <p:nvSpPr>
          <p:cNvPr id="9220" name="Rectangle 4"/>
          <p:cNvSpPr>
            <a:spLocks noChangeArrowheads="1"/>
          </p:cNvSpPr>
          <p:nvPr/>
        </p:nvSpPr>
        <p:spPr bwMode="auto">
          <a:xfrm>
            <a:off x="1262063" y="457200"/>
            <a:ext cx="228600" cy="5105400"/>
          </a:xfrm>
          <a:prstGeom prst="rect">
            <a:avLst/>
          </a:prstGeom>
          <a:solidFill>
            <a:srgbClr val="FF0066"/>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221" name="Oval 5"/>
          <p:cNvSpPr>
            <a:spLocks noChangeArrowheads="1"/>
          </p:cNvSpPr>
          <p:nvPr/>
        </p:nvSpPr>
        <p:spPr bwMode="auto">
          <a:xfrm>
            <a:off x="914400" y="5557838"/>
            <a:ext cx="914400" cy="914400"/>
          </a:xfrm>
          <a:prstGeom prst="ellipse">
            <a:avLst/>
          </a:prstGeom>
          <a:solidFill>
            <a:srgbClr val="FF0066"/>
          </a:solidFill>
          <a:ln w="2857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6" name="Text Box 6"/>
          <p:cNvSpPr txBox="1">
            <a:spLocks noChangeArrowheads="1"/>
          </p:cNvSpPr>
          <p:nvPr/>
        </p:nvSpPr>
        <p:spPr bwMode="auto">
          <a:xfrm>
            <a:off x="2286000" y="774700"/>
            <a:ext cx="1752600" cy="435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a:latin typeface="Verdana" pitchFamily="34" charset="0"/>
              </a:rPr>
              <a:t>  </a:t>
            </a:r>
            <a:r>
              <a:rPr lang="en-US" altLang="en-US" sz="4000" b="1">
                <a:solidFill>
                  <a:schemeClr val="accent2"/>
                </a:solidFill>
                <a:latin typeface="Verdana" pitchFamily="34" charset="0"/>
              </a:rPr>
              <a:t>ºC     </a:t>
            </a:r>
          </a:p>
          <a:p>
            <a:pPr eaLnBrk="1" hangingPunct="1">
              <a:spcBef>
                <a:spcPct val="50000"/>
              </a:spcBef>
              <a:buFontTx/>
              <a:buNone/>
            </a:pPr>
            <a:r>
              <a:rPr lang="en-US" altLang="en-US" sz="4000">
                <a:solidFill>
                  <a:schemeClr val="accent2"/>
                </a:solidFill>
                <a:latin typeface="Verdana" pitchFamily="34" charset="0"/>
              </a:rPr>
              <a:t>100 </a:t>
            </a:r>
          </a:p>
          <a:p>
            <a:pPr eaLnBrk="1" hangingPunct="1">
              <a:spcBef>
                <a:spcPct val="50000"/>
              </a:spcBef>
              <a:buFontTx/>
              <a:buNone/>
            </a:pPr>
            <a:r>
              <a:rPr lang="en-US" altLang="en-US" sz="4000">
                <a:solidFill>
                  <a:schemeClr val="accent2"/>
                </a:solidFill>
                <a:latin typeface="Verdana" pitchFamily="34" charset="0"/>
              </a:rPr>
              <a:t>  37 </a:t>
            </a:r>
          </a:p>
          <a:p>
            <a:pPr eaLnBrk="1" hangingPunct="1">
              <a:spcBef>
                <a:spcPct val="50000"/>
              </a:spcBef>
              <a:buFontTx/>
              <a:buNone/>
            </a:pPr>
            <a:r>
              <a:rPr lang="en-US" altLang="en-US" sz="4000">
                <a:solidFill>
                  <a:schemeClr val="accent2"/>
                </a:solidFill>
                <a:latin typeface="Verdana" pitchFamily="34" charset="0"/>
              </a:rPr>
              <a:t>    0 </a:t>
            </a:r>
          </a:p>
          <a:p>
            <a:pPr eaLnBrk="1" hangingPunct="1">
              <a:spcBef>
                <a:spcPct val="50000"/>
              </a:spcBef>
              <a:buFontTx/>
              <a:buNone/>
            </a:pPr>
            <a:r>
              <a:rPr lang="en-US" altLang="en-US" sz="4000">
                <a:solidFill>
                  <a:schemeClr val="accent2"/>
                </a:solidFill>
                <a:latin typeface="Verdana" pitchFamily="34" charset="0"/>
              </a:rPr>
              <a:t> -17.8</a:t>
            </a:r>
          </a:p>
        </p:txBody>
      </p:sp>
      <p:sp>
        <p:nvSpPr>
          <p:cNvPr id="9223" name="Rectangle 8"/>
          <p:cNvSpPr>
            <a:spLocks noChangeArrowheads="1"/>
          </p:cNvSpPr>
          <p:nvPr/>
        </p:nvSpPr>
        <p:spPr bwMode="auto">
          <a:xfrm>
            <a:off x="1281113" y="457200"/>
            <a:ext cx="185737" cy="25908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9" name="Text Box 9"/>
          <p:cNvSpPr txBox="1">
            <a:spLocks noChangeArrowheads="1"/>
          </p:cNvSpPr>
          <p:nvPr/>
        </p:nvSpPr>
        <p:spPr bwMode="auto">
          <a:xfrm>
            <a:off x="4267200" y="774700"/>
            <a:ext cx="1981200" cy="435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a:solidFill>
                  <a:schemeClr val="accent2"/>
                </a:solidFill>
                <a:latin typeface="Verdana" pitchFamily="34" charset="0"/>
                <a:cs typeface="Arial" charset="0"/>
              </a:rPr>
              <a:t> </a:t>
            </a:r>
            <a:r>
              <a:rPr lang="en-US" altLang="en-US" sz="4000" b="1">
                <a:solidFill>
                  <a:srgbClr val="FF0066"/>
                </a:solidFill>
                <a:latin typeface="Verdana" pitchFamily="34" charset="0"/>
                <a:cs typeface="Arial" charset="0"/>
              </a:rPr>
              <a:t> º</a:t>
            </a:r>
            <a:r>
              <a:rPr lang="en-US" altLang="en-US" sz="4000" b="1">
                <a:solidFill>
                  <a:srgbClr val="FF0066"/>
                </a:solidFill>
                <a:latin typeface="Verdana" pitchFamily="34" charset="0"/>
              </a:rPr>
              <a:t>F          </a:t>
            </a:r>
          </a:p>
          <a:p>
            <a:pPr eaLnBrk="1" hangingPunct="1">
              <a:spcBef>
                <a:spcPct val="50000"/>
              </a:spcBef>
              <a:buFontTx/>
              <a:buNone/>
            </a:pPr>
            <a:r>
              <a:rPr lang="en-US" altLang="en-US" sz="4000">
                <a:solidFill>
                  <a:srgbClr val="FF0066"/>
                </a:solidFill>
                <a:latin typeface="Verdana" pitchFamily="34" charset="0"/>
              </a:rPr>
              <a:t>212 </a:t>
            </a:r>
          </a:p>
          <a:p>
            <a:pPr eaLnBrk="1" hangingPunct="1">
              <a:spcBef>
                <a:spcPct val="50000"/>
              </a:spcBef>
              <a:buFontTx/>
              <a:buNone/>
            </a:pPr>
            <a:r>
              <a:rPr lang="en-US" altLang="en-US" sz="4000">
                <a:solidFill>
                  <a:srgbClr val="FF0066"/>
                </a:solidFill>
                <a:latin typeface="Verdana" pitchFamily="34" charset="0"/>
              </a:rPr>
              <a:t>  98.6 </a:t>
            </a:r>
          </a:p>
          <a:p>
            <a:pPr eaLnBrk="1" hangingPunct="1">
              <a:spcBef>
                <a:spcPct val="50000"/>
              </a:spcBef>
              <a:buFontTx/>
              <a:buNone/>
            </a:pPr>
            <a:r>
              <a:rPr lang="en-US" altLang="en-US" sz="4000">
                <a:solidFill>
                  <a:srgbClr val="FF0066"/>
                </a:solidFill>
                <a:latin typeface="Verdana" pitchFamily="34" charset="0"/>
              </a:rPr>
              <a:t>  32 </a:t>
            </a:r>
          </a:p>
          <a:p>
            <a:pPr eaLnBrk="1" hangingPunct="1">
              <a:spcBef>
                <a:spcPct val="50000"/>
              </a:spcBef>
              <a:buFontTx/>
              <a:buNone/>
            </a:pPr>
            <a:r>
              <a:rPr lang="en-US" altLang="en-US" sz="4000">
                <a:solidFill>
                  <a:srgbClr val="FF0066"/>
                </a:solidFill>
                <a:latin typeface="Verdana" pitchFamily="34" charset="0"/>
              </a:rPr>
              <a:t>    0</a:t>
            </a:r>
          </a:p>
        </p:txBody>
      </p:sp>
      <p:sp>
        <p:nvSpPr>
          <p:cNvPr id="5130" name="Text Box 10"/>
          <p:cNvSpPr txBox="1">
            <a:spLocks noChangeArrowheads="1"/>
          </p:cNvSpPr>
          <p:nvPr/>
        </p:nvSpPr>
        <p:spPr bwMode="auto">
          <a:xfrm>
            <a:off x="6477000" y="774700"/>
            <a:ext cx="2286000" cy="435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a:solidFill>
                  <a:schemeClr val="accent2"/>
                </a:solidFill>
                <a:latin typeface="Verdana" pitchFamily="34" charset="0"/>
              </a:rPr>
              <a:t>    </a:t>
            </a:r>
            <a:r>
              <a:rPr lang="en-US" altLang="en-US" sz="4000" b="1">
                <a:solidFill>
                  <a:srgbClr val="008000"/>
                </a:solidFill>
                <a:latin typeface="Verdana" pitchFamily="34" charset="0"/>
              </a:rPr>
              <a:t>K</a:t>
            </a:r>
          </a:p>
          <a:p>
            <a:pPr eaLnBrk="1" hangingPunct="1">
              <a:spcBef>
                <a:spcPct val="50000"/>
              </a:spcBef>
              <a:buFontTx/>
              <a:buNone/>
            </a:pPr>
            <a:r>
              <a:rPr lang="en-US" altLang="en-US" sz="4000">
                <a:solidFill>
                  <a:srgbClr val="008000"/>
                </a:solidFill>
                <a:latin typeface="Verdana" pitchFamily="34" charset="0"/>
              </a:rPr>
              <a:t>373.15    </a:t>
            </a:r>
          </a:p>
          <a:p>
            <a:pPr eaLnBrk="1" hangingPunct="1">
              <a:spcBef>
                <a:spcPct val="50000"/>
              </a:spcBef>
              <a:buFontTx/>
              <a:buNone/>
            </a:pPr>
            <a:r>
              <a:rPr lang="en-US" altLang="en-US" sz="4000">
                <a:solidFill>
                  <a:srgbClr val="008000"/>
                </a:solidFill>
                <a:latin typeface="Verdana" pitchFamily="34" charset="0"/>
              </a:rPr>
              <a:t>310.15</a:t>
            </a:r>
          </a:p>
          <a:p>
            <a:pPr eaLnBrk="1" hangingPunct="1">
              <a:spcBef>
                <a:spcPct val="50000"/>
              </a:spcBef>
              <a:buFontTx/>
              <a:buNone/>
            </a:pPr>
            <a:r>
              <a:rPr lang="en-US" altLang="en-US" sz="4000">
                <a:solidFill>
                  <a:srgbClr val="008000"/>
                </a:solidFill>
                <a:latin typeface="Verdana" pitchFamily="34" charset="0"/>
              </a:rPr>
              <a:t>273.15</a:t>
            </a:r>
          </a:p>
          <a:p>
            <a:pPr eaLnBrk="1" hangingPunct="1">
              <a:spcBef>
                <a:spcPct val="50000"/>
              </a:spcBef>
              <a:buFontTx/>
              <a:buNone/>
            </a:pPr>
            <a:r>
              <a:rPr lang="en-US" altLang="en-US" sz="4000">
                <a:solidFill>
                  <a:srgbClr val="008000"/>
                </a:solidFill>
                <a:latin typeface="Verdana" pitchFamily="34" charset="0"/>
              </a:rPr>
              <a:t>255.35     </a:t>
            </a:r>
          </a:p>
        </p:txBody>
      </p:sp>
      <p:sp>
        <p:nvSpPr>
          <p:cNvPr id="3" name="Footer Placeholder 2"/>
          <p:cNvSpPr>
            <a:spLocks noGrp="1"/>
          </p:cNvSpPr>
          <p:nvPr>
            <p:ph type="ftr" sz="quarter" idx="11"/>
          </p:nvPr>
        </p:nvSpPr>
        <p:spPr/>
        <p:txBody>
          <a:bodyPr/>
          <a:lstStyle/>
          <a:p>
            <a:pPr>
              <a:defRPr/>
            </a:pPr>
            <a:r>
              <a:rPr lang="en-US" smtClean="0"/>
              <a:t>SAIF    Statistics    John O. Willis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10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9"/>
                                        </p:tgtEl>
                                        <p:attrNameLst>
                                          <p:attrName>style.visibility</p:attrName>
                                        </p:attrNameLst>
                                      </p:cBhvr>
                                      <p:to>
                                        <p:strVal val="visible"/>
                                      </p:to>
                                    </p:set>
                                    <p:animEffect transition="in" filter="box(in)">
                                      <p:cBhvr>
                                        <p:cTn id="12" dur="1000"/>
                                        <p:tgtEl>
                                          <p:spTgt spid="51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box(in)">
                                      <p:cBhvr>
                                        <p:cTn id="17" dur="1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9" grpId="0"/>
      <p:bldP spid="51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10243" name="Footer Placeholder 2"/>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1024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690CA42-79A4-4AB1-B00D-F654DB64F963}" type="slidenum">
              <a:rPr lang="en-US" altLang="en-US" sz="1400" smtClean="0"/>
              <a:pPr eaLnBrk="1" hangingPunct="1">
                <a:spcBef>
                  <a:spcPct val="0"/>
                </a:spcBef>
                <a:buFontTx/>
                <a:buNone/>
              </a:pPr>
              <a:t>11</a:t>
            </a:fld>
            <a:endParaRPr lang="en-US" altLang="en-US" sz="1400" smtClean="0"/>
          </a:p>
        </p:txBody>
      </p:sp>
      <p:sp>
        <p:nvSpPr>
          <p:cNvPr id="10245" name="Text Box 2"/>
          <p:cNvSpPr txBox="1">
            <a:spLocks noChangeArrowheads="1"/>
          </p:cNvSpPr>
          <p:nvPr/>
        </p:nvSpPr>
        <p:spPr bwMode="auto">
          <a:xfrm>
            <a:off x="2133600" y="1447800"/>
            <a:ext cx="4953000" cy="314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a:solidFill>
                  <a:schemeClr val="accent2"/>
                </a:solidFill>
                <a:latin typeface="Verdana" pitchFamily="34" charset="0"/>
              </a:rPr>
              <a:t>Test authors and publishers feel compelled to do         the same thing       with test scores.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normalcurve"/>
          <p:cNvPicPr>
            <a:picLocks noChangeAspect="1" noChangeArrowheads="1"/>
          </p:cNvPicPr>
          <p:nvPr/>
        </p:nvPicPr>
        <p:blipFill>
          <a:blip r:embed="rId3" cstate="print">
            <a:extLst>
              <a:ext uri="{28A0092B-C50C-407E-A947-70E740481C1C}">
                <a14:useLocalDpi xmlns:a14="http://schemas.microsoft.com/office/drawing/2010/main" xmlns="" val="0"/>
              </a:ext>
            </a:extLst>
          </a:blip>
          <a:srcRect l="1828" t="8571" r="1828" b="11429"/>
          <a:stretch>
            <a:fillRect/>
          </a:stretch>
        </p:blipFill>
        <p:spPr bwMode="auto">
          <a:xfrm>
            <a:off x="2057400" y="0"/>
            <a:ext cx="6753225" cy="358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3" name="Text Box 7"/>
          <p:cNvSpPr txBox="1">
            <a:spLocks noChangeArrowheads="1"/>
          </p:cNvSpPr>
          <p:nvPr/>
        </p:nvSpPr>
        <p:spPr bwMode="auto">
          <a:xfrm>
            <a:off x="242888" y="3581400"/>
            <a:ext cx="8915400" cy="2843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t>Z scores              - 4         - 3        - 2         - 1         0           1           2          3           4</a:t>
            </a:r>
          </a:p>
          <a:p>
            <a:pPr eaLnBrk="1" hangingPunct="1">
              <a:spcBef>
                <a:spcPct val="50000"/>
              </a:spcBef>
              <a:buFontTx/>
              <a:buNone/>
            </a:pPr>
            <a:r>
              <a:rPr lang="en-US" altLang="en-US" sz="1800" dirty="0"/>
              <a:t>Standard              40         55        70         85       100       115       130      145       160</a:t>
            </a:r>
          </a:p>
          <a:p>
            <a:pPr eaLnBrk="1" hangingPunct="1">
              <a:spcBef>
                <a:spcPct val="50000"/>
              </a:spcBef>
              <a:buFontTx/>
              <a:buNone/>
            </a:pPr>
            <a:r>
              <a:rPr lang="en-US" altLang="en-US" sz="1800" dirty="0"/>
              <a:t>Scaled                                1          </a:t>
            </a:r>
            <a:r>
              <a:rPr lang="en-US" altLang="en-US" sz="1800" dirty="0" smtClean="0"/>
              <a:t>4           </a:t>
            </a:r>
            <a:r>
              <a:rPr lang="en-US" altLang="en-US" sz="1800" dirty="0"/>
              <a:t>7         10         13         16        19</a:t>
            </a:r>
          </a:p>
          <a:p>
            <a:pPr eaLnBrk="1" hangingPunct="1">
              <a:spcBef>
                <a:spcPct val="50000"/>
              </a:spcBef>
              <a:buFontTx/>
              <a:buNone/>
            </a:pPr>
            <a:r>
              <a:rPr lang="en-US" altLang="en-US" sz="1800" i="1" dirty="0"/>
              <a:t>V- </a:t>
            </a:r>
            <a:r>
              <a:rPr lang="en-US" altLang="en-US" sz="1800" dirty="0"/>
              <a:t>Scale                 </a:t>
            </a:r>
            <a:r>
              <a:rPr lang="en-US" altLang="en-US" sz="1800" dirty="0" smtClean="0"/>
              <a:t>3           </a:t>
            </a:r>
            <a:r>
              <a:rPr lang="en-US" altLang="en-US" sz="1800" dirty="0"/>
              <a:t>6          </a:t>
            </a:r>
            <a:r>
              <a:rPr lang="en-US" altLang="en-US" sz="1800" dirty="0" smtClean="0"/>
              <a:t>9         </a:t>
            </a:r>
            <a:r>
              <a:rPr lang="en-US" altLang="en-US" sz="1800" dirty="0"/>
              <a:t>12        15         18         21   </a:t>
            </a:r>
            <a:r>
              <a:rPr lang="en-US" altLang="en-US" sz="1800" dirty="0" smtClean="0"/>
              <a:t>      24</a:t>
            </a:r>
            <a:endParaRPr lang="en-US" altLang="en-US" sz="1800" dirty="0"/>
          </a:p>
          <a:p>
            <a:pPr eaLnBrk="1" hangingPunct="1">
              <a:spcBef>
                <a:spcPct val="50000"/>
              </a:spcBef>
              <a:buFontTx/>
              <a:buNone/>
            </a:pPr>
            <a:r>
              <a:rPr lang="en-US" altLang="en-US" sz="1800" dirty="0"/>
              <a:t>T                          10         20         30        40         50         60         70        80         90</a:t>
            </a:r>
          </a:p>
          <a:p>
            <a:pPr eaLnBrk="1" hangingPunct="1">
              <a:spcBef>
                <a:spcPct val="50000"/>
              </a:spcBef>
              <a:buFontTx/>
              <a:buNone/>
            </a:pPr>
            <a:r>
              <a:rPr lang="en-US" altLang="en-US" sz="1800" dirty="0"/>
              <a:t>NCE                       1           1          8         29         50         71         92        99         99</a:t>
            </a:r>
          </a:p>
          <a:p>
            <a:pPr eaLnBrk="1" hangingPunct="1">
              <a:spcBef>
                <a:spcPct val="50000"/>
              </a:spcBef>
              <a:buFontTx/>
              <a:buNone/>
            </a:pPr>
            <a:r>
              <a:rPr lang="en-US" altLang="en-US" sz="1800" i="1" dirty="0"/>
              <a:t>Percentile              0.1        0.1       2         16         50         84         98        99.9      99.9</a:t>
            </a:r>
          </a:p>
        </p:txBody>
      </p:sp>
      <p:sp>
        <p:nvSpPr>
          <p:cNvPr id="11268" name="Line 10"/>
          <p:cNvSpPr>
            <a:spLocks noChangeShapeType="1"/>
          </p:cNvSpPr>
          <p:nvPr/>
        </p:nvSpPr>
        <p:spPr bwMode="auto">
          <a:xfrm flipV="1">
            <a:off x="4633913" y="1538288"/>
            <a:ext cx="0" cy="2057400"/>
          </a:xfrm>
          <a:prstGeom prst="line">
            <a:avLst/>
          </a:prstGeom>
          <a:noFill/>
          <a:ln w="571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69" name="Line 11"/>
          <p:cNvSpPr>
            <a:spLocks noChangeShapeType="1"/>
          </p:cNvSpPr>
          <p:nvPr/>
        </p:nvSpPr>
        <p:spPr bwMode="auto">
          <a:xfrm flipV="1">
            <a:off x="6248400" y="1538288"/>
            <a:ext cx="0" cy="2057400"/>
          </a:xfrm>
          <a:prstGeom prst="line">
            <a:avLst/>
          </a:prstGeom>
          <a:noFill/>
          <a:ln w="571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0" name="Line 12"/>
          <p:cNvSpPr>
            <a:spLocks noChangeShapeType="1"/>
          </p:cNvSpPr>
          <p:nvPr/>
        </p:nvSpPr>
        <p:spPr bwMode="auto">
          <a:xfrm flipV="1">
            <a:off x="3838575" y="3062288"/>
            <a:ext cx="0" cy="533400"/>
          </a:xfrm>
          <a:prstGeom prst="line">
            <a:avLst/>
          </a:prstGeom>
          <a:noFill/>
          <a:ln w="571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1" name="Line 13"/>
          <p:cNvSpPr>
            <a:spLocks noChangeShapeType="1"/>
          </p:cNvSpPr>
          <p:nvPr/>
        </p:nvSpPr>
        <p:spPr bwMode="auto">
          <a:xfrm flipV="1">
            <a:off x="7043738" y="3062288"/>
            <a:ext cx="0" cy="533400"/>
          </a:xfrm>
          <a:prstGeom prst="line">
            <a:avLst/>
          </a:prstGeom>
          <a:noFill/>
          <a:ln w="571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2" name="Line 14"/>
          <p:cNvSpPr>
            <a:spLocks noChangeShapeType="1"/>
          </p:cNvSpPr>
          <p:nvPr/>
        </p:nvSpPr>
        <p:spPr bwMode="auto">
          <a:xfrm flipV="1">
            <a:off x="5438775" y="257175"/>
            <a:ext cx="0" cy="3352800"/>
          </a:xfrm>
          <a:prstGeom prst="line">
            <a:avLst/>
          </a:prstGeom>
          <a:noFill/>
          <a:ln w="571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3" name="Line 15"/>
          <p:cNvSpPr>
            <a:spLocks noChangeShapeType="1"/>
          </p:cNvSpPr>
          <p:nvPr/>
        </p:nvSpPr>
        <p:spPr bwMode="auto">
          <a:xfrm>
            <a:off x="3033713" y="3443288"/>
            <a:ext cx="0" cy="152400"/>
          </a:xfrm>
          <a:prstGeom prst="line">
            <a:avLst/>
          </a:prstGeom>
          <a:noFill/>
          <a:ln w="571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4" name="Line 16"/>
          <p:cNvSpPr>
            <a:spLocks noChangeShapeType="1"/>
          </p:cNvSpPr>
          <p:nvPr/>
        </p:nvSpPr>
        <p:spPr bwMode="auto">
          <a:xfrm>
            <a:off x="7848600" y="3443288"/>
            <a:ext cx="0" cy="152400"/>
          </a:xfrm>
          <a:prstGeom prst="line">
            <a:avLst/>
          </a:prstGeom>
          <a:noFill/>
          <a:ln w="571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5" name="Line 17"/>
          <p:cNvSpPr>
            <a:spLocks noChangeShapeType="1"/>
          </p:cNvSpPr>
          <p:nvPr/>
        </p:nvSpPr>
        <p:spPr bwMode="auto">
          <a:xfrm>
            <a:off x="8643938" y="3457575"/>
            <a:ext cx="0" cy="152400"/>
          </a:xfrm>
          <a:prstGeom prst="line">
            <a:avLst/>
          </a:prstGeom>
          <a:noFill/>
          <a:ln w="571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6" name="Line 18"/>
          <p:cNvSpPr>
            <a:spLocks noChangeShapeType="1"/>
          </p:cNvSpPr>
          <p:nvPr/>
        </p:nvSpPr>
        <p:spPr bwMode="auto">
          <a:xfrm>
            <a:off x="2238375" y="3457575"/>
            <a:ext cx="0" cy="152400"/>
          </a:xfrm>
          <a:prstGeom prst="line">
            <a:avLst/>
          </a:prstGeom>
          <a:noFill/>
          <a:ln w="571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12291"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1229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A923A79-BE6F-41F7-AE74-2925449F5BAA}" type="slidenum">
              <a:rPr lang="en-US" altLang="en-US" sz="1400" smtClean="0"/>
              <a:pPr eaLnBrk="1" hangingPunct="1">
                <a:spcBef>
                  <a:spcPct val="0"/>
                </a:spcBef>
                <a:buFontTx/>
                <a:buNone/>
              </a:pPr>
              <a:t>13</a:t>
            </a:fld>
            <a:endParaRPr lang="en-US" altLang="en-US" sz="1400" smtClean="0"/>
          </a:p>
        </p:txBody>
      </p:sp>
      <p:sp>
        <p:nvSpPr>
          <p:cNvPr id="12293" name="Rectangle 4"/>
          <p:cNvSpPr>
            <a:spLocks noGrp="1" noChangeArrowheads="1"/>
          </p:cNvSpPr>
          <p:nvPr>
            <p:ph type="title"/>
          </p:nvPr>
        </p:nvSpPr>
        <p:spPr>
          <a:xfrm>
            <a:off x="457200" y="0"/>
            <a:ext cx="8458200" cy="6278563"/>
          </a:xfrm>
        </p:spPr>
        <p:txBody>
          <a:bodyPr/>
          <a:lstStyle/>
          <a:p>
            <a:pPr algn="l" eaLnBrk="1" hangingPunct="1"/>
            <a:r>
              <a:rPr lang="en-US" altLang="en-US" sz="3600" b="1" smtClean="0">
                <a:solidFill>
                  <a:schemeClr val="accent2"/>
                </a:solidFill>
                <a:latin typeface="Verdana" pitchFamily="34" charset="0"/>
              </a:rPr>
              <a:t>SCORES USED WITH THE TESTS</a:t>
            </a:r>
            <a:br>
              <a:rPr lang="en-US" altLang="en-US" sz="3600" b="1" smtClean="0">
                <a:solidFill>
                  <a:schemeClr val="accent2"/>
                </a:solidFill>
                <a:latin typeface="Verdana" pitchFamily="34" charset="0"/>
              </a:rPr>
            </a:br>
            <a:r>
              <a:rPr lang="en-US" altLang="en-US" sz="3600" smtClean="0">
                <a:latin typeface="Verdana" pitchFamily="34" charset="0"/>
              </a:rPr>
              <a:t/>
            </a:r>
            <a:br>
              <a:rPr lang="en-US" altLang="en-US" sz="3600" smtClean="0">
                <a:latin typeface="Verdana" pitchFamily="34" charset="0"/>
              </a:rPr>
            </a:br>
            <a:r>
              <a:rPr lang="en-US" altLang="en-US" sz="3600" smtClean="0">
                <a:latin typeface="Verdana" pitchFamily="34" charset="0"/>
              </a:rPr>
              <a:t>When a new test is developed, it is </a:t>
            </a:r>
            <a:r>
              <a:rPr lang="en-US" altLang="en-US" sz="3600" i="1" smtClean="0">
                <a:latin typeface="Verdana" pitchFamily="34" charset="0"/>
              </a:rPr>
              <a:t>normed</a:t>
            </a:r>
            <a:r>
              <a:rPr lang="en-US" altLang="en-US" sz="3600" smtClean="0">
                <a:latin typeface="Verdana" pitchFamily="34" charset="0"/>
              </a:rPr>
              <a:t> on a </a:t>
            </a:r>
            <a:r>
              <a:rPr lang="en-US" altLang="en-US" sz="3600" i="1" smtClean="0">
                <a:latin typeface="Verdana" pitchFamily="34" charset="0"/>
              </a:rPr>
              <a:t>sample</a:t>
            </a:r>
            <a:r>
              <a:rPr lang="en-US" altLang="en-US" sz="3600" smtClean="0">
                <a:latin typeface="Verdana" pitchFamily="34" charset="0"/>
              </a:rPr>
              <a:t> of hundreds or thousands of people.  The sample should be like that for a good opinion poll: female and male, urban and rural, different parts of the country, different income levels, etc.</a:t>
            </a:r>
            <a:r>
              <a:rPr lang="en-US" altLang="en-US" sz="4000" smtClean="0">
                <a:latin typeface="Verdana"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13315"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13316"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B5CDD48-1F4B-4F48-9FF3-487DD1136C1F}" type="slidenum">
              <a:rPr lang="en-US" altLang="en-US" sz="1400" smtClean="0"/>
              <a:pPr eaLnBrk="1" hangingPunct="1">
                <a:spcBef>
                  <a:spcPct val="0"/>
                </a:spcBef>
                <a:buFontTx/>
                <a:buNone/>
              </a:pPr>
              <a:t>14</a:t>
            </a:fld>
            <a:endParaRPr lang="en-US" altLang="en-US" sz="1400" smtClean="0"/>
          </a:p>
        </p:txBody>
      </p:sp>
      <p:sp>
        <p:nvSpPr>
          <p:cNvPr id="13317" name="Rectangle 2"/>
          <p:cNvSpPr>
            <a:spLocks noGrp="1" noChangeArrowheads="1"/>
          </p:cNvSpPr>
          <p:nvPr>
            <p:ph type="title"/>
          </p:nvPr>
        </p:nvSpPr>
        <p:spPr>
          <a:xfrm>
            <a:off x="685800" y="76200"/>
            <a:ext cx="8229600" cy="6278563"/>
          </a:xfrm>
        </p:spPr>
        <p:txBody>
          <a:bodyPr/>
          <a:lstStyle/>
          <a:p>
            <a:pPr algn="l" eaLnBrk="1" hangingPunct="1"/>
            <a:r>
              <a:rPr lang="en-US" altLang="en-US" sz="3600" smtClean="0">
                <a:latin typeface="Verdana" pitchFamily="34" charset="0"/>
              </a:rPr>
              <a:t>The scores from that norming sample are used as a yardstick for measuring the performance of people who then take the test.  This human yardstick allows for the difficulty levels of different tests.  The student is being compared to other students on both difficult and easy tasks.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14339"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14340"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54A000A-43F1-44C4-94A4-9B7D6732F977}" type="slidenum">
              <a:rPr lang="en-US" altLang="en-US" sz="1400" smtClean="0"/>
              <a:pPr eaLnBrk="1" hangingPunct="1">
                <a:spcBef>
                  <a:spcPct val="0"/>
                </a:spcBef>
                <a:buFontTx/>
                <a:buNone/>
              </a:pPr>
              <a:t>15</a:t>
            </a:fld>
            <a:endParaRPr lang="en-US" altLang="en-US" sz="1400" smtClean="0"/>
          </a:p>
        </p:txBody>
      </p:sp>
      <p:sp>
        <p:nvSpPr>
          <p:cNvPr id="14341" name="Rectangle 2"/>
          <p:cNvSpPr>
            <a:spLocks noGrp="1" noChangeArrowheads="1"/>
          </p:cNvSpPr>
          <p:nvPr>
            <p:ph type="title"/>
          </p:nvPr>
        </p:nvSpPr>
        <p:spPr>
          <a:xfrm>
            <a:off x="609600" y="152400"/>
            <a:ext cx="8229600" cy="5897563"/>
          </a:xfrm>
        </p:spPr>
        <p:txBody>
          <a:bodyPr/>
          <a:lstStyle/>
          <a:p>
            <a:pPr algn="l" eaLnBrk="1" hangingPunct="1"/>
            <a:r>
              <a:rPr lang="en-US" altLang="en-US" sz="3600" dirty="0" smtClean="0">
                <a:latin typeface="Verdana" pitchFamily="34" charset="0"/>
              </a:rPr>
              <a:t>You can see from the illustration below that there are more scores in the middle than at the very  high and low ends.  Many  different scoring systems are used, just as you can measure  the same distance as 1 yard, 3 feet, 36 inches, 91.4 centimeters, 0.91 meter, or 1/1760 mile.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11.22.15 Rivier Univ.</a:t>
            </a:r>
            <a:endParaRPr lang="en-US"/>
          </a:p>
        </p:txBody>
      </p:sp>
      <p:sp>
        <p:nvSpPr>
          <p:cNvPr id="3" name="Footer Placeholder 2"/>
          <p:cNvSpPr>
            <a:spLocks noGrp="1"/>
          </p:cNvSpPr>
          <p:nvPr>
            <p:ph type="ftr" sz="quarter" idx="11"/>
          </p:nvPr>
        </p:nvSpPr>
        <p:spPr/>
        <p:txBody>
          <a:bodyPr/>
          <a:lstStyle/>
          <a:p>
            <a:pPr>
              <a:defRPr/>
            </a:pPr>
            <a:r>
              <a:rPr lang="en-US" smtClean="0"/>
              <a:t>SAIF    Statistics    John O. Willis</a:t>
            </a:r>
            <a:endParaRPr lang="en-US"/>
          </a:p>
        </p:txBody>
      </p:sp>
      <p:sp>
        <p:nvSpPr>
          <p:cNvPr id="4" name="Slide Number Placeholder 3"/>
          <p:cNvSpPr>
            <a:spLocks noGrp="1"/>
          </p:cNvSpPr>
          <p:nvPr>
            <p:ph type="sldNum" sz="quarter" idx="12"/>
          </p:nvPr>
        </p:nvSpPr>
        <p:spPr/>
        <p:txBody>
          <a:bodyPr/>
          <a:lstStyle/>
          <a:p>
            <a:pPr>
              <a:defRPr/>
            </a:pPr>
            <a:fld id="{FDE1C041-4AAD-4CA6-A78C-211BCE29A361}" type="slidenum">
              <a:rPr lang="en-US" smtClean="0"/>
              <a:pPr>
                <a:defRPr/>
              </a:pPr>
              <a:t>16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xmlns="" val="1436103067"/>
              </p:ext>
            </p:extLst>
          </p:nvPr>
        </p:nvGraphicFramePr>
        <p:xfrm>
          <a:off x="57481" y="659121"/>
          <a:ext cx="9042290" cy="4854575"/>
        </p:xfrm>
        <a:graphic>
          <a:graphicData uri="http://schemas.openxmlformats.org/presentationml/2006/ole">
            <p:oleObj spid="_x0000_s91173" name="Document" r:id="rId4" imgW="6694070" imgH="3593620" progId="Word.Document.12">
              <p:embed/>
            </p:oleObj>
          </a:graphicData>
        </a:graphic>
      </p:graphicFrame>
    </p:spTree>
    <p:extLst>
      <p:ext uri="{BB962C8B-B14F-4D97-AF65-F5344CB8AC3E}">
        <p14:creationId xmlns:p14="http://schemas.microsoft.com/office/powerpoint/2010/main" xmlns="" val="1457676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457200"/>
            <a:ext cx="8610600" cy="5732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17411"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1741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7B81C88-A512-4E86-BDC2-3A03AFFAB221}" type="slidenum">
              <a:rPr lang="en-US" altLang="en-US" sz="1400" smtClean="0"/>
              <a:pPr eaLnBrk="1" hangingPunct="1">
                <a:spcBef>
                  <a:spcPct val="0"/>
                </a:spcBef>
                <a:buFontTx/>
                <a:buNone/>
              </a:pPr>
              <a:t>18</a:t>
            </a:fld>
            <a:endParaRPr lang="en-US" altLang="en-US" sz="1400" smtClean="0"/>
          </a:p>
        </p:txBody>
      </p:sp>
      <p:sp>
        <p:nvSpPr>
          <p:cNvPr id="17413" name="Rectangle 2"/>
          <p:cNvSpPr>
            <a:spLocks noGrp="1" noChangeArrowheads="1"/>
          </p:cNvSpPr>
          <p:nvPr>
            <p:ph type="title"/>
          </p:nvPr>
        </p:nvSpPr>
        <p:spPr>
          <a:xfrm>
            <a:off x="457200" y="152400"/>
            <a:ext cx="8229600" cy="6278563"/>
          </a:xfrm>
        </p:spPr>
        <p:txBody>
          <a:bodyPr/>
          <a:lstStyle/>
          <a:p>
            <a:pPr algn="l" eaLnBrk="1" hangingPunct="1"/>
            <a:r>
              <a:rPr lang="en-US" altLang="en-US" sz="3200" b="1" smtClean="0">
                <a:latin typeface="Verdana" pitchFamily="34" charset="0"/>
              </a:rPr>
              <a:t>PERCENTILE RANKS (PR)</a:t>
            </a:r>
            <a:r>
              <a:rPr lang="en-US" altLang="en-US" sz="3200" smtClean="0">
                <a:latin typeface="Verdana" pitchFamily="34" charset="0"/>
              </a:rPr>
              <a:t> simply state the percent of persons in the norming sample who scored the same as or lower than the student.  A percentile rank of 63 would be high average – as high as or higher than 63% and lower than the other 37% of the norming sample.  It would be in Stanine 6.  The middle 50% of examinees' scores fall between percentile ranks of 25 and 75.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18435"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18436"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21AC341-41FB-4B79-8141-B5825ACDC3A2}" type="slidenum">
              <a:rPr lang="en-US" altLang="en-US" sz="1400" smtClean="0"/>
              <a:pPr eaLnBrk="1" hangingPunct="1">
                <a:spcBef>
                  <a:spcPct val="0"/>
                </a:spcBef>
                <a:buFontTx/>
                <a:buNone/>
              </a:pPr>
              <a:t>19</a:t>
            </a:fld>
            <a:endParaRPr lang="en-US" altLang="en-US" sz="1400" smtClean="0"/>
          </a:p>
        </p:txBody>
      </p:sp>
      <p:sp>
        <p:nvSpPr>
          <p:cNvPr id="18437" name="Rectangle 2"/>
          <p:cNvSpPr>
            <a:spLocks noGrp="1" noChangeArrowheads="1"/>
          </p:cNvSpPr>
          <p:nvPr>
            <p:ph type="title"/>
          </p:nvPr>
        </p:nvSpPr>
        <p:spPr>
          <a:xfrm>
            <a:off x="457200" y="152400"/>
            <a:ext cx="8229600" cy="6278563"/>
          </a:xfrm>
        </p:spPr>
        <p:txBody>
          <a:bodyPr/>
          <a:lstStyle/>
          <a:p>
            <a:pPr algn="l" eaLnBrk="1" hangingPunct="1"/>
            <a:r>
              <a:rPr lang="en-US" altLang="en-US" sz="3200" dirty="0" smtClean="0">
                <a:latin typeface="Verdana" pitchFamily="34" charset="0"/>
              </a:rPr>
              <a:t>A percentile rank of 63 would mean that you scored as high as or higher than 63 percent of the people in the test’s norming sample </a:t>
            </a:r>
            <a:r>
              <a:rPr lang="en-US" altLang="en-US" sz="3200" dirty="0" smtClean="0">
                <a:latin typeface="Verdana" pitchFamily="34" charset="0"/>
                <a:sym typeface="Wingdings" pitchFamily="2" charset="2"/>
              </a:rPr>
              <a:t></a:t>
            </a:r>
            <a:r>
              <a:rPr lang="en-US" altLang="en-US" sz="3200" dirty="0" smtClean="0">
                <a:latin typeface="Verdana" pitchFamily="34" charset="0"/>
              </a:rPr>
              <a:t> and lower than the other 37 percent </a:t>
            </a:r>
            <a:r>
              <a:rPr lang="en-US" altLang="en-US" sz="3200" dirty="0" smtClean="0">
                <a:latin typeface="Verdana" pitchFamily="34" charset="0"/>
                <a:sym typeface="Wingdings" pitchFamily="2" charset="2"/>
              </a:rPr>
              <a:t></a:t>
            </a:r>
            <a:r>
              <a:rPr lang="en-US" altLang="en-US" sz="3200" dirty="0" smtClean="0">
                <a:latin typeface="Verdana" pitchFamily="34" charset="0"/>
              </a:rPr>
              <a:t>.</a:t>
            </a:r>
            <a:br>
              <a:rPr lang="en-US" altLang="en-US" sz="3200" dirty="0" smtClean="0">
                <a:latin typeface="Verdana" pitchFamily="34" charset="0"/>
              </a:rPr>
            </a:br>
            <a:r>
              <a:rPr lang="en-US" altLang="en-US" sz="3200" dirty="0" smtClean="0">
                <a:latin typeface="Verdana" pitchFamily="34" charset="0"/>
              </a:rPr>
              <a:t/>
            </a:r>
            <a:br>
              <a:rPr lang="en-US" altLang="en-US" sz="3200" dirty="0" smtClean="0">
                <a:latin typeface="Verdana" pitchFamily="34" charset="0"/>
              </a:rPr>
            </a:br>
            <a:r>
              <a:rPr lang="en-US" altLang="en-US" sz="3200" dirty="0" smtClean="0">
                <a:latin typeface="Verdana" pitchFamily="34" charset="0"/>
              </a:rPr>
              <a:t>Never use the abbreviations “</a:t>
            </a:r>
            <a:r>
              <a:rPr lang="en-US" altLang="en-US" sz="3200" dirty="0" smtClean="0">
                <a:solidFill>
                  <a:srgbClr val="FF0000"/>
                </a:solidFill>
                <a:latin typeface="Verdana" pitchFamily="34" charset="0"/>
              </a:rPr>
              <a:t>%</a:t>
            </a:r>
            <a:r>
              <a:rPr lang="en-US" altLang="en-US" sz="3200" dirty="0" err="1" smtClean="0">
                <a:latin typeface="Verdana" pitchFamily="34" charset="0"/>
              </a:rPr>
              <a:t>ile</a:t>
            </a:r>
            <a:r>
              <a:rPr lang="en-US" altLang="en-US" sz="3200" dirty="0" smtClean="0">
                <a:latin typeface="Verdana" pitchFamily="34" charset="0"/>
              </a:rPr>
              <a:t>” or “</a:t>
            </a:r>
            <a:r>
              <a:rPr lang="en-US" altLang="en-US" sz="3200" dirty="0" smtClean="0">
                <a:solidFill>
                  <a:srgbClr val="FF0000"/>
                </a:solidFill>
                <a:latin typeface="Verdana" pitchFamily="34" charset="0"/>
              </a:rPr>
              <a:t>%</a:t>
            </a:r>
            <a:r>
              <a:rPr lang="en-US" altLang="en-US" sz="3200" dirty="0" smtClean="0">
                <a:latin typeface="Verdana" pitchFamily="34" charset="0"/>
              </a:rPr>
              <a:t>.”  Those abbreviations guarantee your reader will think you mean “percent correct,” which is an entirely different matter.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3075"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3076"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E509F45-63AC-4E47-88EE-1E251FEEF6C8}" type="slidenum">
              <a:rPr lang="en-US" altLang="en-US" sz="1400" smtClean="0"/>
              <a:pPr eaLnBrk="1" hangingPunct="1">
                <a:spcBef>
                  <a:spcPct val="0"/>
                </a:spcBef>
                <a:buFontTx/>
                <a:buNone/>
              </a:pPr>
              <a:t>2</a:t>
            </a:fld>
            <a:endParaRPr lang="en-US" altLang="en-US" sz="1400" smtClean="0"/>
          </a:p>
        </p:txBody>
      </p:sp>
      <p:sp>
        <p:nvSpPr>
          <p:cNvPr id="3077" name="Rectangle 4"/>
          <p:cNvSpPr>
            <a:spLocks noGrp="1" noChangeArrowheads="1"/>
          </p:cNvSpPr>
          <p:nvPr>
            <p:ph type="title"/>
          </p:nvPr>
        </p:nvSpPr>
        <p:spPr>
          <a:xfrm>
            <a:off x="457200" y="655638"/>
            <a:ext cx="8229600" cy="4144962"/>
          </a:xfrm>
        </p:spPr>
        <p:txBody>
          <a:bodyPr/>
          <a:lstStyle/>
          <a:p>
            <a:pPr eaLnBrk="1" hangingPunct="1"/>
            <a:r>
              <a:rPr lang="en-US" altLang="en-US" sz="4800" b="1" i="1" dirty="0" smtClean="0">
                <a:solidFill>
                  <a:srgbClr val="3333FF"/>
                </a:solidFill>
              </a:rPr>
              <a:t>Statistics:</a:t>
            </a:r>
            <a:br>
              <a:rPr lang="en-US" altLang="en-US" sz="4800" b="1" i="1" dirty="0" smtClean="0">
                <a:solidFill>
                  <a:srgbClr val="3333FF"/>
                </a:solidFill>
              </a:rPr>
            </a:br>
            <a:r>
              <a:rPr lang="en-US" altLang="en-US" sz="4800" b="1" i="1" dirty="0" smtClean="0">
                <a:solidFill>
                  <a:srgbClr val="3333FF"/>
                </a:solidFill>
              </a:rPr>
              <a:t>Test Scores</a:t>
            </a:r>
            <a:endParaRPr lang="en-US" altLang="en-US" sz="3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19459"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19460"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C853000-7A5F-4A4F-9CD3-F96D8E80D506}" type="slidenum">
              <a:rPr lang="en-US" altLang="en-US" sz="1400" smtClean="0"/>
              <a:pPr eaLnBrk="1" hangingPunct="1">
                <a:spcBef>
                  <a:spcPct val="0"/>
                </a:spcBef>
                <a:buFontTx/>
                <a:buNone/>
              </a:pPr>
              <a:t>20</a:t>
            </a:fld>
            <a:endParaRPr lang="en-US" altLang="en-US" sz="1400" smtClean="0"/>
          </a:p>
        </p:txBody>
      </p:sp>
      <p:sp>
        <p:nvSpPr>
          <p:cNvPr id="19461" name="Rectangle 2"/>
          <p:cNvSpPr>
            <a:spLocks noGrp="1" noChangeArrowheads="1"/>
          </p:cNvSpPr>
          <p:nvPr>
            <p:ph type="title"/>
          </p:nvPr>
        </p:nvSpPr>
        <p:spPr>
          <a:xfrm>
            <a:off x="457200" y="152400"/>
            <a:ext cx="8229600" cy="6278563"/>
          </a:xfrm>
        </p:spPr>
        <p:txBody>
          <a:bodyPr/>
          <a:lstStyle/>
          <a:p>
            <a:pPr algn="l" eaLnBrk="1" hangingPunct="1"/>
            <a:r>
              <a:rPr lang="en-US" altLang="en-US" sz="3200" smtClean="0">
                <a:latin typeface="Verdana" pitchFamily="34" charset="0"/>
              </a:rPr>
              <a:t>Percentile ranks (PR) are not equal units.  They are all scrunched up in the middle and spread out at the two ends.  Therefore, percentile ranks cannot be added, subtracted, multiplied, divided, or – therefore – averaged (except for finding the median if you are into that sort of thing).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20483"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20484"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A39207B-3E63-45F7-B307-62DB4E2C117D}" type="slidenum">
              <a:rPr lang="en-US" altLang="en-US" sz="1400" smtClean="0"/>
              <a:pPr eaLnBrk="1" hangingPunct="1">
                <a:spcBef>
                  <a:spcPct val="0"/>
                </a:spcBef>
                <a:buFontTx/>
                <a:buNone/>
              </a:pPr>
              <a:t>21</a:t>
            </a:fld>
            <a:endParaRPr lang="en-US" altLang="en-US" sz="1400" smtClean="0"/>
          </a:p>
        </p:txBody>
      </p:sp>
      <p:sp>
        <p:nvSpPr>
          <p:cNvPr id="20485" name="Rectangle 2"/>
          <p:cNvSpPr>
            <a:spLocks noGrp="1" noChangeArrowheads="1"/>
          </p:cNvSpPr>
          <p:nvPr>
            <p:ph type="title"/>
          </p:nvPr>
        </p:nvSpPr>
        <p:spPr>
          <a:xfrm>
            <a:off x="609600" y="0"/>
            <a:ext cx="8229600" cy="6278563"/>
          </a:xfrm>
        </p:spPr>
        <p:txBody>
          <a:bodyPr/>
          <a:lstStyle/>
          <a:p>
            <a:pPr algn="l" eaLnBrk="1" hangingPunct="1"/>
            <a:r>
              <a:rPr lang="en-US" altLang="en-US" sz="3200" b="1" smtClean="0">
                <a:latin typeface="Verdana" pitchFamily="34" charset="0"/>
              </a:rPr>
              <a:t>NORMAL CURVE EQUIVALENTS (NCE)</a:t>
            </a:r>
            <a:r>
              <a:rPr lang="en-US" altLang="en-US" sz="3200" smtClean="0">
                <a:latin typeface="Verdana" pitchFamily="34" charset="0"/>
              </a:rPr>
              <a:t> were – like so many clear, simple, understandable things –  invented by the government.  NCEs are equal-interval standard scores cleverly designed to look like percen-tile ranks.  With a mean of 50 and standard deviation of 21.06, they line up with percentile ranks at </a:t>
            </a:r>
            <a:r>
              <a:rPr lang="en-US" altLang="en-US" sz="3200" smtClean="0">
                <a:solidFill>
                  <a:srgbClr val="FF0000"/>
                </a:solidFill>
                <a:latin typeface="Verdana" pitchFamily="34" charset="0"/>
              </a:rPr>
              <a:t>1</a:t>
            </a:r>
            <a:r>
              <a:rPr lang="en-US" altLang="en-US" sz="3200" smtClean="0">
                <a:solidFill>
                  <a:schemeClr val="tx1"/>
                </a:solidFill>
                <a:latin typeface="Verdana" pitchFamily="34" charset="0"/>
              </a:rPr>
              <a:t>,</a:t>
            </a:r>
            <a:r>
              <a:rPr lang="en-US" altLang="en-US" sz="3200" smtClean="0">
                <a:solidFill>
                  <a:srgbClr val="FF0000"/>
                </a:solidFill>
                <a:latin typeface="Verdana" pitchFamily="34" charset="0"/>
              </a:rPr>
              <a:t> 50</a:t>
            </a:r>
            <a:r>
              <a:rPr lang="en-US" altLang="en-US" sz="3200" smtClean="0">
                <a:solidFill>
                  <a:schemeClr val="tx1"/>
                </a:solidFill>
                <a:latin typeface="Verdana" pitchFamily="34" charset="0"/>
              </a:rPr>
              <a:t>,</a:t>
            </a:r>
            <a:r>
              <a:rPr lang="en-US" altLang="en-US" sz="3200" smtClean="0">
                <a:latin typeface="Verdana" pitchFamily="34" charset="0"/>
              </a:rPr>
              <a:t> and </a:t>
            </a:r>
            <a:r>
              <a:rPr lang="en-US" altLang="en-US" sz="3200" smtClean="0">
                <a:solidFill>
                  <a:srgbClr val="FF0000"/>
                </a:solidFill>
                <a:latin typeface="Verdana" pitchFamily="34" charset="0"/>
              </a:rPr>
              <a:t>99</a:t>
            </a:r>
            <a:r>
              <a:rPr lang="en-US" altLang="en-US" sz="3200" smtClean="0">
                <a:latin typeface="Verdana" pitchFamily="34" charset="0"/>
              </a:rPr>
              <a:t>, but nowhere else, because percen-tile ranks are not equal intervals.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21507"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21508"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D9BED3D-A8B3-4A2E-9C0C-BE5691186E7D}" type="slidenum">
              <a:rPr lang="en-US" altLang="en-US" sz="1400" smtClean="0"/>
              <a:pPr eaLnBrk="1" hangingPunct="1">
                <a:spcBef>
                  <a:spcPct val="0"/>
                </a:spcBef>
                <a:buFontTx/>
                <a:buNone/>
              </a:pPr>
              <a:t>22</a:t>
            </a:fld>
            <a:endParaRPr lang="en-US" altLang="en-US" sz="1400" smtClean="0"/>
          </a:p>
        </p:txBody>
      </p:sp>
      <p:sp>
        <p:nvSpPr>
          <p:cNvPr id="21509" name="Rectangle 4"/>
          <p:cNvSpPr>
            <a:spLocks noGrp="1" noChangeArrowheads="1"/>
          </p:cNvSpPr>
          <p:nvPr>
            <p:ph type="title"/>
          </p:nvPr>
        </p:nvSpPr>
        <p:spPr/>
        <p:txBody>
          <a:bodyPr/>
          <a:lstStyle/>
          <a:p>
            <a:pPr eaLnBrk="1" hangingPunct="1"/>
            <a:r>
              <a:rPr lang="en-US" altLang="en-US" sz="4000" smtClean="0">
                <a:solidFill>
                  <a:srgbClr val="008000"/>
                </a:solidFill>
                <a:latin typeface="Verdana" pitchFamily="34" charset="0"/>
              </a:rPr>
              <a:t>Percentile Ranks</a:t>
            </a:r>
            <a:r>
              <a:rPr lang="en-US" altLang="en-US" sz="4000" smtClean="0">
                <a:solidFill>
                  <a:schemeClr val="accent2"/>
                </a:solidFill>
                <a:latin typeface="Verdana" pitchFamily="34" charset="0"/>
              </a:rPr>
              <a:t> </a:t>
            </a:r>
            <a:r>
              <a:rPr lang="en-US" altLang="en-US" sz="4000" smtClean="0">
                <a:solidFill>
                  <a:schemeClr val="tx1"/>
                </a:solidFill>
                <a:latin typeface="Verdana" pitchFamily="34" charset="0"/>
              </a:rPr>
              <a:t>and</a:t>
            </a:r>
            <a:r>
              <a:rPr lang="en-US" altLang="en-US" sz="4000" smtClean="0">
                <a:solidFill>
                  <a:schemeClr val="accent2"/>
                </a:solidFill>
                <a:latin typeface="Verdana" pitchFamily="34" charset="0"/>
              </a:rPr>
              <a:t> </a:t>
            </a:r>
            <a:br>
              <a:rPr lang="en-US" altLang="en-US" sz="4000" smtClean="0">
                <a:solidFill>
                  <a:schemeClr val="accent2"/>
                </a:solidFill>
                <a:latin typeface="Verdana" pitchFamily="34" charset="0"/>
              </a:rPr>
            </a:br>
            <a:r>
              <a:rPr lang="en-US" altLang="en-US" sz="4000" smtClean="0">
                <a:solidFill>
                  <a:schemeClr val="accent2"/>
                </a:solidFill>
                <a:latin typeface="Verdana" pitchFamily="34" charset="0"/>
              </a:rPr>
              <a:t>Normal Curve Equivalents</a:t>
            </a:r>
          </a:p>
        </p:txBody>
      </p:sp>
      <p:sp>
        <p:nvSpPr>
          <p:cNvPr id="21510" name="Text Box 5"/>
          <p:cNvSpPr txBox="1">
            <a:spLocks noChangeArrowheads="1"/>
          </p:cNvSpPr>
          <p:nvPr/>
        </p:nvSpPr>
        <p:spPr bwMode="auto">
          <a:xfrm>
            <a:off x="228600" y="2133600"/>
            <a:ext cx="8534400" cy="1160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008000"/>
                </a:solidFill>
                <a:latin typeface="Verdana" pitchFamily="34" charset="0"/>
              </a:rPr>
              <a:t>PR    1  10  20  30  40  50  60  70  80  90  99</a:t>
            </a:r>
          </a:p>
          <a:p>
            <a:pPr eaLnBrk="1" hangingPunct="1">
              <a:spcBef>
                <a:spcPct val="50000"/>
              </a:spcBef>
              <a:buFontTx/>
              <a:buNone/>
            </a:pPr>
            <a:r>
              <a:rPr lang="en-US" altLang="en-US" sz="2800">
                <a:solidFill>
                  <a:schemeClr val="accent2"/>
                </a:solidFill>
                <a:latin typeface="Verdana" pitchFamily="34" charset="0"/>
              </a:rPr>
              <a:t>NCE  1  23  33  39  45  50  55  61  67  77  99</a:t>
            </a:r>
          </a:p>
        </p:txBody>
      </p:sp>
      <p:sp>
        <p:nvSpPr>
          <p:cNvPr id="21511" name="Text Box 6"/>
          <p:cNvSpPr txBox="1">
            <a:spLocks noChangeArrowheads="1"/>
          </p:cNvSpPr>
          <p:nvPr/>
        </p:nvSpPr>
        <p:spPr bwMode="auto">
          <a:xfrm>
            <a:off x="228600" y="4173538"/>
            <a:ext cx="8534400" cy="1160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008000"/>
                </a:solidFill>
                <a:latin typeface="Verdana" pitchFamily="34" charset="0"/>
              </a:rPr>
              <a:t>PR    1    3    8  17  32  50  68  83  92  97  99</a:t>
            </a:r>
          </a:p>
          <a:p>
            <a:pPr eaLnBrk="1" hangingPunct="1">
              <a:spcBef>
                <a:spcPct val="50000"/>
              </a:spcBef>
              <a:buFontTx/>
              <a:buNone/>
            </a:pPr>
            <a:r>
              <a:rPr lang="en-US" altLang="en-US" sz="2800">
                <a:solidFill>
                  <a:schemeClr val="accent2"/>
                </a:solidFill>
                <a:latin typeface="Verdana" pitchFamily="34" charset="0"/>
              </a:rPr>
              <a:t>NCE  1  10  20  30  40  50  60  70  80  90  99</a:t>
            </a:r>
          </a:p>
        </p:txBody>
      </p:sp>
      <p:sp>
        <p:nvSpPr>
          <p:cNvPr id="43015" name="Oval 7"/>
          <p:cNvSpPr>
            <a:spLocks noChangeArrowheads="1"/>
          </p:cNvSpPr>
          <p:nvPr/>
        </p:nvSpPr>
        <p:spPr bwMode="auto">
          <a:xfrm>
            <a:off x="1166813" y="2071688"/>
            <a:ext cx="533400" cy="1295400"/>
          </a:xfrm>
          <a:prstGeom prst="ellipse">
            <a:avLst/>
          </a:prstGeom>
          <a:noFill/>
          <a:ln w="38100">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3016" name="Oval 8"/>
          <p:cNvSpPr>
            <a:spLocks noChangeArrowheads="1"/>
          </p:cNvSpPr>
          <p:nvPr/>
        </p:nvSpPr>
        <p:spPr bwMode="auto">
          <a:xfrm>
            <a:off x="4467225" y="2057400"/>
            <a:ext cx="685800" cy="1295400"/>
          </a:xfrm>
          <a:prstGeom prst="ellipse">
            <a:avLst/>
          </a:prstGeom>
          <a:noFill/>
          <a:ln w="38100">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3017" name="Oval 9"/>
          <p:cNvSpPr>
            <a:spLocks noChangeArrowheads="1"/>
          </p:cNvSpPr>
          <p:nvPr/>
        </p:nvSpPr>
        <p:spPr bwMode="auto">
          <a:xfrm>
            <a:off x="7981950" y="2057400"/>
            <a:ext cx="685800" cy="1295400"/>
          </a:xfrm>
          <a:prstGeom prst="ellipse">
            <a:avLst/>
          </a:prstGeom>
          <a:noFill/>
          <a:ln w="38100">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3018" name="Oval 10"/>
          <p:cNvSpPr>
            <a:spLocks noChangeArrowheads="1"/>
          </p:cNvSpPr>
          <p:nvPr/>
        </p:nvSpPr>
        <p:spPr bwMode="auto">
          <a:xfrm>
            <a:off x="8001000" y="4086225"/>
            <a:ext cx="685800" cy="1295400"/>
          </a:xfrm>
          <a:prstGeom prst="ellipse">
            <a:avLst/>
          </a:prstGeom>
          <a:noFill/>
          <a:ln w="38100">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3019" name="Oval 11"/>
          <p:cNvSpPr>
            <a:spLocks noChangeArrowheads="1"/>
          </p:cNvSpPr>
          <p:nvPr/>
        </p:nvSpPr>
        <p:spPr bwMode="auto">
          <a:xfrm>
            <a:off x="4491038" y="4100513"/>
            <a:ext cx="685800" cy="1295400"/>
          </a:xfrm>
          <a:prstGeom prst="ellipse">
            <a:avLst/>
          </a:prstGeom>
          <a:noFill/>
          <a:ln w="38100">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3020" name="Oval 12"/>
          <p:cNvSpPr>
            <a:spLocks noChangeArrowheads="1"/>
          </p:cNvSpPr>
          <p:nvPr/>
        </p:nvSpPr>
        <p:spPr bwMode="auto">
          <a:xfrm>
            <a:off x="1157288" y="4095750"/>
            <a:ext cx="533400" cy="1295400"/>
          </a:xfrm>
          <a:prstGeom prst="ellipse">
            <a:avLst/>
          </a:prstGeom>
          <a:noFill/>
          <a:ln w="38100">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fade">
                                      <p:cBhvr>
                                        <p:cTn id="7" dur="500"/>
                                        <p:tgtEl>
                                          <p:spTgt spid="430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20"/>
                                        </p:tgtEl>
                                        <p:attrNameLst>
                                          <p:attrName>style.visibility</p:attrName>
                                        </p:attrNameLst>
                                      </p:cBhvr>
                                      <p:to>
                                        <p:strVal val="visible"/>
                                      </p:to>
                                    </p:set>
                                    <p:animEffect transition="in" filter="fade">
                                      <p:cBhvr>
                                        <p:cTn id="10" dur="500"/>
                                        <p:tgtEl>
                                          <p:spTgt spid="430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016"/>
                                        </p:tgtEl>
                                        <p:attrNameLst>
                                          <p:attrName>style.visibility</p:attrName>
                                        </p:attrNameLst>
                                      </p:cBhvr>
                                      <p:to>
                                        <p:strVal val="visible"/>
                                      </p:to>
                                    </p:set>
                                    <p:animEffect transition="in" filter="fade">
                                      <p:cBhvr>
                                        <p:cTn id="15" dur="500"/>
                                        <p:tgtEl>
                                          <p:spTgt spid="430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019"/>
                                        </p:tgtEl>
                                        <p:attrNameLst>
                                          <p:attrName>style.visibility</p:attrName>
                                        </p:attrNameLst>
                                      </p:cBhvr>
                                      <p:to>
                                        <p:strVal val="visible"/>
                                      </p:to>
                                    </p:set>
                                    <p:animEffect transition="in" filter="fade">
                                      <p:cBhvr>
                                        <p:cTn id="18" dur="500"/>
                                        <p:tgtEl>
                                          <p:spTgt spid="430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3017"/>
                                        </p:tgtEl>
                                        <p:attrNameLst>
                                          <p:attrName>style.visibility</p:attrName>
                                        </p:attrNameLst>
                                      </p:cBhvr>
                                      <p:to>
                                        <p:strVal val="visible"/>
                                      </p:to>
                                    </p:set>
                                    <p:animEffect transition="in" filter="fade">
                                      <p:cBhvr>
                                        <p:cTn id="23" dur="500"/>
                                        <p:tgtEl>
                                          <p:spTgt spid="43017"/>
                                        </p:tgtEl>
                                      </p:cBhvr>
                                    </p:animEffect>
                                  </p:childTnLst>
                                </p:cTn>
                              </p:par>
                            </p:childTnLst>
                          </p:cTn>
                        </p:par>
                        <p:par>
                          <p:cTn id="24" fill="hold" nodeType="afterGroup">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3018"/>
                                        </p:tgtEl>
                                        <p:attrNameLst>
                                          <p:attrName>style.visibility</p:attrName>
                                        </p:attrNameLst>
                                      </p:cBhvr>
                                      <p:to>
                                        <p:strVal val="visible"/>
                                      </p:to>
                                    </p:set>
                                    <p:animEffect transition="in" filter="fade">
                                      <p:cBhvr>
                                        <p:cTn id="27"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P spid="43016" grpId="0" animBg="1"/>
      <p:bldP spid="43017" grpId="0" animBg="1"/>
      <p:bldP spid="43018" grpId="0" animBg="1"/>
      <p:bldP spid="43019" grpId="0" animBg="1"/>
      <p:bldP spid="430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B413D48-4DF9-45CB-8340-180028DD660B}" type="slidenum">
              <a:rPr lang="en-US" altLang="en-US" sz="1400" smtClean="0"/>
              <a:pPr eaLnBrk="1" hangingPunct="1">
                <a:spcBef>
                  <a:spcPct val="0"/>
                </a:spcBef>
                <a:buFontTx/>
                <a:buNone/>
              </a:pPr>
              <a:t>23</a:t>
            </a:fld>
            <a:endParaRPr lang="en-US" altLang="en-US" sz="1400" smtClean="0"/>
          </a:p>
        </p:txBody>
      </p:sp>
      <p:graphicFrame>
        <p:nvGraphicFramePr>
          <p:cNvPr id="22531" name="Object 2"/>
          <p:cNvGraphicFramePr>
            <a:graphicFrameLocks noChangeAspect="1"/>
          </p:cNvGraphicFramePr>
          <p:nvPr/>
        </p:nvGraphicFramePr>
        <p:xfrm>
          <a:off x="990600" y="93663"/>
          <a:ext cx="9601200" cy="6840537"/>
        </p:xfrm>
        <a:graphic>
          <a:graphicData uri="http://schemas.openxmlformats.org/presentationml/2006/ole">
            <p:oleObj spid="_x0000_s22584" name="Chart" r:id="rId4" imgW="9534449" imgH="5010302" progId="Excel.Chart.8">
              <p:embed/>
            </p:oleObj>
          </a:graphicData>
        </a:graphic>
      </p:graphicFrame>
      <p:sp>
        <p:nvSpPr>
          <p:cNvPr id="22532" name="Text Box 3"/>
          <p:cNvSpPr txBox="1">
            <a:spLocks noChangeArrowheads="1"/>
          </p:cNvSpPr>
          <p:nvPr/>
        </p:nvSpPr>
        <p:spPr bwMode="auto">
          <a:xfrm>
            <a:off x="6019800" y="2133600"/>
            <a:ext cx="2286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chemeClr val="accent2"/>
                </a:solidFill>
                <a:latin typeface="Verdana" pitchFamily="34" charset="0"/>
              </a:rPr>
              <a:t>NCE</a:t>
            </a:r>
          </a:p>
        </p:txBody>
      </p:sp>
      <p:sp>
        <p:nvSpPr>
          <p:cNvPr id="22533" name="Text Box 4"/>
          <p:cNvSpPr txBox="1">
            <a:spLocks noChangeArrowheads="1"/>
          </p:cNvSpPr>
          <p:nvPr/>
        </p:nvSpPr>
        <p:spPr bwMode="auto">
          <a:xfrm>
            <a:off x="4343400" y="1600200"/>
            <a:ext cx="1066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b="1">
                <a:solidFill>
                  <a:srgbClr val="FF33CC"/>
                </a:solidFill>
                <a:latin typeface="Verdana" pitchFamily="34" charset="0"/>
              </a:rPr>
              <a:t>PR</a:t>
            </a:r>
          </a:p>
        </p:txBody>
      </p:sp>
      <p:sp>
        <p:nvSpPr>
          <p:cNvPr id="312325" name="Text Box 5"/>
          <p:cNvSpPr txBox="1">
            <a:spLocks noChangeArrowheads="1"/>
          </p:cNvSpPr>
          <p:nvPr/>
        </p:nvSpPr>
        <p:spPr bwMode="auto">
          <a:xfrm>
            <a:off x="5791200" y="3276600"/>
            <a:ext cx="1752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a:solidFill>
                  <a:schemeClr val="accent2"/>
                </a:solidFill>
                <a:latin typeface="Verdana" pitchFamily="34" charset="0"/>
              </a:rPr>
              <a:t>stick</a:t>
            </a:r>
          </a:p>
        </p:txBody>
      </p:sp>
      <p:sp>
        <p:nvSpPr>
          <p:cNvPr id="312326" name="Line 6"/>
          <p:cNvSpPr>
            <a:spLocks noChangeShapeType="1"/>
          </p:cNvSpPr>
          <p:nvPr/>
        </p:nvSpPr>
        <p:spPr bwMode="auto">
          <a:xfrm flipH="1" flipV="1">
            <a:off x="5638800" y="2590800"/>
            <a:ext cx="304800" cy="8382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2327" name="Text Box 7"/>
          <p:cNvSpPr txBox="1">
            <a:spLocks noChangeArrowheads="1"/>
          </p:cNvSpPr>
          <p:nvPr/>
        </p:nvSpPr>
        <p:spPr bwMode="auto">
          <a:xfrm>
            <a:off x="2286000" y="2133600"/>
            <a:ext cx="2209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a:solidFill>
                  <a:srgbClr val="FF33CC"/>
                </a:solidFill>
                <a:latin typeface="Verdana" pitchFamily="34" charset="0"/>
              </a:rPr>
              <a:t>rubber band</a:t>
            </a:r>
          </a:p>
        </p:txBody>
      </p:sp>
      <p:sp>
        <p:nvSpPr>
          <p:cNvPr id="312328" name="Line 8"/>
          <p:cNvSpPr>
            <a:spLocks noChangeShapeType="1"/>
          </p:cNvSpPr>
          <p:nvPr/>
        </p:nvSpPr>
        <p:spPr bwMode="auto">
          <a:xfrm flipV="1">
            <a:off x="3429000" y="2438400"/>
            <a:ext cx="1752600" cy="533400"/>
          </a:xfrm>
          <a:prstGeom prst="line">
            <a:avLst/>
          </a:prstGeom>
          <a:noFill/>
          <a:ln w="76200">
            <a:solidFill>
              <a:srgbClr val="FF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 name="Date Placeholder 1"/>
          <p:cNvSpPr>
            <a:spLocks noGrp="1"/>
          </p:cNvSpPr>
          <p:nvPr>
            <p:ph type="dt" sz="half" idx="10"/>
          </p:nvPr>
        </p:nvSpPr>
        <p:spPr/>
        <p:txBody>
          <a:bodyPr/>
          <a:lstStyle/>
          <a:p>
            <a:pPr>
              <a:defRPr/>
            </a:pPr>
            <a:r>
              <a:rPr lang="en-US" smtClean="0"/>
              <a:t>11.22.15 Rivier Univ.</a:t>
            </a:r>
            <a:endParaRPr lang="en-US"/>
          </a:p>
        </p:txBody>
      </p:sp>
      <p:sp>
        <p:nvSpPr>
          <p:cNvPr id="3" name="Footer Placeholder 2"/>
          <p:cNvSpPr>
            <a:spLocks noGrp="1"/>
          </p:cNvSpPr>
          <p:nvPr>
            <p:ph type="ftr" sz="quarter" idx="11"/>
          </p:nvPr>
        </p:nvSpPr>
        <p:spPr/>
        <p:txBody>
          <a:bodyPr/>
          <a:lstStyle/>
          <a:p>
            <a:pPr>
              <a:defRPr/>
            </a:pPr>
            <a:r>
              <a:rPr lang="en-US" smtClean="0"/>
              <a:t>SAIF    Statistics    John O. Willis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2325"/>
                                        </p:tgtEl>
                                        <p:attrNameLst>
                                          <p:attrName>style.visibility</p:attrName>
                                        </p:attrNameLst>
                                      </p:cBhvr>
                                      <p:to>
                                        <p:strVal val="visible"/>
                                      </p:to>
                                    </p:set>
                                    <p:anim calcmode="lin" valueType="num">
                                      <p:cBhvr additive="base">
                                        <p:cTn id="7" dur="500" fill="hold"/>
                                        <p:tgtEl>
                                          <p:spTgt spid="312325"/>
                                        </p:tgtEl>
                                        <p:attrNameLst>
                                          <p:attrName>ppt_x</p:attrName>
                                        </p:attrNameLst>
                                      </p:cBhvr>
                                      <p:tavLst>
                                        <p:tav tm="0">
                                          <p:val>
                                            <p:strVal val="#ppt_x"/>
                                          </p:val>
                                        </p:tav>
                                        <p:tav tm="100000">
                                          <p:val>
                                            <p:strVal val="#ppt_x"/>
                                          </p:val>
                                        </p:tav>
                                      </p:tavLst>
                                    </p:anim>
                                    <p:anim calcmode="lin" valueType="num">
                                      <p:cBhvr additive="base">
                                        <p:cTn id="8" dur="500" fill="hold"/>
                                        <p:tgtEl>
                                          <p:spTgt spid="3123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2326"/>
                                        </p:tgtEl>
                                        <p:attrNameLst>
                                          <p:attrName>style.visibility</p:attrName>
                                        </p:attrNameLst>
                                      </p:cBhvr>
                                      <p:to>
                                        <p:strVal val="visible"/>
                                      </p:to>
                                    </p:set>
                                    <p:anim calcmode="lin" valueType="num">
                                      <p:cBhvr additive="base">
                                        <p:cTn id="11" dur="500" fill="hold"/>
                                        <p:tgtEl>
                                          <p:spTgt spid="312326"/>
                                        </p:tgtEl>
                                        <p:attrNameLst>
                                          <p:attrName>ppt_x</p:attrName>
                                        </p:attrNameLst>
                                      </p:cBhvr>
                                      <p:tavLst>
                                        <p:tav tm="0">
                                          <p:val>
                                            <p:strVal val="#ppt_x"/>
                                          </p:val>
                                        </p:tav>
                                        <p:tav tm="100000">
                                          <p:val>
                                            <p:strVal val="#ppt_x"/>
                                          </p:val>
                                        </p:tav>
                                      </p:tavLst>
                                    </p:anim>
                                    <p:anim calcmode="lin" valueType="num">
                                      <p:cBhvr additive="base">
                                        <p:cTn id="12" dur="500" fill="hold"/>
                                        <p:tgtEl>
                                          <p:spTgt spid="31232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12327"/>
                                        </p:tgtEl>
                                        <p:attrNameLst>
                                          <p:attrName>style.visibility</p:attrName>
                                        </p:attrNameLst>
                                      </p:cBhvr>
                                      <p:to>
                                        <p:strVal val="visible"/>
                                      </p:to>
                                    </p:set>
                                    <p:anim calcmode="lin" valueType="num">
                                      <p:cBhvr additive="base">
                                        <p:cTn id="17" dur="500" fill="hold"/>
                                        <p:tgtEl>
                                          <p:spTgt spid="312327"/>
                                        </p:tgtEl>
                                        <p:attrNameLst>
                                          <p:attrName>ppt_x</p:attrName>
                                        </p:attrNameLst>
                                      </p:cBhvr>
                                      <p:tavLst>
                                        <p:tav tm="0">
                                          <p:val>
                                            <p:strVal val="#ppt_x"/>
                                          </p:val>
                                        </p:tav>
                                        <p:tav tm="100000">
                                          <p:val>
                                            <p:strVal val="#ppt_x"/>
                                          </p:val>
                                        </p:tav>
                                      </p:tavLst>
                                    </p:anim>
                                    <p:anim calcmode="lin" valueType="num">
                                      <p:cBhvr additive="base">
                                        <p:cTn id="18" dur="500" fill="hold"/>
                                        <p:tgtEl>
                                          <p:spTgt spid="312327"/>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312328"/>
                                        </p:tgtEl>
                                        <p:attrNameLst>
                                          <p:attrName>style.visibility</p:attrName>
                                        </p:attrNameLst>
                                      </p:cBhvr>
                                      <p:to>
                                        <p:strVal val="visible"/>
                                      </p:to>
                                    </p:set>
                                    <p:anim calcmode="lin" valueType="num">
                                      <p:cBhvr additive="base">
                                        <p:cTn id="21" dur="500" fill="hold"/>
                                        <p:tgtEl>
                                          <p:spTgt spid="312328"/>
                                        </p:tgtEl>
                                        <p:attrNameLst>
                                          <p:attrName>ppt_x</p:attrName>
                                        </p:attrNameLst>
                                      </p:cBhvr>
                                      <p:tavLst>
                                        <p:tav tm="0">
                                          <p:val>
                                            <p:strVal val="#ppt_x"/>
                                          </p:val>
                                        </p:tav>
                                        <p:tav tm="100000">
                                          <p:val>
                                            <p:strVal val="#ppt_x"/>
                                          </p:val>
                                        </p:tav>
                                      </p:tavLst>
                                    </p:anim>
                                    <p:anim calcmode="lin" valueType="num">
                                      <p:cBhvr additive="base">
                                        <p:cTn id="22" dur="500" fill="hold"/>
                                        <p:tgtEl>
                                          <p:spTgt spid="312328"/>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mph" presetSubtype="0" autoRev="1" fill="hold" grpId="1" nodeType="clickEffect">
                                  <p:stCondLst>
                                    <p:cond delay="0"/>
                                  </p:stCondLst>
                                  <p:childTnLst>
                                    <p:animScale>
                                      <p:cBhvr>
                                        <p:cTn id="26" dur="1000" fill="hold"/>
                                        <p:tgtEl>
                                          <p:spTgt spid="3123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5" grpId="0"/>
      <p:bldP spid="312326" grpId="0" animBg="1"/>
      <p:bldP spid="312327" grpId="0"/>
      <p:bldP spid="312327" grpId="1"/>
      <p:bldP spid="3123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23555"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23556"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700949F-61B7-4767-9353-4D80038B6DBB}" type="slidenum">
              <a:rPr lang="en-US" altLang="en-US" sz="1400" smtClean="0"/>
              <a:pPr eaLnBrk="1" hangingPunct="1">
                <a:spcBef>
                  <a:spcPct val="0"/>
                </a:spcBef>
                <a:buFontTx/>
                <a:buNone/>
              </a:pPr>
              <a:t>24</a:t>
            </a:fld>
            <a:endParaRPr lang="en-US" altLang="en-US" sz="1400" smtClean="0"/>
          </a:p>
        </p:txBody>
      </p:sp>
      <p:sp>
        <p:nvSpPr>
          <p:cNvPr id="23557" name="Rectangle 4"/>
          <p:cNvSpPr>
            <a:spLocks noGrp="1" noChangeArrowheads="1"/>
          </p:cNvSpPr>
          <p:nvPr>
            <p:ph type="title"/>
          </p:nvPr>
        </p:nvSpPr>
        <p:spPr>
          <a:xfrm>
            <a:off x="914400" y="-304800"/>
            <a:ext cx="7924800" cy="6202363"/>
          </a:xfrm>
        </p:spPr>
        <p:txBody>
          <a:bodyPr/>
          <a:lstStyle/>
          <a:p>
            <a:pPr algn="l" eaLnBrk="1" hangingPunct="1"/>
            <a:r>
              <a:rPr lang="en-US" altLang="en-US" sz="4000" dirty="0" smtClean="0">
                <a:latin typeface="Verdana" pitchFamily="34" charset="0"/>
              </a:rPr>
              <a:t>A Normal Curve Equivalent   of 57 would be in the 63rd percentile rank (Stanine 6).  The middle 50% of examinees' Normal Curve Equivalent scores fall between </a:t>
            </a:r>
            <a:r>
              <a:rPr lang="en-US" altLang="en-US" sz="4000" dirty="0">
                <a:latin typeface="Verdana" pitchFamily="34" charset="0"/>
              </a:rPr>
              <a:t>3</a:t>
            </a:r>
            <a:r>
              <a:rPr lang="en-US" altLang="en-US" sz="4000" dirty="0" smtClean="0">
                <a:latin typeface="Verdana" pitchFamily="34" charset="0"/>
              </a:rPr>
              <a:t>6 and </a:t>
            </a:r>
            <a:r>
              <a:rPr lang="en-US" altLang="en-US" sz="4000" dirty="0">
                <a:latin typeface="Verdana" pitchFamily="34" charset="0"/>
              </a:rPr>
              <a:t>6</a:t>
            </a:r>
            <a:r>
              <a:rPr lang="en-US" altLang="en-US" sz="4000" dirty="0" smtClean="0">
                <a:latin typeface="Verdana" pitchFamily="34" charset="0"/>
              </a:rPr>
              <a:t>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24579"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24580"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9A29A8-4F1D-4240-AC2F-0B8DE9FCBFEE}" type="slidenum">
              <a:rPr lang="en-US" altLang="en-US" sz="1400" smtClean="0"/>
              <a:pPr eaLnBrk="1" hangingPunct="1">
                <a:spcBef>
                  <a:spcPct val="0"/>
                </a:spcBef>
                <a:buFontTx/>
                <a:buNone/>
              </a:pPr>
              <a:t>25</a:t>
            </a:fld>
            <a:endParaRPr lang="en-US" altLang="en-US" sz="1400" smtClean="0"/>
          </a:p>
        </p:txBody>
      </p:sp>
      <p:sp>
        <p:nvSpPr>
          <p:cNvPr id="24581" name="Rectangle 4"/>
          <p:cNvSpPr>
            <a:spLocks noGrp="1" noChangeArrowheads="1"/>
          </p:cNvSpPr>
          <p:nvPr>
            <p:ph type="title"/>
          </p:nvPr>
        </p:nvSpPr>
        <p:spPr>
          <a:xfrm>
            <a:off x="762000" y="457200"/>
            <a:ext cx="7924800" cy="5211763"/>
          </a:xfrm>
        </p:spPr>
        <p:txBody>
          <a:bodyPr/>
          <a:lstStyle/>
          <a:p>
            <a:pPr algn="l" eaLnBrk="1" hangingPunct="1"/>
            <a:r>
              <a:rPr lang="en-US" altLang="en-US" sz="4000" smtClean="0">
                <a:latin typeface="Verdana" pitchFamily="34" charset="0"/>
              </a:rPr>
              <a:t>Because they are equal units, Normal Curve Equivalents can be added and subtracted, and most statisticians would probably let you multiply, divide, and average them.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25603"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25604"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8673544-1C21-4648-8F9F-EEB2A43886CB}" type="slidenum">
              <a:rPr lang="en-US" altLang="en-US" sz="1400" smtClean="0"/>
              <a:pPr eaLnBrk="1" hangingPunct="1">
                <a:spcBef>
                  <a:spcPct val="0"/>
                </a:spcBef>
                <a:buFontTx/>
                <a:buNone/>
              </a:pPr>
              <a:t>26</a:t>
            </a:fld>
            <a:endParaRPr lang="en-US" altLang="en-US" sz="1400" smtClean="0"/>
          </a:p>
        </p:txBody>
      </p:sp>
      <p:sp>
        <p:nvSpPr>
          <p:cNvPr id="25605" name="Rectangle 2"/>
          <p:cNvSpPr>
            <a:spLocks noGrp="1" noChangeArrowheads="1"/>
          </p:cNvSpPr>
          <p:nvPr>
            <p:ph type="title"/>
          </p:nvPr>
        </p:nvSpPr>
        <p:spPr>
          <a:xfrm>
            <a:off x="457200" y="-76200"/>
            <a:ext cx="8229600" cy="6278563"/>
          </a:xfrm>
        </p:spPr>
        <p:txBody>
          <a:bodyPr/>
          <a:lstStyle/>
          <a:p>
            <a:pPr algn="l" eaLnBrk="1" hangingPunct="1"/>
            <a:r>
              <a:rPr lang="en-US" altLang="en-US" sz="4000" b="1" smtClean="0">
                <a:latin typeface="Verdana" pitchFamily="34" charset="0"/>
              </a:rPr>
              <a:t>     Z SCORES</a:t>
            </a:r>
            <a:r>
              <a:rPr lang="en-US" altLang="en-US" sz="4000" smtClean="0">
                <a:latin typeface="Verdana" pitchFamily="34" charset="0"/>
              </a:rPr>
              <a:t> are the fundamental standard score. One z score equals one stan-dard deviation. Although only  a few tests (favored mostly by occupational therapists) report them, z scores are the basis for all other standard scores.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26627"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26628"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1460E0D-3C7C-46FB-A9C4-4F248F70840E}" type="slidenum">
              <a:rPr lang="en-US" altLang="en-US" sz="1400" smtClean="0"/>
              <a:pPr eaLnBrk="1" hangingPunct="1">
                <a:spcBef>
                  <a:spcPct val="0"/>
                </a:spcBef>
                <a:buFontTx/>
                <a:buNone/>
              </a:pPr>
              <a:t>27</a:t>
            </a:fld>
            <a:endParaRPr lang="en-US" altLang="en-US" sz="1400" smtClean="0"/>
          </a:p>
        </p:txBody>
      </p:sp>
      <p:sp>
        <p:nvSpPr>
          <p:cNvPr id="26629" name="Rectangle 2"/>
          <p:cNvSpPr>
            <a:spLocks noGrp="1" noChangeArrowheads="1"/>
          </p:cNvSpPr>
          <p:nvPr>
            <p:ph type="title"/>
          </p:nvPr>
        </p:nvSpPr>
        <p:spPr>
          <a:xfrm>
            <a:off x="457200" y="274638"/>
            <a:ext cx="8229600" cy="6278562"/>
          </a:xfrm>
        </p:spPr>
        <p:txBody>
          <a:bodyPr/>
          <a:lstStyle/>
          <a:p>
            <a:pPr algn="l" eaLnBrk="1" hangingPunct="1"/>
            <a:r>
              <a:rPr lang="en-US" altLang="en-US" sz="4000" b="1" smtClean="0">
                <a:latin typeface="Verdana" pitchFamily="34" charset="0"/>
              </a:rPr>
              <a:t>Z SCORES</a:t>
            </a:r>
            <a:r>
              <a:rPr lang="en-US" altLang="en-US" sz="4000" smtClean="0">
                <a:latin typeface="Verdana" pitchFamily="34" charset="0"/>
              </a:rPr>
              <a:t> have an average (</a:t>
            </a:r>
            <a:r>
              <a:rPr lang="en-US" altLang="en-US" sz="4000" i="1" smtClean="0">
                <a:latin typeface="Verdana" pitchFamily="34" charset="0"/>
              </a:rPr>
              <a:t>mean) </a:t>
            </a:r>
            <a:r>
              <a:rPr lang="en-US" altLang="en-US" sz="4000" smtClean="0">
                <a:latin typeface="Verdana" pitchFamily="34" charset="0"/>
              </a:rPr>
              <a:t>of 0.00 and a </a:t>
            </a:r>
            <a:r>
              <a:rPr lang="en-US" altLang="en-US" sz="4000" i="1" smtClean="0">
                <a:latin typeface="Verdana" pitchFamily="34" charset="0"/>
              </a:rPr>
              <a:t>standard deviation</a:t>
            </a:r>
            <a:r>
              <a:rPr lang="en-US" altLang="en-US" sz="4000" smtClean="0">
                <a:latin typeface="Verdana" pitchFamily="34" charset="0"/>
              </a:rPr>
              <a:t> of 1.00.  A z score of +0.33 would be in the 63rd percentile rank, and it would be in Stanine 6.  The middle 50% of examinees' z scores fall between -0.67 and +0.67.</a:t>
            </a:r>
            <a:r>
              <a:rPr lang="en-US" altLang="en-US" sz="4000" b="1" smtClean="0">
                <a:latin typeface="Verdana" pitchFamily="34" charset="0"/>
              </a:rPr>
              <a:t/>
            </a:r>
            <a:br>
              <a:rPr lang="en-US" altLang="en-US" sz="4000" b="1" smtClean="0">
                <a:latin typeface="Verdana" pitchFamily="34" charset="0"/>
              </a:rPr>
            </a:br>
            <a:endParaRPr lang="en-US" altLang="en-US" sz="4000" smtClean="0">
              <a:latin typeface="Verdan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27651"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2765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C7AB684-1E44-4C9B-B871-40AD37C3E126}" type="slidenum">
              <a:rPr lang="en-US" altLang="en-US" sz="1400" smtClean="0"/>
              <a:pPr eaLnBrk="1" hangingPunct="1">
                <a:spcBef>
                  <a:spcPct val="0"/>
                </a:spcBef>
                <a:buFontTx/>
                <a:buNone/>
              </a:pPr>
              <a:t>28</a:t>
            </a:fld>
            <a:endParaRPr lang="en-US" altLang="en-US" sz="1400" smtClean="0"/>
          </a:p>
        </p:txBody>
      </p:sp>
      <p:sp>
        <p:nvSpPr>
          <p:cNvPr id="27653" name="Rectangle 2"/>
          <p:cNvSpPr>
            <a:spLocks noGrp="1" noChangeArrowheads="1"/>
          </p:cNvSpPr>
          <p:nvPr>
            <p:ph type="title"/>
          </p:nvPr>
        </p:nvSpPr>
        <p:spPr>
          <a:xfrm>
            <a:off x="457200" y="274638"/>
            <a:ext cx="8229600" cy="6278562"/>
          </a:xfrm>
        </p:spPr>
        <p:txBody>
          <a:bodyPr/>
          <a:lstStyle/>
          <a:p>
            <a:pPr algn="l" eaLnBrk="1" hangingPunct="1"/>
            <a:r>
              <a:rPr lang="en-US" altLang="en-US" sz="3600" smtClean="0">
                <a:latin typeface="Verdana" pitchFamily="34" charset="0"/>
              </a:rPr>
              <a:t>Wechsler-type </a:t>
            </a:r>
            <a:r>
              <a:rPr lang="en-US" altLang="en-US" sz="3600" b="1" smtClean="0">
                <a:latin typeface="Verdana" pitchFamily="34" charset="0"/>
              </a:rPr>
              <a:t>STANDARD SCORES</a:t>
            </a:r>
            <a:r>
              <a:rPr lang="en-US" altLang="en-US" sz="3600" smtClean="0">
                <a:latin typeface="Verdana" pitchFamily="34" charset="0"/>
              </a:rPr>
              <a:t> ("quotients" on some tests) have an average (</a:t>
            </a:r>
            <a:r>
              <a:rPr lang="en-US" altLang="en-US" sz="3600" i="1" smtClean="0">
                <a:latin typeface="Verdana" pitchFamily="34" charset="0"/>
              </a:rPr>
              <a:t>mean) </a:t>
            </a:r>
            <a:r>
              <a:rPr lang="en-US" altLang="en-US" sz="3600" smtClean="0">
                <a:latin typeface="Verdana" pitchFamily="34" charset="0"/>
              </a:rPr>
              <a:t>of 100 and a </a:t>
            </a:r>
            <a:r>
              <a:rPr lang="en-US" altLang="en-US" sz="3600" i="1" smtClean="0">
                <a:latin typeface="Verdana" pitchFamily="34" charset="0"/>
              </a:rPr>
              <a:t>standard deviation</a:t>
            </a:r>
            <a:r>
              <a:rPr lang="en-US" altLang="en-US" sz="3600" smtClean="0">
                <a:latin typeface="Verdana" pitchFamily="34" charset="0"/>
              </a:rPr>
              <a:t> of 15.  A standard score of 105 would be in the 63rd percentile rank and in Stanine 6.  The middle 50% of examinees' standard scores fall between 90 and 110.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28675"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28676"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6A7B3F5-0B3E-4CFB-843D-48DE5DBDE19D}" type="slidenum">
              <a:rPr lang="en-US" altLang="en-US" sz="1400" smtClean="0"/>
              <a:pPr eaLnBrk="1" hangingPunct="1">
                <a:spcBef>
                  <a:spcPct val="0"/>
                </a:spcBef>
                <a:buFontTx/>
                <a:buNone/>
              </a:pPr>
              <a:t>29</a:t>
            </a:fld>
            <a:endParaRPr lang="en-US" altLang="en-US" sz="1400" smtClean="0"/>
          </a:p>
        </p:txBody>
      </p:sp>
      <p:sp>
        <p:nvSpPr>
          <p:cNvPr id="28677" name="Rectangle 4"/>
          <p:cNvSpPr>
            <a:spLocks noGrp="1" noChangeArrowheads="1"/>
          </p:cNvSpPr>
          <p:nvPr>
            <p:ph type="title"/>
          </p:nvPr>
        </p:nvSpPr>
        <p:spPr>
          <a:xfrm>
            <a:off x="457200" y="274638"/>
            <a:ext cx="8229600" cy="5821362"/>
          </a:xfrm>
        </p:spPr>
        <p:txBody>
          <a:bodyPr/>
          <a:lstStyle/>
          <a:p>
            <a:pPr algn="l" eaLnBrk="1" hangingPunct="1"/>
            <a:r>
              <a:rPr lang="en-US" altLang="en-US" sz="4000" smtClean="0">
                <a:latin typeface="Verdana" pitchFamily="34" charset="0"/>
              </a:rPr>
              <a:t>[</a:t>
            </a:r>
            <a:r>
              <a:rPr lang="en-US" altLang="en-US" sz="4000" i="1" smtClean="0">
                <a:latin typeface="Verdana" pitchFamily="34" charset="0"/>
              </a:rPr>
              <a:t>Technically, </a:t>
            </a:r>
            <a:r>
              <a:rPr lang="en-US" altLang="en-US" sz="4000" i="1" u="sng" smtClean="0">
                <a:latin typeface="Verdana" pitchFamily="34" charset="0"/>
              </a:rPr>
              <a:t>any</a:t>
            </a:r>
            <a:r>
              <a:rPr lang="en-US" altLang="en-US" sz="4000" i="1" smtClean="0">
                <a:latin typeface="Verdana" pitchFamily="34" charset="0"/>
              </a:rPr>
              <a:t> score defined by its mean and standard deviation is a “standard score,” but we usually (except, until recently, with tests published by Pro-Ed) use “standard score” for standard scores with   mean = 100 and s.d. = 15.</a:t>
            </a:r>
            <a:r>
              <a:rPr lang="en-US" altLang="en-US" sz="4000" smtClean="0">
                <a:latin typeface="Verdana" pitchFamily="34"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4099"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4100"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0896DF7-EB46-4082-8E04-5DC371E3CA35}" type="slidenum">
              <a:rPr lang="en-US" altLang="en-US" sz="1400" smtClean="0"/>
              <a:pPr eaLnBrk="1" hangingPunct="1">
                <a:spcBef>
                  <a:spcPct val="0"/>
                </a:spcBef>
                <a:buFontTx/>
                <a:buNone/>
              </a:pPr>
              <a:t>3</a:t>
            </a:fld>
            <a:endParaRPr lang="en-US" altLang="en-US" sz="1400" smtClean="0"/>
          </a:p>
        </p:txBody>
      </p:sp>
      <p:sp>
        <p:nvSpPr>
          <p:cNvPr id="4101" name="Text Box 3"/>
          <p:cNvSpPr txBox="1">
            <a:spLocks noChangeArrowheads="1"/>
          </p:cNvSpPr>
          <p:nvPr/>
        </p:nvSpPr>
        <p:spPr bwMode="auto">
          <a:xfrm>
            <a:off x="685800" y="228600"/>
            <a:ext cx="7772400" cy="5219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dirty="0">
                <a:latin typeface="Verdana" pitchFamily="34" charset="0"/>
                <a:ea typeface="Verdana" panose="020B0604030504040204" pitchFamily="34" charset="0"/>
                <a:cs typeface="Verdana" panose="020B0604030504040204" pitchFamily="34" charset="0"/>
              </a:rPr>
              <a:t>One measurement is worth a thousand expert opinions</a:t>
            </a:r>
            <a:r>
              <a:rPr lang="en-US" altLang="en-US" sz="4000" dirty="0" smtClean="0">
                <a:latin typeface="Verdana" pitchFamily="34" charset="0"/>
                <a:ea typeface="Verdana" panose="020B0604030504040204" pitchFamily="34" charset="0"/>
                <a:cs typeface="Verdana" panose="020B0604030504040204" pitchFamily="34" charset="0"/>
              </a:rPr>
              <a:t>.</a:t>
            </a:r>
          </a:p>
          <a:p>
            <a:pPr eaLnBrk="1" hangingPunct="1">
              <a:spcBef>
                <a:spcPct val="0"/>
              </a:spcBef>
              <a:buFontTx/>
              <a:buNone/>
            </a:pPr>
            <a:r>
              <a:rPr lang="en-US" altLang="en-US" sz="1800" dirty="0">
                <a:solidFill>
                  <a:schemeClr val="bg1"/>
                </a:solidFill>
                <a:latin typeface="Verdana" pitchFamily="34" charset="0"/>
                <a:ea typeface="Verdana" panose="020B0604030504040204" pitchFamily="34" charset="0"/>
                <a:cs typeface="Verdana" panose="020B0604030504040204" pitchFamily="34" charset="0"/>
              </a:rPr>
              <a:t>.</a:t>
            </a:r>
            <a:endParaRPr lang="en-US" altLang="en-US" sz="4000" dirty="0" smtClean="0">
              <a:solidFill>
                <a:schemeClr val="bg1"/>
              </a:solidFill>
              <a:latin typeface="Verdana"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4000" dirty="0" smtClean="0">
                <a:latin typeface="Verdana" pitchFamily="34" charset="0"/>
                <a:ea typeface="Verdana" panose="020B0604030504040204" pitchFamily="34" charset="0"/>
                <a:cs typeface="Verdana" panose="020B0604030504040204" pitchFamily="34" charset="0"/>
              </a:rPr>
              <a:t>           — </a:t>
            </a:r>
            <a:r>
              <a:rPr lang="en-US" altLang="en-US" sz="4000" dirty="0">
                <a:latin typeface="Verdana" pitchFamily="34" charset="0"/>
                <a:ea typeface="Verdana" panose="020B0604030504040204" pitchFamily="34" charset="0"/>
                <a:cs typeface="Verdana" panose="020B0604030504040204" pitchFamily="34" charset="0"/>
              </a:rPr>
              <a:t>Donald </a:t>
            </a:r>
            <a:r>
              <a:rPr lang="en-US" altLang="en-US" sz="4000" dirty="0" smtClean="0">
                <a:latin typeface="Verdana" pitchFamily="34" charset="0"/>
                <a:ea typeface="Verdana" panose="020B0604030504040204" pitchFamily="34" charset="0"/>
                <a:cs typeface="Verdana" panose="020B0604030504040204" pitchFamily="34" charset="0"/>
              </a:rPr>
              <a:t>Sutherland</a:t>
            </a:r>
          </a:p>
          <a:p>
            <a:pPr>
              <a:buNone/>
            </a:pPr>
            <a:r>
              <a:rPr lang="en-US" sz="4000" dirty="0">
                <a:latin typeface="Verdana" panose="020B0604030504040204" pitchFamily="34" charset="0"/>
                <a:ea typeface="Verdana" panose="020B0604030504040204" pitchFamily="34" charset="0"/>
                <a:cs typeface="Verdana" panose="020B0604030504040204" pitchFamily="34" charset="0"/>
              </a:rPr>
              <a:t>A little inaccuracy sometimes saves a ton of </a:t>
            </a:r>
            <a:r>
              <a:rPr lang="en-US" sz="4000" dirty="0" smtClean="0">
                <a:latin typeface="Verdana" panose="020B0604030504040204" pitchFamily="34" charset="0"/>
                <a:ea typeface="Verdana" panose="020B0604030504040204" pitchFamily="34" charset="0"/>
                <a:cs typeface="Verdana" panose="020B0604030504040204" pitchFamily="34" charset="0"/>
              </a:rPr>
              <a:t>explanation.</a:t>
            </a:r>
          </a:p>
          <a:p>
            <a:pPr>
              <a:buNone/>
            </a:pPr>
            <a:r>
              <a:rPr lang="en-US" sz="1050"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4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buNone/>
            </a:pPr>
            <a:r>
              <a:rPr lang="en-US" sz="4000" dirty="0" smtClean="0">
                <a:latin typeface="Verdana" panose="020B0604030504040204" pitchFamily="34" charset="0"/>
                <a:ea typeface="Verdana" panose="020B0604030504040204" pitchFamily="34" charset="0"/>
                <a:cs typeface="Verdana" panose="020B0604030504040204" pitchFamily="34" charset="0"/>
              </a:rPr>
              <a:t>           — H</a:t>
            </a:r>
            <a:r>
              <a:rPr lang="en-US" sz="4000" dirty="0">
                <a:latin typeface="Verdana" panose="020B0604030504040204" pitchFamily="34" charset="0"/>
                <a:ea typeface="Verdana" panose="020B0604030504040204" pitchFamily="34" charset="0"/>
                <a:cs typeface="Verdana" panose="020B0604030504040204" pitchFamily="34" charset="0"/>
              </a:rPr>
              <a:t>. H. Munro (Saki</a:t>
            </a:r>
            <a:r>
              <a:rPr lang="en-US" sz="4000" dirty="0" smtClean="0">
                <a:latin typeface="Verdana" panose="020B0604030504040204" pitchFamily="34" charset="0"/>
                <a:ea typeface="Verdana" panose="020B0604030504040204" pitchFamily="34" charset="0"/>
                <a:cs typeface="Verdana" panose="020B0604030504040204" pitchFamily="34" charset="0"/>
              </a:rPr>
              <a:t>)</a:t>
            </a:r>
            <a:endParaRPr lang="en-US" sz="40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4000" dirty="0" smtClean="0">
                <a:latin typeface="Verdana" pitchFamily="34" charset="0"/>
              </a:rPr>
              <a:t> </a:t>
            </a:r>
            <a:endParaRPr lang="en-US" altLang="en-US" sz="4000" dirty="0">
              <a:latin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29699"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29700"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B65E494-2D2E-4BFA-9F81-408F22B4BA57}" type="slidenum">
              <a:rPr lang="en-US" altLang="en-US" sz="1400" smtClean="0"/>
              <a:pPr eaLnBrk="1" hangingPunct="1">
                <a:spcBef>
                  <a:spcPct val="0"/>
                </a:spcBef>
                <a:buFontTx/>
                <a:buNone/>
              </a:pPr>
              <a:t>30</a:t>
            </a:fld>
            <a:endParaRPr lang="en-US" altLang="en-US" sz="1400" smtClean="0"/>
          </a:p>
        </p:txBody>
      </p:sp>
      <p:sp>
        <p:nvSpPr>
          <p:cNvPr id="29701" name="Rectangle 2"/>
          <p:cNvSpPr>
            <a:spLocks noGrp="1" noChangeArrowheads="1"/>
          </p:cNvSpPr>
          <p:nvPr>
            <p:ph type="title"/>
          </p:nvPr>
        </p:nvSpPr>
        <p:spPr>
          <a:xfrm>
            <a:off x="609600" y="0"/>
            <a:ext cx="8229600" cy="6278563"/>
          </a:xfrm>
        </p:spPr>
        <p:txBody>
          <a:bodyPr/>
          <a:lstStyle/>
          <a:p>
            <a:pPr algn="l" eaLnBrk="1" hangingPunct="1"/>
            <a:r>
              <a:rPr lang="en-US" altLang="en-US" sz="3600" smtClean="0">
                <a:latin typeface="Verdana" pitchFamily="34" charset="0"/>
              </a:rPr>
              <a:t>Wechsler-type </a:t>
            </a:r>
            <a:r>
              <a:rPr lang="en-US" altLang="en-US" sz="3600" b="1" smtClean="0">
                <a:latin typeface="Verdana" pitchFamily="34" charset="0"/>
              </a:rPr>
              <a:t>SCALED SCORES</a:t>
            </a:r>
            <a:r>
              <a:rPr lang="en-US" altLang="en-US" sz="3600" smtClean="0">
                <a:latin typeface="Verdana" pitchFamily="34" charset="0"/>
              </a:rPr>
              <a:t> ("standard scores" [which they are] on some Pro-Ed tests) are standard scores with an average (</a:t>
            </a:r>
            <a:r>
              <a:rPr lang="en-US" altLang="en-US" sz="3600" i="1" smtClean="0">
                <a:latin typeface="Verdana" pitchFamily="34" charset="0"/>
              </a:rPr>
              <a:t>mean) </a:t>
            </a:r>
            <a:r>
              <a:rPr lang="en-US" altLang="en-US" sz="3600" smtClean="0">
                <a:latin typeface="Verdana" pitchFamily="34" charset="0"/>
              </a:rPr>
              <a:t>of 10 and a </a:t>
            </a:r>
            <a:r>
              <a:rPr lang="en-US" altLang="en-US" sz="3600" i="1" smtClean="0">
                <a:latin typeface="Verdana" pitchFamily="34" charset="0"/>
              </a:rPr>
              <a:t>standard deviation</a:t>
            </a:r>
            <a:r>
              <a:rPr lang="en-US" altLang="en-US" sz="3600" smtClean="0">
                <a:latin typeface="Verdana" pitchFamily="34" charset="0"/>
              </a:rPr>
              <a:t> of 3.  </a:t>
            </a:r>
            <a:r>
              <a:rPr lang="en-US" altLang="en-US" sz="3600" dirty="0" smtClean="0">
                <a:latin typeface="Verdana" pitchFamily="34" charset="0"/>
              </a:rPr>
              <a:t>A scaled score of 11 would be in the 63rd percentile rank and in Stanine 6.  The middle 50% of students' standard scores fall between 8 and 12.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30723"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30724"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92DAE40-CC54-4FF1-8E48-1C4CEA4E2E19}" type="slidenum">
              <a:rPr lang="en-US" altLang="en-US" sz="1400" smtClean="0"/>
              <a:pPr eaLnBrk="1" hangingPunct="1">
                <a:spcBef>
                  <a:spcPct val="0"/>
                </a:spcBef>
                <a:buFontTx/>
                <a:buNone/>
              </a:pPr>
              <a:t>31</a:t>
            </a:fld>
            <a:endParaRPr lang="en-US" altLang="en-US" sz="1400" smtClean="0"/>
          </a:p>
        </p:txBody>
      </p:sp>
      <p:sp>
        <p:nvSpPr>
          <p:cNvPr id="30725" name="Rectangle 2"/>
          <p:cNvSpPr>
            <a:spLocks noGrp="1" noChangeArrowheads="1"/>
          </p:cNvSpPr>
          <p:nvPr>
            <p:ph type="title"/>
          </p:nvPr>
        </p:nvSpPr>
        <p:spPr>
          <a:xfrm>
            <a:off x="609600" y="122238"/>
            <a:ext cx="8229600" cy="6278562"/>
          </a:xfrm>
        </p:spPr>
        <p:txBody>
          <a:bodyPr/>
          <a:lstStyle/>
          <a:p>
            <a:pPr algn="l" eaLnBrk="1" hangingPunct="1"/>
            <a:r>
              <a:rPr lang="en-US" altLang="en-US" sz="3500" i="1" dirty="0" smtClean="0">
                <a:latin typeface="Verdana" pitchFamily="34" charset="0"/>
              </a:rPr>
              <a:t>V-</a:t>
            </a:r>
            <a:r>
              <a:rPr lang="en-US" altLang="en-US" sz="3500" b="1" dirty="0" smtClean="0">
                <a:latin typeface="Verdana" pitchFamily="34" charset="0"/>
              </a:rPr>
              <a:t>SCALE SCORES </a:t>
            </a:r>
            <a:r>
              <a:rPr lang="en-US" altLang="en-US" sz="3500" dirty="0" smtClean="0">
                <a:latin typeface="Verdana" pitchFamily="34" charset="0"/>
              </a:rPr>
              <a:t>have a </a:t>
            </a:r>
            <a:r>
              <a:rPr lang="en-US" altLang="en-US" sz="3500" i="1" dirty="0" smtClean="0">
                <a:latin typeface="Verdana" pitchFamily="34" charset="0"/>
              </a:rPr>
              <a:t>mean</a:t>
            </a:r>
            <a:r>
              <a:rPr lang="en-US" altLang="en-US" sz="3500" dirty="0" smtClean="0">
                <a:latin typeface="Verdana" pitchFamily="34" charset="0"/>
              </a:rPr>
              <a:t> of 15 and </a:t>
            </a:r>
            <a:r>
              <a:rPr lang="en-US" altLang="en-US" sz="3500" i="1" dirty="0" smtClean="0">
                <a:latin typeface="Verdana" pitchFamily="34" charset="0"/>
              </a:rPr>
              <a:t>standard deviation</a:t>
            </a:r>
            <a:r>
              <a:rPr lang="en-US" altLang="en-US" sz="3500" dirty="0" smtClean="0">
                <a:latin typeface="Verdana" pitchFamily="34" charset="0"/>
              </a:rPr>
              <a:t> of 3 (like Scaled Scores).  A </a:t>
            </a:r>
            <a:r>
              <a:rPr lang="en-US" altLang="en-US" sz="3500" i="1" dirty="0" smtClean="0">
                <a:latin typeface="Verdana" pitchFamily="34" charset="0"/>
              </a:rPr>
              <a:t>v-</a:t>
            </a:r>
            <a:r>
              <a:rPr lang="en-US" altLang="en-US" sz="3500" dirty="0" smtClean="0">
                <a:latin typeface="Verdana" pitchFamily="34" charset="0"/>
              </a:rPr>
              <a:t>scale score of 16 would be in the 63</a:t>
            </a:r>
            <a:r>
              <a:rPr lang="en-US" altLang="en-US" sz="3500" baseline="30000" dirty="0" smtClean="0">
                <a:latin typeface="Verdana" pitchFamily="34" charset="0"/>
              </a:rPr>
              <a:t>rd</a:t>
            </a:r>
            <a:r>
              <a:rPr lang="en-US" altLang="en-US" sz="3500" dirty="0" smtClean="0">
                <a:latin typeface="Verdana" pitchFamily="34" charset="0"/>
              </a:rPr>
              <a:t> percentile rank and in Stanine 6.  The middle 50% of examinees' </a:t>
            </a:r>
            <a:r>
              <a:rPr lang="en-US" altLang="en-US" sz="3500" i="1" dirty="0" smtClean="0">
                <a:latin typeface="Verdana" pitchFamily="34" charset="0"/>
              </a:rPr>
              <a:t>V-</a:t>
            </a:r>
            <a:r>
              <a:rPr lang="en-US" altLang="en-US" sz="3500" dirty="0">
                <a:latin typeface="Verdana" pitchFamily="34" charset="0"/>
              </a:rPr>
              <a:t>S</a:t>
            </a:r>
            <a:r>
              <a:rPr lang="en-US" altLang="en-US" sz="3500" dirty="0" smtClean="0">
                <a:latin typeface="Verdana" pitchFamily="34" charset="0"/>
              </a:rPr>
              <a:t>cale </a:t>
            </a:r>
            <a:r>
              <a:rPr lang="en-US" altLang="en-US" sz="3500" dirty="0">
                <a:latin typeface="Verdana" pitchFamily="34" charset="0"/>
              </a:rPr>
              <a:t>S</a:t>
            </a:r>
            <a:r>
              <a:rPr lang="en-US" altLang="en-US" sz="3500" dirty="0" smtClean="0">
                <a:latin typeface="Verdana" pitchFamily="34" charset="0"/>
              </a:rPr>
              <a:t>cores fall between 13 and 17.  </a:t>
            </a:r>
            <a:r>
              <a:rPr lang="en-US" altLang="en-US" sz="3500" i="1" dirty="0" smtClean="0">
                <a:latin typeface="Verdana" pitchFamily="34" charset="0"/>
              </a:rPr>
              <a:t>V</a:t>
            </a:r>
            <a:r>
              <a:rPr lang="en-US" altLang="en-US" sz="3500" dirty="0" smtClean="0">
                <a:latin typeface="Verdana" pitchFamily="34" charset="0"/>
              </a:rPr>
              <a:t>-Scale Scores simply extend the Scaled-Score range downward for the Vineland Adaptive Behavior Scales.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31747"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31748"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D3E9DB7-2C3C-4799-BCBA-C68336719C94}" type="slidenum">
              <a:rPr lang="en-US" altLang="en-US" sz="1400" smtClean="0"/>
              <a:pPr eaLnBrk="1" hangingPunct="1">
                <a:spcBef>
                  <a:spcPct val="0"/>
                </a:spcBef>
                <a:buFontTx/>
                <a:buNone/>
              </a:pPr>
              <a:t>32</a:t>
            </a:fld>
            <a:endParaRPr lang="en-US" altLang="en-US" sz="1400" smtClean="0"/>
          </a:p>
        </p:txBody>
      </p:sp>
      <p:sp>
        <p:nvSpPr>
          <p:cNvPr id="31749" name="Rectangle 2"/>
          <p:cNvSpPr>
            <a:spLocks noGrp="1" noChangeArrowheads="1"/>
          </p:cNvSpPr>
          <p:nvPr>
            <p:ph type="title"/>
          </p:nvPr>
        </p:nvSpPr>
        <p:spPr>
          <a:xfrm>
            <a:off x="762000" y="274638"/>
            <a:ext cx="7924800" cy="6278562"/>
          </a:xfrm>
        </p:spPr>
        <p:txBody>
          <a:bodyPr/>
          <a:lstStyle/>
          <a:p>
            <a:pPr algn="l" eaLnBrk="1" hangingPunct="1"/>
            <a:r>
              <a:rPr lang="en-US" altLang="en-US" sz="3600" b="1" smtClean="0">
                <a:latin typeface="Verdana" pitchFamily="34" charset="0"/>
              </a:rPr>
              <a:t>T SCORES </a:t>
            </a:r>
            <a:r>
              <a:rPr lang="en-US" altLang="en-US" sz="3600" smtClean="0">
                <a:latin typeface="Verdana" pitchFamily="34" charset="0"/>
              </a:rPr>
              <a:t>have an average (</a:t>
            </a:r>
            <a:r>
              <a:rPr lang="en-US" altLang="en-US" sz="3600" i="1" smtClean="0">
                <a:latin typeface="Verdana" pitchFamily="34" charset="0"/>
              </a:rPr>
              <a:t>mean) </a:t>
            </a:r>
            <a:r>
              <a:rPr lang="en-US" altLang="en-US" sz="3600" smtClean="0">
                <a:latin typeface="Verdana" pitchFamily="34" charset="0"/>
              </a:rPr>
              <a:t>of 50 and a </a:t>
            </a:r>
            <a:r>
              <a:rPr lang="en-US" altLang="en-US" sz="3600" i="1" smtClean="0">
                <a:latin typeface="Verdana" pitchFamily="34" charset="0"/>
              </a:rPr>
              <a:t>standard deviation</a:t>
            </a:r>
            <a:r>
              <a:rPr lang="en-US" altLang="en-US" sz="3600" smtClean="0">
                <a:latin typeface="Verdana" pitchFamily="34" charset="0"/>
              </a:rPr>
              <a:t> of 10.  A T score of 53 would be in the 62nd percentile rank, Stanine 6.  The middle 50% of examinees' T scores fall between approximately 43 and 57. [Remember: T scores, Scaled Scores, NCEs, and z scores are actually all standard scores.]</a:t>
            </a:r>
            <a:r>
              <a:rPr lang="en-US" altLang="en-US" sz="3600" b="1" smtClean="0">
                <a:latin typeface="Verdana" pitchFamily="34" charset="0"/>
              </a:rPr>
              <a:t/>
            </a:r>
            <a:br>
              <a:rPr lang="en-US" altLang="en-US" sz="3600" b="1" smtClean="0">
                <a:latin typeface="Verdana" pitchFamily="34" charset="0"/>
              </a:rPr>
            </a:br>
            <a:endParaRPr lang="en-US" altLang="en-US" sz="3600" smtClean="0">
              <a:latin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32771"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3277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1E5DA41-5FCB-431C-9693-DA447A79D698}" type="slidenum">
              <a:rPr lang="en-US" altLang="en-US" sz="1400" smtClean="0"/>
              <a:pPr eaLnBrk="1" hangingPunct="1">
                <a:spcBef>
                  <a:spcPct val="0"/>
                </a:spcBef>
                <a:buFontTx/>
                <a:buNone/>
              </a:pPr>
              <a:t>33</a:t>
            </a:fld>
            <a:endParaRPr lang="en-US" altLang="en-US" sz="1400" smtClean="0"/>
          </a:p>
        </p:txBody>
      </p:sp>
      <p:sp>
        <p:nvSpPr>
          <p:cNvPr id="32773" name="Rectangle 2"/>
          <p:cNvSpPr>
            <a:spLocks noGrp="1" noChangeArrowheads="1"/>
          </p:cNvSpPr>
          <p:nvPr>
            <p:ph type="title"/>
          </p:nvPr>
        </p:nvSpPr>
        <p:spPr>
          <a:xfrm>
            <a:off x="762000" y="304800"/>
            <a:ext cx="7924800" cy="6278563"/>
          </a:xfrm>
        </p:spPr>
        <p:txBody>
          <a:bodyPr/>
          <a:lstStyle/>
          <a:p>
            <a:pPr algn="l" eaLnBrk="1" hangingPunct="1"/>
            <a:r>
              <a:rPr lang="en-US" altLang="en-US" sz="3600" b="1" smtClean="0">
                <a:latin typeface="Verdana" pitchFamily="34" charset="0"/>
              </a:rPr>
              <a:t>CEEB SCORES </a:t>
            </a:r>
            <a:r>
              <a:rPr lang="en-US" altLang="en-US" sz="3600" smtClean="0">
                <a:latin typeface="Verdana" pitchFamily="34" charset="0"/>
              </a:rPr>
              <a:t>for the SATs, GREs, and other Educational Testing Service tests used to have an average (</a:t>
            </a:r>
            <a:r>
              <a:rPr lang="en-US" altLang="en-US" sz="3600" i="1" smtClean="0">
                <a:latin typeface="Verdana" pitchFamily="34" charset="0"/>
              </a:rPr>
              <a:t>mean) </a:t>
            </a:r>
            <a:r>
              <a:rPr lang="en-US" altLang="en-US" sz="3600" smtClean="0">
                <a:latin typeface="Verdana" pitchFamily="34" charset="0"/>
              </a:rPr>
              <a:t>of 500 and a </a:t>
            </a:r>
            <a:r>
              <a:rPr lang="en-US" altLang="en-US" sz="3600" i="1" smtClean="0">
                <a:latin typeface="Verdana" pitchFamily="34" charset="0"/>
              </a:rPr>
              <a:t>standard deviation</a:t>
            </a:r>
            <a:r>
              <a:rPr lang="en-US" altLang="en-US" sz="3600" smtClean="0">
                <a:latin typeface="Verdana" pitchFamily="34" charset="0"/>
              </a:rPr>
              <a:t> of 100.  A CEEB score of 533 would have been in the 62nd percentile rank, Stanine 6. The middle 50% of examinees' CEEB scores used to fall between approximately 433 and 567.</a:t>
            </a:r>
            <a:r>
              <a:rPr lang="en-US" altLang="en-US" sz="3600" b="1" smtClean="0">
                <a:latin typeface="Verdana" pitchFamily="34" charset="0"/>
              </a:rPr>
              <a:t/>
            </a:r>
            <a:br>
              <a:rPr lang="en-US" altLang="en-US" sz="3600" b="1" smtClean="0">
                <a:latin typeface="Verdana" pitchFamily="34" charset="0"/>
              </a:rPr>
            </a:br>
            <a:endParaRPr lang="en-US" altLang="en-US" sz="3600" smtClean="0">
              <a:latin typeface="Verdan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33795"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33796"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BE03F7-D38B-45E3-B6C4-914371E3DD38}" type="slidenum">
              <a:rPr lang="en-US" altLang="en-US" sz="1400" smtClean="0"/>
              <a:pPr eaLnBrk="1" hangingPunct="1">
                <a:spcBef>
                  <a:spcPct val="0"/>
                </a:spcBef>
                <a:buFontTx/>
                <a:buNone/>
              </a:pPr>
              <a:t>34</a:t>
            </a:fld>
            <a:endParaRPr lang="en-US" altLang="en-US" sz="1400" smtClean="0"/>
          </a:p>
        </p:txBody>
      </p:sp>
      <p:sp>
        <p:nvSpPr>
          <p:cNvPr id="33797" name="Rectangle 2"/>
          <p:cNvSpPr>
            <a:spLocks noGrp="1" noChangeArrowheads="1"/>
          </p:cNvSpPr>
          <p:nvPr>
            <p:ph type="title"/>
          </p:nvPr>
        </p:nvSpPr>
        <p:spPr>
          <a:xfrm>
            <a:off x="762000" y="274638"/>
            <a:ext cx="7924800" cy="6278562"/>
          </a:xfrm>
        </p:spPr>
        <p:txBody>
          <a:bodyPr/>
          <a:lstStyle/>
          <a:p>
            <a:pPr algn="l" eaLnBrk="1" hangingPunct="1"/>
            <a:r>
              <a:rPr lang="en-US" altLang="en-US" sz="3600" b="1" dirty="0" err="1" smtClean="0">
                <a:latin typeface="Verdana" pitchFamily="34" charset="0"/>
              </a:rPr>
              <a:t>BRUININKS-OSERETSKY</a:t>
            </a:r>
            <a:r>
              <a:rPr lang="en-US" altLang="en-US" sz="3600" b="1" dirty="0" smtClean="0">
                <a:latin typeface="Verdana" pitchFamily="34" charset="0"/>
              </a:rPr>
              <a:t> SUBTEST SCALE SCORES </a:t>
            </a:r>
            <a:r>
              <a:rPr lang="en-US" altLang="en-US" sz="3600" dirty="0" smtClean="0">
                <a:latin typeface="Verdana" pitchFamily="34" charset="0"/>
              </a:rPr>
              <a:t>have an average (</a:t>
            </a:r>
            <a:r>
              <a:rPr lang="en-US" altLang="en-US" sz="3600" i="1" dirty="0" smtClean="0">
                <a:latin typeface="Verdana" pitchFamily="34" charset="0"/>
              </a:rPr>
              <a:t>mean) </a:t>
            </a:r>
            <a:r>
              <a:rPr lang="en-US" altLang="en-US" sz="3600" dirty="0" smtClean="0">
                <a:latin typeface="Verdana" pitchFamily="34" charset="0"/>
              </a:rPr>
              <a:t>of 15 and a </a:t>
            </a:r>
            <a:r>
              <a:rPr lang="en-US" altLang="en-US" sz="3600" i="1" dirty="0" smtClean="0">
                <a:latin typeface="Verdana" pitchFamily="34" charset="0"/>
              </a:rPr>
              <a:t>standard deviation</a:t>
            </a:r>
            <a:r>
              <a:rPr lang="en-US" altLang="en-US" sz="3600" dirty="0" smtClean="0">
                <a:latin typeface="Verdana" pitchFamily="34" charset="0"/>
              </a:rPr>
              <a:t> of 5.  A </a:t>
            </a:r>
            <a:r>
              <a:rPr lang="en-US" altLang="en-US" sz="3600" dirty="0" err="1" smtClean="0">
                <a:latin typeface="Verdana" pitchFamily="34" charset="0"/>
              </a:rPr>
              <a:t>Bruininks-Oseretsky</a:t>
            </a:r>
            <a:r>
              <a:rPr lang="en-US" altLang="en-US" sz="3600" dirty="0" smtClean="0">
                <a:latin typeface="Verdana" pitchFamily="34" charset="0"/>
              </a:rPr>
              <a:t> (BOT-2) Scale Score of 17 would be in the 66th percentile rank, Stanine 6.  The middle 50% of examinees' scores fall between approximately 12 and 18.</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34819"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34820"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21EC843-2F64-411E-A960-674177228DD0}" type="slidenum">
              <a:rPr lang="en-US" altLang="en-US" sz="1400" smtClean="0"/>
              <a:pPr eaLnBrk="1" hangingPunct="1">
                <a:spcBef>
                  <a:spcPct val="0"/>
                </a:spcBef>
                <a:buFontTx/>
                <a:buNone/>
              </a:pPr>
              <a:t>35</a:t>
            </a:fld>
            <a:endParaRPr lang="en-US" altLang="en-US" sz="1400" smtClean="0"/>
          </a:p>
        </p:txBody>
      </p:sp>
      <p:sp>
        <p:nvSpPr>
          <p:cNvPr id="34821" name="Rectangle 2"/>
          <p:cNvSpPr>
            <a:spLocks noGrp="1" noChangeArrowheads="1"/>
          </p:cNvSpPr>
          <p:nvPr>
            <p:ph type="title"/>
          </p:nvPr>
        </p:nvSpPr>
        <p:spPr>
          <a:xfrm>
            <a:off x="762000" y="274638"/>
            <a:ext cx="7924800" cy="5821362"/>
          </a:xfrm>
        </p:spPr>
        <p:txBody>
          <a:bodyPr/>
          <a:lstStyle/>
          <a:p>
            <a:pPr algn="l" eaLnBrk="1" hangingPunct="1"/>
            <a:r>
              <a:rPr lang="en-US" altLang="en-US" sz="3600" b="1" smtClean="0">
                <a:latin typeface="Verdana" pitchFamily="34" charset="0"/>
              </a:rPr>
              <a:t>QUARTILES</a:t>
            </a:r>
            <a:r>
              <a:rPr lang="en-US" altLang="en-US" sz="3600" smtClean="0">
                <a:latin typeface="Verdana" pitchFamily="34" charset="0"/>
              </a:rPr>
              <a:t> ordinarily divide scores into the lowest, antepenultimate, penultimate, and ultimate quarters (25%) of scores.  However, they are sometimes modified in odd ways.</a:t>
            </a:r>
            <a:r>
              <a:rPr lang="en-US" altLang="en-US" sz="3600" b="1" smtClean="0">
                <a:latin typeface="Verdana" pitchFamily="34" charset="0"/>
              </a:rPr>
              <a:t/>
            </a:r>
            <a:br>
              <a:rPr lang="en-US" altLang="en-US" sz="3600" b="1" smtClean="0">
                <a:latin typeface="Verdana" pitchFamily="34" charset="0"/>
              </a:rPr>
            </a:br>
            <a:r>
              <a:rPr lang="en-US" altLang="en-US" sz="3600" b="1" smtClean="0">
                <a:latin typeface="Verdana" pitchFamily="34" charset="0"/>
              </a:rPr>
              <a:t/>
            </a:r>
            <a:br>
              <a:rPr lang="en-US" altLang="en-US" sz="3600" b="1" smtClean="0">
                <a:latin typeface="Verdana" pitchFamily="34" charset="0"/>
              </a:rPr>
            </a:br>
            <a:r>
              <a:rPr lang="en-US" altLang="en-US" sz="3600" b="1" smtClean="0">
                <a:latin typeface="Verdana" pitchFamily="34" charset="0"/>
              </a:rPr>
              <a:t>DECILES </a:t>
            </a:r>
            <a:r>
              <a:rPr lang="en-US" altLang="en-US" sz="3600" smtClean="0">
                <a:latin typeface="Verdana" pitchFamily="34" charset="0"/>
              </a:rPr>
              <a:t>divide scores into ten groups, each containing 10% of the scores.</a:t>
            </a:r>
            <a:endParaRPr lang="en-US" altLang="en-US" sz="3600" b="1" smtClean="0">
              <a:latin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A78121D-7232-4C79-912A-A331A38F77F1}" type="slidenum">
              <a:rPr lang="en-US" altLang="en-US" sz="1400" smtClean="0"/>
              <a:pPr eaLnBrk="1" hangingPunct="1">
                <a:spcBef>
                  <a:spcPct val="0"/>
                </a:spcBef>
                <a:buFontTx/>
                <a:buNone/>
              </a:pPr>
              <a:t>36</a:t>
            </a:fld>
            <a:endParaRPr lang="en-US" altLang="en-US" sz="1400" smtClean="0"/>
          </a:p>
        </p:txBody>
      </p:sp>
      <p:sp>
        <p:nvSpPr>
          <p:cNvPr id="35843" name="Rectangle 2"/>
          <p:cNvSpPr>
            <a:spLocks noGrp="1" noChangeArrowheads="1"/>
          </p:cNvSpPr>
          <p:nvPr>
            <p:ph type="title"/>
          </p:nvPr>
        </p:nvSpPr>
        <p:spPr>
          <a:xfrm>
            <a:off x="838200" y="0"/>
            <a:ext cx="7848600" cy="6858000"/>
          </a:xfrm>
        </p:spPr>
        <p:txBody>
          <a:bodyPr/>
          <a:lstStyle/>
          <a:p>
            <a:pPr algn="l" eaLnBrk="1" hangingPunct="1"/>
            <a:r>
              <a:rPr lang="en-US" altLang="en-US" sz="3600" b="1" dirty="0" smtClean="0">
                <a:latin typeface="Verdana" pitchFamily="34" charset="0"/>
              </a:rPr>
              <a:t>STANINES </a:t>
            </a:r>
            <a:r>
              <a:rPr lang="en-US" altLang="en-US" sz="3600" dirty="0" smtClean="0">
                <a:latin typeface="Verdana" pitchFamily="34" charset="0"/>
              </a:rPr>
              <a:t>(</a:t>
            </a:r>
            <a:r>
              <a:rPr lang="en-US" altLang="en-US" sz="3600" b="1" u="sng" dirty="0" smtClean="0">
                <a:latin typeface="Verdana" pitchFamily="34" charset="0"/>
              </a:rPr>
              <a:t>sta</a:t>
            </a:r>
            <a:r>
              <a:rPr lang="en-US" altLang="en-US" sz="3600" dirty="0" smtClean="0">
                <a:latin typeface="Verdana" pitchFamily="34" charset="0"/>
              </a:rPr>
              <a:t>ndard </a:t>
            </a:r>
            <a:r>
              <a:rPr lang="en-US" altLang="en-US" sz="3600" b="1" u="sng" dirty="0" smtClean="0">
                <a:latin typeface="Verdana" pitchFamily="34" charset="0"/>
              </a:rPr>
              <a:t>nines</a:t>
            </a:r>
            <a:r>
              <a:rPr lang="en-US" altLang="en-US" sz="3600" dirty="0" smtClean="0">
                <a:latin typeface="Verdana" pitchFamily="34" charset="0"/>
              </a:rPr>
              <a:t>) are a nine-point scoring system.  Stanines 4, 5, and 6 are approximately the middle half     (54%)* of scores, or average range.  Stanines 1, 2, and 3 are approximately the lowest one fourth (23%). Stanines 7, 8, and 9 are approximately the highest one fourth (23%). </a:t>
            </a:r>
            <a:br>
              <a:rPr lang="en-US" altLang="en-US" sz="3600" dirty="0" smtClean="0">
                <a:latin typeface="Verdana" pitchFamily="34" charset="0"/>
              </a:rPr>
            </a:br>
            <a:r>
              <a:rPr lang="en-US" altLang="en-US" sz="1200" dirty="0" smtClean="0">
                <a:latin typeface="Verdana" pitchFamily="34" charset="0"/>
              </a:rPr>
              <a:t>_________________________</a:t>
            </a:r>
            <a:r>
              <a:rPr lang="en-US" altLang="en-US" sz="3600" dirty="0" smtClean="0">
                <a:latin typeface="Verdana" pitchFamily="34" charset="0"/>
              </a:rPr>
              <a:t/>
            </a:r>
            <a:br>
              <a:rPr lang="en-US" altLang="en-US" sz="3600" dirty="0" smtClean="0">
                <a:latin typeface="Verdana" pitchFamily="34" charset="0"/>
              </a:rPr>
            </a:br>
            <a:r>
              <a:rPr lang="en-US" altLang="en-US" sz="2000" dirty="0" smtClean="0">
                <a:latin typeface="Verdana" pitchFamily="34" charset="0"/>
              </a:rPr>
              <a:t>* But who’s counting?</a:t>
            </a:r>
            <a:r>
              <a:rPr lang="en-US" altLang="en-US" sz="3600" dirty="0" smtClean="0">
                <a:latin typeface="Verdana" pitchFamily="34"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36867"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36868"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D435E7F-00F1-4675-863A-2E9232B2F409}" type="slidenum">
              <a:rPr lang="en-US" altLang="en-US" sz="1400" smtClean="0"/>
              <a:pPr eaLnBrk="1" hangingPunct="1">
                <a:spcBef>
                  <a:spcPct val="0"/>
                </a:spcBef>
                <a:buFontTx/>
                <a:buNone/>
              </a:pPr>
              <a:t>37</a:t>
            </a:fld>
            <a:endParaRPr lang="en-US" altLang="en-US" sz="1400" smtClean="0"/>
          </a:p>
        </p:txBody>
      </p:sp>
      <p:sp>
        <p:nvSpPr>
          <p:cNvPr id="36869" name="Rectangle 4"/>
          <p:cNvSpPr>
            <a:spLocks noGrp="1" noChangeArrowheads="1"/>
          </p:cNvSpPr>
          <p:nvPr>
            <p:ph type="title"/>
          </p:nvPr>
        </p:nvSpPr>
        <p:spPr>
          <a:xfrm>
            <a:off x="533400" y="457200"/>
            <a:ext cx="2819400" cy="5440363"/>
          </a:xfrm>
        </p:spPr>
        <p:txBody>
          <a:bodyPr/>
          <a:lstStyle/>
          <a:p>
            <a:pPr algn="l" eaLnBrk="1" hangingPunct="1"/>
            <a:r>
              <a:rPr lang="en-US" altLang="en-US" sz="3600" smtClean="0">
                <a:latin typeface="Verdana" pitchFamily="34" charset="0"/>
              </a:rPr>
              <a:t>Why do </a:t>
            </a:r>
            <a:br>
              <a:rPr lang="en-US" altLang="en-US" sz="3600" smtClean="0">
                <a:latin typeface="Verdana" pitchFamily="34" charset="0"/>
              </a:rPr>
            </a:br>
            <a:r>
              <a:rPr lang="en-US" altLang="en-US" sz="3600" smtClean="0">
                <a:latin typeface="Verdana" pitchFamily="34" charset="0"/>
              </a:rPr>
              <a:t>authors </a:t>
            </a:r>
            <a:br>
              <a:rPr lang="en-US" altLang="en-US" sz="3600" smtClean="0">
                <a:latin typeface="Verdana" pitchFamily="34" charset="0"/>
              </a:rPr>
            </a:br>
            <a:r>
              <a:rPr lang="en-US" altLang="en-US" sz="3600" smtClean="0">
                <a:latin typeface="Verdana" pitchFamily="34" charset="0"/>
              </a:rPr>
              <a:t>and </a:t>
            </a:r>
            <a:br>
              <a:rPr lang="en-US" altLang="en-US" sz="3600" smtClean="0">
                <a:latin typeface="Verdana" pitchFamily="34" charset="0"/>
              </a:rPr>
            </a:br>
            <a:r>
              <a:rPr lang="en-US" altLang="en-US" sz="3600" smtClean="0">
                <a:latin typeface="Verdana" pitchFamily="34" charset="0"/>
              </a:rPr>
              <a:t>publishers </a:t>
            </a:r>
            <a:br>
              <a:rPr lang="en-US" altLang="en-US" sz="3600" smtClean="0">
                <a:latin typeface="Verdana" pitchFamily="34" charset="0"/>
              </a:rPr>
            </a:br>
            <a:r>
              <a:rPr lang="en-US" altLang="en-US" sz="3600" smtClean="0">
                <a:latin typeface="Verdana" pitchFamily="34" charset="0"/>
              </a:rPr>
              <a:t>create and </a:t>
            </a:r>
            <a:br>
              <a:rPr lang="en-US" altLang="en-US" sz="3600" smtClean="0">
                <a:latin typeface="Verdana" pitchFamily="34" charset="0"/>
              </a:rPr>
            </a:br>
            <a:r>
              <a:rPr lang="en-US" altLang="en-US" sz="3600" smtClean="0">
                <a:latin typeface="Verdana" pitchFamily="34" charset="0"/>
              </a:rPr>
              <a:t>select </a:t>
            </a:r>
            <a:br>
              <a:rPr lang="en-US" altLang="en-US" sz="3600" smtClean="0">
                <a:latin typeface="Verdana" pitchFamily="34" charset="0"/>
              </a:rPr>
            </a:br>
            <a:r>
              <a:rPr lang="en-US" altLang="en-US" sz="3600" smtClean="0">
                <a:latin typeface="Verdana" pitchFamily="34" charset="0"/>
              </a:rPr>
              <a:t>all these </a:t>
            </a:r>
            <a:br>
              <a:rPr lang="en-US" altLang="en-US" sz="3600" smtClean="0">
                <a:latin typeface="Verdana" pitchFamily="34" charset="0"/>
              </a:rPr>
            </a:br>
            <a:r>
              <a:rPr lang="en-US" altLang="en-US" sz="3600" smtClean="0">
                <a:latin typeface="Verdana" pitchFamily="34" charset="0"/>
              </a:rPr>
              <a:t>different </a:t>
            </a:r>
            <a:br>
              <a:rPr lang="en-US" altLang="en-US" sz="3600" smtClean="0">
                <a:latin typeface="Verdana" pitchFamily="34" charset="0"/>
              </a:rPr>
            </a:br>
            <a:r>
              <a:rPr lang="en-US" altLang="en-US" sz="3600" smtClean="0">
                <a:latin typeface="Verdana" pitchFamily="34" charset="0"/>
              </a:rPr>
              <a:t>scores?</a:t>
            </a:r>
          </a:p>
        </p:txBody>
      </p:sp>
      <p:pic>
        <p:nvPicPr>
          <p:cNvPr id="36870" name="Picture 6" descr="Confusion_of_Tongu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43325" y="228600"/>
            <a:ext cx="5057775"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37891"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3789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741C580-10A8-4C9C-AAB9-E15059F7C9D2}" type="slidenum">
              <a:rPr lang="en-US" altLang="en-US" sz="1400" smtClean="0"/>
              <a:pPr eaLnBrk="1" hangingPunct="1">
                <a:spcBef>
                  <a:spcPct val="0"/>
                </a:spcBef>
                <a:buFontTx/>
                <a:buNone/>
              </a:pPr>
              <a:t>38</a:t>
            </a:fld>
            <a:endParaRPr lang="en-US" altLang="en-US" sz="1400" smtClean="0"/>
          </a:p>
        </p:txBody>
      </p:sp>
      <p:sp>
        <p:nvSpPr>
          <p:cNvPr id="37893" name="Rectangle 6"/>
          <p:cNvSpPr>
            <a:spLocks noGrp="1" noChangeArrowheads="1"/>
          </p:cNvSpPr>
          <p:nvPr>
            <p:ph type="body" idx="1"/>
          </p:nvPr>
        </p:nvSpPr>
        <p:spPr>
          <a:xfrm>
            <a:off x="457200" y="533400"/>
            <a:ext cx="8229600" cy="5592763"/>
          </a:xfrm>
        </p:spPr>
        <p:txBody>
          <a:bodyPr/>
          <a:lstStyle/>
          <a:p>
            <a:pPr eaLnBrk="1" hangingPunct="1"/>
            <a:r>
              <a:rPr lang="en-US" altLang="en-US" sz="3600" smtClean="0">
                <a:solidFill>
                  <a:srgbClr val="6600FF"/>
                </a:solidFill>
                <a:latin typeface="Verdana" pitchFamily="34" charset="0"/>
              </a:rPr>
              <a:t>Immortality</a:t>
            </a:r>
            <a:r>
              <a:rPr lang="en-US" altLang="en-US" sz="3600" smtClean="0">
                <a:latin typeface="Verdana" pitchFamily="34" charset="0"/>
              </a:rPr>
              <a:t>.  We still talk about “Wechsler-type standard scores” with a mean of 100 and standard deviation (s.d.) of 15.  [Of course,  Dr. Wechsler’s name has also gained some prominence from all the tests he published before and after his death in 1981.]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38915"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3891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C74B9C0-A46E-4796-BE69-96300795F2F3}" type="slidenum">
              <a:rPr lang="en-US" altLang="en-US" sz="1400" smtClean="0"/>
              <a:pPr eaLnBrk="1" hangingPunct="1">
                <a:spcBef>
                  <a:spcPct val="0"/>
                </a:spcBef>
                <a:buFontTx/>
                <a:buNone/>
              </a:pPr>
              <a:t>39</a:t>
            </a:fld>
            <a:endParaRPr lang="en-US" altLang="en-US" sz="1400" smtClean="0"/>
          </a:p>
        </p:txBody>
      </p:sp>
      <p:sp>
        <p:nvSpPr>
          <p:cNvPr id="38917" name="Rectangle 2"/>
          <p:cNvSpPr>
            <a:spLocks noGrp="1" noChangeArrowheads="1"/>
          </p:cNvSpPr>
          <p:nvPr>
            <p:ph type="body" idx="1"/>
          </p:nvPr>
        </p:nvSpPr>
        <p:spPr>
          <a:xfrm>
            <a:off x="457200" y="533400"/>
            <a:ext cx="8229600" cy="5592763"/>
          </a:xfrm>
        </p:spPr>
        <p:txBody>
          <a:bodyPr/>
          <a:lstStyle/>
          <a:p>
            <a:pPr eaLnBrk="1" hangingPunct="1"/>
            <a:r>
              <a:rPr lang="en-US" altLang="en-US" sz="3600" smtClean="0">
                <a:solidFill>
                  <a:srgbClr val="6600FF"/>
                </a:solidFill>
                <a:latin typeface="Verdana" pitchFamily="34" charset="0"/>
              </a:rPr>
              <a:t>Retaliation?</a:t>
            </a:r>
            <a:r>
              <a:rPr lang="en-US" altLang="en-US" sz="3600" smtClean="0">
                <a:latin typeface="Verdana" pitchFamily="34" charset="0"/>
              </a:rPr>
              <a:t>  I have always fantasized that the 1960 conversion of Stanford-Binet IQ scores to a mean of 100 and s.d. of </a:t>
            </a:r>
            <a:r>
              <a:rPr lang="en-US" altLang="en-US" sz="3600" b="1" u="sng" smtClean="0">
                <a:latin typeface="Verdana" pitchFamily="34" charset="0"/>
              </a:rPr>
              <a:t>16</a:t>
            </a:r>
            <a:r>
              <a:rPr lang="en-US" altLang="en-US" sz="3600" smtClean="0">
                <a:latin typeface="Verdana" pitchFamily="34" charset="0"/>
              </a:rPr>
              <a:t> resulted from Wechsler’s grabbing market share from the 1937 Stanford-Binet with his 1939 Wechsler-Bellevue and 1949 WISC and other tests.</a:t>
            </a:r>
          </a:p>
          <a:p>
            <a:pPr eaLnBrk="1" hangingPunct="1"/>
            <a:endParaRPr lang="en-US" altLang="en-US" sz="3600" smtClean="0">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pPr algn="l"/>
            <a:r>
              <a:rPr lang="en-US" sz="4200" dirty="0" smtClean="0"/>
              <a:t>For more accurate, more detailed, and more entertaining information on these topics, please see W. </a:t>
            </a:r>
            <a:r>
              <a:rPr lang="en-US" sz="4200" dirty="0"/>
              <a:t>Joel </a:t>
            </a:r>
            <a:r>
              <a:rPr lang="en-US" sz="4200" dirty="0" smtClean="0"/>
              <a:t>Schneider's Psychometrics from the Ground Up at</a:t>
            </a:r>
            <a:r>
              <a:rPr lang="en-US" dirty="0" smtClean="0"/>
              <a:t> </a:t>
            </a:r>
            <a:r>
              <a:rPr lang="en-US" dirty="0">
                <a:hlinkClick r:id="rId2"/>
              </a:rPr>
              <a:t>https://assessingpsyche</a:t>
            </a:r>
            <a:r>
              <a:rPr lang="en-US" dirty="0" smtClean="0">
                <a:hlinkClick r:id="rId2"/>
              </a:rPr>
              <a:t>. wordpress.com/psychometrics-from-the-ground-up/</a:t>
            </a:r>
            <a:r>
              <a:rPr lang="en-US" dirty="0" smtClean="0"/>
              <a:t> </a:t>
            </a:r>
            <a:endParaRPr lang="en-US" dirty="0"/>
          </a:p>
        </p:txBody>
      </p:sp>
      <p:sp>
        <p:nvSpPr>
          <p:cNvPr id="3" name="Date Placeholder 2"/>
          <p:cNvSpPr>
            <a:spLocks noGrp="1"/>
          </p:cNvSpPr>
          <p:nvPr>
            <p:ph type="dt" sz="half" idx="10"/>
          </p:nvPr>
        </p:nvSpPr>
        <p:spPr/>
        <p:txBody>
          <a:bodyPr/>
          <a:lstStyle/>
          <a:p>
            <a:pPr>
              <a:defRPr/>
            </a:pPr>
            <a:r>
              <a:rPr lang="en-US" smtClean="0"/>
              <a:t>11.22.15 Rivier Univ.</a:t>
            </a:r>
            <a:endParaRPr lang="en-US"/>
          </a:p>
        </p:txBody>
      </p:sp>
      <p:sp>
        <p:nvSpPr>
          <p:cNvPr id="4" name="Footer Placeholder 3"/>
          <p:cNvSpPr>
            <a:spLocks noGrp="1"/>
          </p:cNvSpPr>
          <p:nvPr>
            <p:ph type="ftr" sz="quarter" idx="11"/>
          </p:nvPr>
        </p:nvSpPr>
        <p:spPr/>
        <p:txBody>
          <a:bodyPr/>
          <a:lstStyle/>
          <a:p>
            <a:pPr>
              <a:defRPr/>
            </a:pPr>
            <a:r>
              <a:rPr lang="en-US" smtClean="0"/>
              <a:t>SAIF    Statistics    John O. Willis</a:t>
            </a:r>
            <a:endParaRPr lang="en-US"/>
          </a:p>
        </p:txBody>
      </p:sp>
      <p:sp>
        <p:nvSpPr>
          <p:cNvPr id="5" name="Slide Number Placeholder 4"/>
          <p:cNvSpPr>
            <a:spLocks noGrp="1"/>
          </p:cNvSpPr>
          <p:nvPr>
            <p:ph type="sldNum" sz="quarter" idx="12"/>
          </p:nvPr>
        </p:nvSpPr>
        <p:spPr/>
        <p:txBody>
          <a:bodyPr/>
          <a:lstStyle/>
          <a:p>
            <a:pPr>
              <a:defRPr/>
            </a:pPr>
            <a:fld id="{D83CA5B4-8F78-4BDE-9293-372322990967}" type="slidenum">
              <a:rPr lang="en-US" smtClean="0"/>
              <a:pPr>
                <a:defRPr/>
              </a:pPr>
              <a:t>4</a:t>
            </a:fld>
            <a:endParaRPr lang="en-US"/>
          </a:p>
        </p:txBody>
      </p:sp>
    </p:spTree>
    <p:extLst>
      <p:ext uri="{BB962C8B-B14F-4D97-AF65-F5344CB8AC3E}">
        <p14:creationId xmlns:p14="http://schemas.microsoft.com/office/powerpoint/2010/main" xmlns="" val="56575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39939"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39940"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FDD5733-D25D-459E-A7E7-14296984E7BE}" type="slidenum">
              <a:rPr lang="en-US" altLang="en-US" sz="1400" smtClean="0"/>
              <a:pPr eaLnBrk="1" hangingPunct="1">
                <a:spcBef>
                  <a:spcPct val="0"/>
                </a:spcBef>
                <a:buFontTx/>
                <a:buNone/>
              </a:pPr>
              <a:t>40</a:t>
            </a:fld>
            <a:endParaRPr lang="en-US" altLang="en-US" sz="1400" smtClean="0"/>
          </a:p>
        </p:txBody>
      </p:sp>
      <p:sp>
        <p:nvSpPr>
          <p:cNvPr id="39941" name="Rectangle 4"/>
          <p:cNvSpPr>
            <a:spLocks noGrp="1" noChangeArrowheads="1"/>
          </p:cNvSpPr>
          <p:nvPr>
            <p:ph type="title"/>
          </p:nvPr>
        </p:nvSpPr>
        <p:spPr>
          <a:xfrm>
            <a:off x="457200" y="274638"/>
            <a:ext cx="8305800" cy="5745162"/>
          </a:xfrm>
        </p:spPr>
        <p:txBody>
          <a:bodyPr/>
          <a:lstStyle/>
          <a:p>
            <a:pPr algn="l" eaLnBrk="1" hangingPunct="1"/>
            <a:r>
              <a:rPr lang="en-US" altLang="en-US" sz="3600" smtClean="0">
                <a:latin typeface="Verdana" pitchFamily="34" charset="0"/>
              </a:rPr>
              <a:t>My personal hypothesis was that when Wechsler’s </a:t>
            </a:r>
            <a:r>
              <a:rPr lang="en-US" altLang="en-US" sz="3600" i="1" u="sng" smtClean="0">
                <a:latin typeface="Verdana" pitchFamily="34" charset="0"/>
              </a:rPr>
              <a:t>deviation</a:t>
            </a:r>
            <a:r>
              <a:rPr lang="en-US" altLang="en-US" sz="3600" smtClean="0">
                <a:latin typeface="Verdana" pitchFamily="34" charset="0"/>
              </a:rPr>
              <a:t> IQ (M = 100, s.d. = </a:t>
            </a:r>
            <a:r>
              <a:rPr lang="en-US" altLang="en-US" sz="3600" b="1" u="sng" smtClean="0">
                <a:latin typeface="Verdana" pitchFamily="34" charset="0"/>
              </a:rPr>
              <a:t>15</a:t>
            </a:r>
            <a:r>
              <a:rPr lang="en-US" altLang="en-US" sz="3600" smtClean="0">
                <a:latin typeface="Verdana" pitchFamily="34" charset="0"/>
              </a:rPr>
              <a:t>) proved to be such a popular improvement over the Binet </a:t>
            </a:r>
            <a:r>
              <a:rPr lang="en-US" altLang="en-US" sz="3600" i="1" u="sng" smtClean="0">
                <a:latin typeface="Verdana" pitchFamily="34" charset="0"/>
              </a:rPr>
              <a:t>ratio</a:t>
            </a:r>
            <a:r>
              <a:rPr lang="en-US" altLang="en-US" sz="3600" smtClean="0">
                <a:latin typeface="Verdana" pitchFamily="34" charset="0"/>
              </a:rPr>
              <a:t> IQ (Mental Age/ Chronological Age x 100) (MA/CA x 100) there was no way the next Binet edition was going to use </a:t>
            </a:r>
            <a:r>
              <a:rPr lang="en-US" altLang="en-US" sz="3600" u="sng" smtClean="0">
                <a:latin typeface="Verdana" pitchFamily="34" charset="0"/>
              </a:rPr>
              <a:t>that</a:t>
            </a:r>
            <a:r>
              <a:rPr lang="en-US" altLang="en-US" sz="3600" smtClean="0">
                <a:latin typeface="Verdana" pitchFamily="34" charset="0"/>
              </a:rPr>
              <a:t> score. [This idea is probably nonsense, but I like it.]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40963"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40964"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D64F021-0F85-41F1-AB8E-F8CCA01DB631}" type="slidenum">
              <a:rPr lang="en-US" altLang="en-US" sz="1400" smtClean="0"/>
              <a:pPr eaLnBrk="1" hangingPunct="1">
                <a:spcBef>
                  <a:spcPct val="0"/>
                </a:spcBef>
                <a:buFontTx/>
                <a:buNone/>
              </a:pPr>
              <a:t>41</a:t>
            </a:fld>
            <a:endParaRPr lang="en-US" altLang="en-US" sz="1400" smtClean="0"/>
          </a:p>
        </p:txBody>
      </p:sp>
      <p:sp>
        <p:nvSpPr>
          <p:cNvPr id="40965" name="Rectangle 2"/>
          <p:cNvSpPr>
            <a:spLocks noGrp="1" noChangeArrowheads="1"/>
          </p:cNvSpPr>
          <p:nvPr>
            <p:ph type="title"/>
          </p:nvPr>
        </p:nvSpPr>
        <p:spPr>
          <a:xfrm>
            <a:off x="457200" y="274638"/>
            <a:ext cx="8305800" cy="5745162"/>
          </a:xfrm>
        </p:spPr>
        <p:txBody>
          <a:bodyPr/>
          <a:lstStyle/>
          <a:p>
            <a:pPr algn="l" eaLnBrk="1" hangingPunct="1"/>
            <a:r>
              <a:rPr lang="en-US" altLang="en-US" sz="3600" dirty="0" smtClean="0">
                <a:latin typeface="Verdana" pitchFamily="34" charset="0"/>
              </a:rPr>
              <a:t>[</a:t>
            </a:r>
            <a:r>
              <a:rPr lang="en-US" altLang="en-US" sz="3600" i="1" dirty="0" smtClean="0">
                <a:latin typeface="Verdana" pitchFamily="34" charset="0"/>
              </a:rPr>
              <a:t>Wechsler went with a </a:t>
            </a:r>
            <a:r>
              <a:rPr lang="en-US" altLang="en-US" sz="3600" u="sng" dirty="0" smtClean="0">
                <a:latin typeface="Verdana" pitchFamily="34" charset="0"/>
              </a:rPr>
              <a:t>deviation</a:t>
            </a:r>
            <a:r>
              <a:rPr lang="en-US" altLang="en-US" sz="3600" i="1" dirty="0" smtClean="0">
                <a:latin typeface="Verdana" pitchFamily="34" charset="0"/>
              </a:rPr>
              <a:t> IQ based on the mean and </a:t>
            </a:r>
            <a:r>
              <a:rPr lang="en-US" altLang="en-US" sz="3600" i="1" dirty="0" err="1" smtClean="0">
                <a:latin typeface="Verdana" pitchFamily="34" charset="0"/>
              </a:rPr>
              <a:t>s.d.</a:t>
            </a:r>
            <a:r>
              <a:rPr lang="en-US" altLang="en-US" sz="3600" i="1" dirty="0" smtClean="0">
                <a:latin typeface="Verdana" pitchFamily="34" charset="0"/>
              </a:rPr>
              <a:t> because the old </a:t>
            </a:r>
            <a:r>
              <a:rPr lang="en-US" altLang="en-US" sz="3600" u="sng" dirty="0" smtClean="0">
                <a:latin typeface="Verdana" pitchFamily="34" charset="0"/>
              </a:rPr>
              <a:t>ratio</a:t>
            </a:r>
            <a:r>
              <a:rPr lang="en-US" altLang="en-US" sz="3600" i="1" dirty="0" smtClean="0">
                <a:latin typeface="Verdana" pitchFamily="34" charset="0"/>
              </a:rPr>
              <a:t> IQ (MA/CA x 100) did not mean the same thing at different ages.  For instance, an IQ of 110 might be at the 90</a:t>
            </a:r>
            <a:r>
              <a:rPr lang="en-US" altLang="en-US" sz="3600" i="1" baseline="30000" dirty="0" smtClean="0">
                <a:latin typeface="Verdana" pitchFamily="34" charset="0"/>
              </a:rPr>
              <a:t>th</a:t>
            </a:r>
            <a:r>
              <a:rPr lang="en-US" altLang="en-US" sz="3600" i="1" dirty="0" smtClean="0">
                <a:latin typeface="Verdana" pitchFamily="34" charset="0"/>
              </a:rPr>
              <a:t> percentile at age 12, the 80</a:t>
            </a:r>
            <a:r>
              <a:rPr lang="en-US" altLang="en-US" sz="3600" i="1" baseline="30000" dirty="0" smtClean="0">
                <a:latin typeface="Verdana" pitchFamily="34" charset="0"/>
              </a:rPr>
              <a:t>th</a:t>
            </a:r>
            <a:r>
              <a:rPr lang="en-US" altLang="en-US" sz="3600" i="1" dirty="0" smtClean="0">
                <a:latin typeface="Verdana" pitchFamily="34" charset="0"/>
              </a:rPr>
              <a:t> at age 10, and the 95</a:t>
            </a:r>
            <a:r>
              <a:rPr lang="en-US" altLang="en-US" sz="3600" i="1" baseline="30000" dirty="0" smtClean="0">
                <a:latin typeface="Verdana" pitchFamily="34" charset="0"/>
              </a:rPr>
              <a:t>th</a:t>
            </a:r>
            <a:r>
              <a:rPr lang="en-US" altLang="en-US" sz="3600" i="1" dirty="0" smtClean="0">
                <a:latin typeface="Verdana" pitchFamily="34" charset="0"/>
              </a:rPr>
              <a:t> at age 14.  The deviation IQ means the same thing at all ages.</a:t>
            </a:r>
            <a:r>
              <a:rPr lang="en-US" altLang="en-US" sz="3600" dirty="0" smtClean="0">
                <a:latin typeface="Verdana" pitchFamily="34" charset="0"/>
              </a:rPr>
              <a:t>]</a:t>
            </a:r>
            <a:endParaRPr lang="en-US" altLang="en-US" sz="3600" i="1" dirty="0" smtClean="0">
              <a:latin typeface="Verdan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41987"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41988"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9DB1080-0763-4D3A-8296-B0CA604394CD}" type="slidenum">
              <a:rPr lang="en-US" altLang="en-US" sz="1400" smtClean="0"/>
              <a:pPr eaLnBrk="1" hangingPunct="1">
                <a:spcBef>
                  <a:spcPct val="0"/>
                </a:spcBef>
                <a:buFontTx/>
                <a:buNone/>
              </a:pPr>
              <a:t>42</a:t>
            </a:fld>
            <a:endParaRPr lang="en-US" altLang="en-US" sz="1400" smtClean="0"/>
          </a:p>
        </p:txBody>
      </p:sp>
      <p:sp>
        <p:nvSpPr>
          <p:cNvPr id="41989" name="Rectangle 2"/>
          <p:cNvSpPr>
            <a:spLocks noGrp="1" noChangeArrowheads="1"/>
          </p:cNvSpPr>
          <p:nvPr>
            <p:ph type="title"/>
          </p:nvPr>
        </p:nvSpPr>
        <p:spPr>
          <a:xfrm>
            <a:off x="457200" y="274638"/>
            <a:ext cx="8305800" cy="5745162"/>
          </a:xfrm>
        </p:spPr>
        <p:txBody>
          <a:bodyPr/>
          <a:lstStyle/>
          <a:p>
            <a:pPr algn="l" eaLnBrk="1" hangingPunct="1"/>
            <a:r>
              <a:rPr lang="en-US" altLang="en-US" sz="3200" smtClean="0">
                <a:latin typeface="Verdana" pitchFamily="34" charset="0"/>
              </a:rPr>
              <a:t>[</a:t>
            </a:r>
            <a:r>
              <a:rPr lang="en-US" altLang="en-US" sz="3200" i="1" smtClean="0">
                <a:latin typeface="Verdana" pitchFamily="34" charset="0"/>
              </a:rPr>
              <a:t>The raw data from the Binet ratio IQ scores did show a mean of about 100 (mental age = chronological age) and a standard deviation, varying considerably from age to age, of something like 16 points, so both the Binet and the Wechsler choices were reasonable.  However, picking just   one would have made life a lot easier for evaluators from 1960 to 2003.</a:t>
            </a:r>
            <a:r>
              <a:rPr lang="en-US" altLang="en-US" sz="3200" smtClean="0">
                <a:latin typeface="Verdana" pitchFamily="34" charset="0"/>
              </a:rPr>
              <a:t>]</a:t>
            </a:r>
            <a:endParaRPr lang="en-US" altLang="en-US" sz="3200" i="1" smtClean="0">
              <a:latin typeface="Verdan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43011"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4301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253D1DA-1B28-4F3C-8EB7-43AE1382B2DD}" type="slidenum">
              <a:rPr lang="en-US" altLang="en-US" sz="1400" smtClean="0"/>
              <a:pPr eaLnBrk="1" hangingPunct="1">
                <a:spcBef>
                  <a:spcPct val="0"/>
                </a:spcBef>
                <a:buFontTx/>
                <a:buNone/>
              </a:pPr>
              <a:t>43</a:t>
            </a:fld>
            <a:endParaRPr lang="en-US" altLang="en-US" sz="1400" smtClean="0"/>
          </a:p>
        </p:txBody>
      </p:sp>
      <p:sp>
        <p:nvSpPr>
          <p:cNvPr id="43013" name="Rectangle 2"/>
          <p:cNvSpPr>
            <a:spLocks noGrp="1" noChangeArrowheads="1"/>
          </p:cNvSpPr>
          <p:nvPr>
            <p:ph type="title"/>
          </p:nvPr>
        </p:nvSpPr>
        <p:spPr>
          <a:xfrm>
            <a:off x="457200" y="274638"/>
            <a:ext cx="8229600" cy="5745162"/>
          </a:xfrm>
        </p:spPr>
        <p:txBody>
          <a:bodyPr/>
          <a:lstStyle/>
          <a:p>
            <a:pPr algn="l" eaLnBrk="1" hangingPunct="1"/>
            <a:r>
              <a:rPr lang="en-US" altLang="en-US" sz="3600" smtClean="0">
                <a:latin typeface="Verdana" pitchFamily="34" charset="0"/>
              </a:rPr>
              <a:t/>
            </a:r>
            <a:br>
              <a:rPr lang="en-US" altLang="en-US" sz="3600" smtClean="0">
                <a:latin typeface="Verdana" pitchFamily="34" charset="0"/>
              </a:rPr>
            </a:br>
            <a:r>
              <a:rPr lang="en-US" altLang="en-US" sz="3600" smtClean="0">
                <a:latin typeface="Verdana" pitchFamily="34" charset="0"/>
              </a:rPr>
              <a:t>In any case, the subtle difference between s.d. 15 and 16 (</a:t>
            </a:r>
            <a:r>
              <a:rPr lang="en-US" altLang="en-US" sz="3600" i="1" smtClean="0">
                <a:latin typeface="Verdana" pitchFamily="34" charset="0"/>
              </a:rPr>
              <a:t>WISC 115 = Binet 116, WISC 85 = Binet 84, WISC 145 = Binet 148, etc.</a:t>
            </a:r>
            <a:r>
              <a:rPr lang="en-US" altLang="en-US" sz="3600" smtClean="0">
                <a:latin typeface="Verdana" pitchFamily="34" charset="0"/>
              </a:rPr>
              <a:t>) plagued evaluators with the 1960/1972 and 1986 editions of the Binet.  The 2003 edition finally switched to s.d. 15.</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44035"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44036"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E27E66A-F075-43FB-9D62-F2787CE62661}" type="slidenum">
              <a:rPr lang="en-US" altLang="en-US" sz="1400" smtClean="0"/>
              <a:pPr eaLnBrk="1" hangingPunct="1">
                <a:spcBef>
                  <a:spcPct val="0"/>
                </a:spcBef>
                <a:buFontTx/>
                <a:buNone/>
              </a:pPr>
              <a:t>44</a:t>
            </a:fld>
            <a:endParaRPr lang="en-US" altLang="en-US" sz="1400" smtClean="0"/>
          </a:p>
        </p:txBody>
      </p:sp>
      <p:sp>
        <p:nvSpPr>
          <p:cNvPr id="44037" name="Rectangle 2"/>
          <p:cNvSpPr>
            <a:spLocks noGrp="1" noChangeArrowheads="1"/>
          </p:cNvSpPr>
          <p:nvPr>
            <p:ph type="body" idx="1"/>
          </p:nvPr>
        </p:nvSpPr>
        <p:spPr>
          <a:xfrm>
            <a:off x="457200" y="533400"/>
            <a:ext cx="8229600" cy="5592763"/>
          </a:xfrm>
        </p:spPr>
        <p:txBody>
          <a:bodyPr/>
          <a:lstStyle/>
          <a:p>
            <a:pPr eaLnBrk="1" hangingPunct="1"/>
            <a:r>
              <a:rPr lang="en-US" altLang="en-US" sz="3600" smtClean="0">
                <a:solidFill>
                  <a:srgbClr val="6600FF"/>
                </a:solidFill>
                <a:latin typeface="Verdana" pitchFamily="34" charset="0"/>
              </a:rPr>
              <a:t>Matching the precision of the score to the precision of the measurement.</a:t>
            </a:r>
            <a:r>
              <a:rPr lang="en-US" altLang="en-US" sz="3600" smtClean="0">
                <a:latin typeface="Verdana" pitchFamily="34" charset="0"/>
              </a:rPr>
              <a:t>  Total or compos-ite scores based on several subtests are usually sufficiently reliable and based on sufficient items to permit a fine-grained 15-point subdivision of each standard deviation (standard score).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45059"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45060"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08BCCE3-4772-43C1-9FF3-B5C2F8067EF0}" type="slidenum">
              <a:rPr lang="en-US" altLang="en-US" sz="1400" smtClean="0"/>
              <a:pPr eaLnBrk="1" hangingPunct="1">
                <a:spcBef>
                  <a:spcPct val="0"/>
                </a:spcBef>
                <a:buFontTx/>
                <a:buNone/>
              </a:pPr>
              <a:t>45</a:t>
            </a:fld>
            <a:endParaRPr lang="en-US" altLang="en-US" sz="1400" smtClean="0"/>
          </a:p>
        </p:txBody>
      </p:sp>
      <p:sp>
        <p:nvSpPr>
          <p:cNvPr id="45061" name="Rectangle 4"/>
          <p:cNvSpPr>
            <a:spLocks noGrp="1" noChangeArrowheads="1"/>
          </p:cNvSpPr>
          <p:nvPr>
            <p:ph type="title"/>
          </p:nvPr>
        </p:nvSpPr>
        <p:spPr>
          <a:xfrm>
            <a:off x="457200" y="274638"/>
            <a:ext cx="8382000" cy="5668962"/>
          </a:xfrm>
        </p:spPr>
        <p:txBody>
          <a:bodyPr/>
          <a:lstStyle/>
          <a:p>
            <a:pPr algn="l" eaLnBrk="1" hangingPunct="1"/>
            <a:r>
              <a:rPr lang="en-US" altLang="en-US" sz="3600" smtClean="0">
                <a:latin typeface="Verdana" pitchFamily="34" charset="0"/>
              </a:rPr>
              <a:t>It can be argued that a subtest with less reliability and fewer items should not be sliced so thin.  There might be fewer than 15 items!  A scaled score dividing each standard deviation into only 3 points would seem more appropriate, but there are consequently big jumps between scores on such scales.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46083"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46084"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D1475F4-AEF5-4760-9B07-61BEB7DA7D3B}" type="slidenum">
              <a:rPr lang="en-US" altLang="en-US" sz="1400" smtClean="0"/>
              <a:pPr eaLnBrk="1" hangingPunct="1">
                <a:spcBef>
                  <a:spcPct val="0"/>
                </a:spcBef>
                <a:buFontTx/>
                <a:buNone/>
              </a:pPr>
              <a:t>46</a:t>
            </a:fld>
            <a:endParaRPr lang="en-US" altLang="en-US" sz="1400" smtClean="0"/>
          </a:p>
        </p:txBody>
      </p:sp>
      <p:sp>
        <p:nvSpPr>
          <p:cNvPr id="46085" name="Rectangle 2"/>
          <p:cNvSpPr>
            <a:spLocks noGrp="1" noChangeArrowheads="1"/>
          </p:cNvSpPr>
          <p:nvPr>
            <p:ph type="title"/>
          </p:nvPr>
        </p:nvSpPr>
        <p:spPr>
          <a:xfrm>
            <a:off x="457200" y="152400"/>
            <a:ext cx="8229600" cy="6126163"/>
          </a:xfrm>
        </p:spPr>
        <p:txBody>
          <a:bodyPr/>
          <a:lstStyle/>
          <a:p>
            <a:pPr algn="l" eaLnBrk="1" hangingPunct="1"/>
            <a:r>
              <a:rPr lang="en-US" altLang="en-US" sz="3600" smtClean="0">
                <a:latin typeface="Verdana" pitchFamily="34" charset="0"/>
              </a:rPr>
              <a:t>The Vineland Adaptive Behavior Scale </a:t>
            </a:r>
            <a:r>
              <a:rPr lang="en-US" altLang="en-US" sz="3600" i="1" smtClean="0">
                <a:latin typeface="Verdana" pitchFamily="34" charset="0"/>
              </a:rPr>
              <a:t>v-</a:t>
            </a:r>
            <a:r>
              <a:rPr lang="en-US" altLang="en-US" sz="3600" smtClean="0">
                <a:latin typeface="Verdana" pitchFamily="34" charset="0"/>
              </a:rPr>
              <a:t>scale extends the scaled score measurement downward another 5 points to differentiate among persons with very low ratings because the Vineland is often used with persons who obtain extremely low ratings.  The </a:t>
            </a:r>
            <a:r>
              <a:rPr lang="en-US" altLang="en-US" sz="3600" i="1" smtClean="0">
                <a:latin typeface="Verdana" pitchFamily="34" charset="0"/>
              </a:rPr>
              <a:t>v</a:t>
            </a:r>
            <a:r>
              <a:rPr lang="en-US" altLang="en-US" sz="3600" smtClean="0">
                <a:latin typeface="Verdana" pitchFamily="34" charset="0"/>
              </a:rPr>
              <a:t>-scale helpfully subdivides the lowest 0.1% of ratings.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47107"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47108"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5AEDD0D-7BFD-4377-ACF3-B60FBB75C98A}" type="slidenum">
              <a:rPr lang="en-US" altLang="en-US" sz="1400" smtClean="0"/>
              <a:pPr eaLnBrk="1" hangingPunct="1">
                <a:spcBef>
                  <a:spcPct val="0"/>
                </a:spcBef>
                <a:buFontTx/>
                <a:buNone/>
              </a:pPr>
              <a:t>47</a:t>
            </a:fld>
            <a:endParaRPr lang="en-US" altLang="en-US" sz="1400" smtClean="0"/>
          </a:p>
        </p:txBody>
      </p:sp>
      <p:sp>
        <p:nvSpPr>
          <p:cNvPr id="47109" name="Rectangle 2"/>
          <p:cNvSpPr>
            <a:spLocks noGrp="1" noChangeArrowheads="1"/>
          </p:cNvSpPr>
          <p:nvPr>
            <p:ph type="title"/>
          </p:nvPr>
        </p:nvSpPr>
        <p:spPr>
          <a:xfrm>
            <a:off x="457200" y="274638"/>
            <a:ext cx="8229600" cy="5668962"/>
          </a:xfrm>
        </p:spPr>
        <p:txBody>
          <a:bodyPr/>
          <a:lstStyle/>
          <a:p>
            <a:pPr algn="l" eaLnBrk="1" hangingPunct="1"/>
            <a:r>
              <a:rPr lang="en-US" altLang="en-US" sz="3600" smtClean="0">
                <a:latin typeface="Verdana" pitchFamily="34" charset="0"/>
              </a:rPr>
              <a:t>T scores, dividing each standard deviation into 10 slices, are finer grained than scaled scores (3 slices), but not quite as narrow as standard scores (15).  The Differential Ability Scales, Reynolds Intellectual Assessment Scales, and many personality and neuropsychological tests and inventories use T scores.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48131"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4813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C2379B8-8489-41D4-8A26-7C405D0A11BF}" type="slidenum">
              <a:rPr lang="en-US" altLang="en-US" sz="1400" smtClean="0"/>
              <a:pPr eaLnBrk="1" hangingPunct="1">
                <a:spcBef>
                  <a:spcPct val="0"/>
                </a:spcBef>
                <a:buFontTx/>
                <a:buNone/>
              </a:pPr>
              <a:t>48</a:t>
            </a:fld>
            <a:endParaRPr lang="en-US" altLang="en-US" sz="1400" smtClean="0"/>
          </a:p>
        </p:txBody>
      </p:sp>
      <p:sp>
        <p:nvSpPr>
          <p:cNvPr id="48133" name="Rectangle 2"/>
          <p:cNvSpPr>
            <a:spLocks noGrp="1" noChangeArrowheads="1"/>
          </p:cNvSpPr>
          <p:nvPr>
            <p:ph type="title"/>
          </p:nvPr>
        </p:nvSpPr>
        <p:spPr>
          <a:xfrm>
            <a:off x="457200" y="274638"/>
            <a:ext cx="8229600" cy="5668962"/>
          </a:xfrm>
        </p:spPr>
        <p:txBody>
          <a:bodyPr/>
          <a:lstStyle/>
          <a:p>
            <a:pPr algn="l" eaLnBrk="1" hangingPunct="1"/>
            <a:r>
              <a:rPr lang="en-US" altLang="en-US" sz="3600" dirty="0" smtClean="0">
                <a:latin typeface="Verdana" pitchFamily="34" charset="0"/>
              </a:rPr>
              <a:t>Dr. Bill Lothrop often quoted Prof. Charles P. "Phil" Fogg: </a:t>
            </a:r>
            <a:br>
              <a:rPr lang="en-US" altLang="en-US" sz="3600" dirty="0" smtClean="0">
                <a:latin typeface="Verdana" pitchFamily="34" charset="0"/>
              </a:rPr>
            </a:br>
            <a:r>
              <a:rPr lang="en-US" altLang="en-US" sz="3600" dirty="0" smtClean="0">
                <a:latin typeface="Verdana" pitchFamily="34" charset="0"/>
              </a:rPr>
              <a:t/>
            </a:r>
            <a:br>
              <a:rPr lang="en-US" altLang="en-US" sz="3600" dirty="0" smtClean="0">
                <a:latin typeface="Verdana" pitchFamily="34" charset="0"/>
              </a:rPr>
            </a:br>
            <a:r>
              <a:rPr lang="en-US" altLang="en-US" sz="3600" dirty="0" smtClean="0">
                <a:latin typeface="Verdana" pitchFamily="34" charset="0"/>
              </a:rPr>
              <a:t>	</a:t>
            </a:r>
            <a:r>
              <a:rPr lang="en-US" altLang="en-US" sz="3600" dirty="0" smtClean="0">
                <a:solidFill>
                  <a:srgbClr val="6600FF"/>
                </a:solidFill>
                <a:latin typeface="Verdana" pitchFamily="34" charset="0"/>
              </a:rPr>
              <a:t>Gathering data with a rake 	and examining them under     	a microscope.</a:t>
            </a:r>
            <a:r>
              <a:rPr lang="en-US" altLang="en-US" sz="3600" dirty="0" smtClean="0">
                <a:latin typeface="Verdana" pitchFamily="34" charset="0"/>
              </a:rPr>
              <a:t/>
            </a:r>
            <a:br>
              <a:rPr lang="en-US" altLang="en-US" sz="3600" dirty="0" smtClean="0">
                <a:latin typeface="Verdana" pitchFamily="34" charset="0"/>
              </a:rPr>
            </a:br>
            <a:r>
              <a:rPr lang="en-US" altLang="en-US" sz="3600" dirty="0" smtClean="0">
                <a:latin typeface="Verdana" pitchFamily="34" charset="0"/>
              </a:rPr>
              <a:t/>
            </a:r>
            <a:br>
              <a:rPr lang="en-US" altLang="en-US" sz="3600" dirty="0" smtClean="0">
                <a:latin typeface="Verdana" pitchFamily="34" charset="0"/>
              </a:rPr>
            </a:br>
            <a:r>
              <a:rPr lang="en-US" altLang="en-US" sz="3600" dirty="0" smtClean="0">
                <a:latin typeface="Verdana" pitchFamily="34" charset="0"/>
              </a:rPr>
              <a:t>Test scores may give the illusion of greater precision than the test actually provides.</a:t>
            </a:r>
            <a:endParaRPr lang="en-US" alt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49155"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49156"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A01EA12-90FE-408A-985B-96F8F9C6B9A4}" type="slidenum">
              <a:rPr lang="en-US" altLang="en-US" sz="1400" smtClean="0"/>
              <a:pPr eaLnBrk="1" hangingPunct="1">
                <a:spcBef>
                  <a:spcPct val="0"/>
                </a:spcBef>
                <a:buFontTx/>
                <a:buNone/>
              </a:pPr>
              <a:t>49</a:t>
            </a:fld>
            <a:endParaRPr lang="en-US" altLang="en-US" sz="1400" smtClean="0"/>
          </a:p>
        </p:txBody>
      </p:sp>
      <p:sp>
        <p:nvSpPr>
          <p:cNvPr id="49157" name="Rectangle 2"/>
          <p:cNvSpPr>
            <a:spLocks noGrp="1" noChangeArrowheads="1"/>
          </p:cNvSpPr>
          <p:nvPr>
            <p:ph type="title"/>
          </p:nvPr>
        </p:nvSpPr>
        <p:spPr>
          <a:xfrm>
            <a:off x="457200" y="274638"/>
            <a:ext cx="8229600" cy="5821362"/>
          </a:xfrm>
        </p:spPr>
        <p:txBody>
          <a:bodyPr/>
          <a:lstStyle/>
          <a:p>
            <a:pPr algn="l" eaLnBrk="1" hangingPunct="1"/>
            <a:r>
              <a:rPr lang="en-US" altLang="en-US" sz="3400" dirty="0" smtClean="0">
                <a:latin typeface="Verdana" pitchFamily="34" charset="0"/>
              </a:rPr>
              <a:t>However, Kevin McGrew (</a:t>
            </a:r>
            <a:r>
              <a:rPr lang="en-US" altLang="en-US" sz="3400" b="1" dirty="0" smtClean="0">
                <a:solidFill>
                  <a:srgbClr val="0070C0"/>
                </a:solidFill>
                <a:latin typeface="Verdana" pitchFamily="34" charset="0"/>
              </a:rPr>
              <a:t>http://www.iapsych.com/iapap101/iap101brief5.pdf</a:t>
            </a:r>
            <a:r>
              <a:rPr lang="en-US" altLang="en-US" sz="3400" dirty="0" smtClean="0">
                <a:solidFill>
                  <a:schemeClr val="tx1"/>
                </a:solidFill>
                <a:latin typeface="Verdana" pitchFamily="34" charset="0"/>
              </a:rPr>
              <a:t>)</a:t>
            </a:r>
            <a:r>
              <a:rPr lang="en-US" altLang="en-US" sz="3400" dirty="0" smtClean="0">
                <a:latin typeface="Verdana" pitchFamily="34" charset="0"/>
              </a:rPr>
              <a:t> warns us that wide-band scores, such as scaled scores, can be dangerously imprecise.  For example a scaled score of 4 might be equivalent to a standard score of 68, 69, or 70 (the range usually associated with intellectual disability) or 71 or 72 (above that range).</a:t>
            </a:r>
            <a:endParaRPr lang="en-US" altLang="en-US" sz="3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696200" cy="6049962"/>
          </a:xfrm>
        </p:spPr>
        <p:txBody>
          <a:bodyPr/>
          <a:lstStyle/>
          <a:p>
            <a:pPr algn="l"/>
            <a:r>
              <a:rPr lang="en-US" dirty="0" smtClean="0">
                <a:latin typeface="Verdana" panose="020B0604030504040204" pitchFamily="34" charset="0"/>
                <a:ea typeface="Verdana" panose="020B0604030504040204" pitchFamily="34" charset="0"/>
                <a:cs typeface="Verdana" panose="020B0604030504040204" pitchFamily="34" charset="0"/>
              </a:rPr>
              <a:t>and</a:t>
            </a:r>
            <a:br>
              <a:rPr lang="en-US" dirty="0" smtClean="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r>
              <a:rPr lang="en-US" dirty="0" smtClean="0">
                <a:latin typeface="Verdana" panose="020B0604030504040204" pitchFamily="34" charset="0"/>
                <a:ea typeface="Verdana" panose="020B0604030504040204" pitchFamily="34" charset="0"/>
                <a:cs typeface="Verdana" panose="020B0604030504040204" pitchFamily="34" charset="0"/>
              </a:rPr>
              <a:t>Kevin </a:t>
            </a:r>
            <a:r>
              <a:rPr lang="en-US" dirty="0">
                <a:latin typeface="Verdana" panose="020B0604030504040204" pitchFamily="34" charset="0"/>
                <a:ea typeface="Verdana" panose="020B0604030504040204" pitchFamily="34" charset="0"/>
                <a:cs typeface="Verdana" panose="020B0604030504040204" pitchFamily="34" charset="0"/>
              </a:rPr>
              <a:t>McGrew's </a:t>
            </a:r>
            <a:r>
              <a:rPr lang="en-US" dirty="0" smtClean="0">
                <a:latin typeface="Verdana" panose="020B0604030504040204" pitchFamily="34" charset="0"/>
                <a:ea typeface="Verdana" panose="020B0604030504040204" pitchFamily="34" charset="0"/>
                <a:cs typeface="Verdana" panose="020B0604030504040204" pitchFamily="34" charset="0"/>
              </a:rPr>
              <a:t>Applied Psychometrics at </a:t>
            </a:r>
            <a:r>
              <a:rPr lang="en-US" dirty="0" smtClean="0">
                <a:latin typeface="Verdana" panose="020B0604030504040204" pitchFamily="34" charset="0"/>
                <a:ea typeface="Verdana" panose="020B0604030504040204" pitchFamily="34" charset="0"/>
                <a:cs typeface="Verdana" panose="020B0604030504040204" pitchFamily="34" charset="0"/>
                <a:hlinkClick r:id="rId2"/>
              </a:rPr>
              <a:t>http</a:t>
            </a:r>
            <a:r>
              <a:rPr lang="en-US" dirty="0">
                <a:latin typeface="Verdana" panose="020B0604030504040204" pitchFamily="34" charset="0"/>
                <a:ea typeface="Verdana" panose="020B0604030504040204" pitchFamily="34" charset="0"/>
                <a:cs typeface="Verdana" panose="020B0604030504040204" pitchFamily="34" charset="0"/>
                <a:hlinkClick r:id="rId2"/>
              </a:rPr>
              <a:t>://</a:t>
            </a:r>
            <a:r>
              <a:rPr lang="en-US" dirty="0" smtClean="0">
                <a:latin typeface="Verdana" panose="020B0604030504040204" pitchFamily="34" charset="0"/>
                <a:ea typeface="Verdana" panose="020B0604030504040204" pitchFamily="34" charset="0"/>
                <a:cs typeface="Verdana" panose="020B0604030504040204" pitchFamily="34" charset="0"/>
                <a:hlinkClick r:id="rId2"/>
              </a:rPr>
              <a:t>themindhub.com/ research-reports</a:t>
            </a:r>
            <a:r>
              <a:rPr lang="en-US" dirty="0" smtClean="0">
                <a:latin typeface="Verdana" panose="020B0604030504040204" pitchFamily="34" charset="0"/>
                <a:ea typeface="Verdana" panose="020B0604030504040204" pitchFamily="34" charset="0"/>
                <a:cs typeface="Verdana" panose="020B0604030504040204" pitchFamily="34" charset="0"/>
              </a:rPr>
              <a:t> </a:t>
            </a:r>
            <a:br>
              <a:rPr lang="en-US" dirty="0" smtClean="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Date Placeholder 2"/>
          <p:cNvSpPr>
            <a:spLocks noGrp="1"/>
          </p:cNvSpPr>
          <p:nvPr>
            <p:ph type="dt" sz="half" idx="10"/>
          </p:nvPr>
        </p:nvSpPr>
        <p:spPr/>
        <p:txBody>
          <a:bodyPr/>
          <a:lstStyle/>
          <a:p>
            <a:pPr>
              <a:defRPr/>
            </a:pPr>
            <a:r>
              <a:rPr lang="en-US" smtClean="0"/>
              <a:t>11.22.15 Rivier Univ.</a:t>
            </a:r>
            <a:endParaRPr lang="en-US"/>
          </a:p>
        </p:txBody>
      </p:sp>
      <p:sp>
        <p:nvSpPr>
          <p:cNvPr id="4" name="Footer Placeholder 3"/>
          <p:cNvSpPr>
            <a:spLocks noGrp="1"/>
          </p:cNvSpPr>
          <p:nvPr>
            <p:ph type="ftr" sz="quarter" idx="11"/>
          </p:nvPr>
        </p:nvSpPr>
        <p:spPr/>
        <p:txBody>
          <a:bodyPr/>
          <a:lstStyle/>
          <a:p>
            <a:pPr>
              <a:defRPr/>
            </a:pPr>
            <a:r>
              <a:rPr lang="en-US" smtClean="0"/>
              <a:t>SAIF    Statistics    John O. Willis</a:t>
            </a:r>
            <a:endParaRPr lang="en-US"/>
          </a:p>
        </p:txBody>
      </p:sp>
      <p:sp>
        <p:nvSpPr>
          <p:cNvPr id="5" name="Slide Number Placeholder 4"/>
          <p:cNvSpPr>
            <a:spLocks noGrp="1"/>
          </p:cNvSpPr>
          <p:nvPr>
            <p:ph type="sldNum" sz="quarter" idx="12"/>
          </p:nvPr>
        </p:nvSpPr>
        <p:spPr/>
        <p:txBody>
          <a:bodyPr/>
          <a:lstStyle/>
          <a:p>
            <a:pPr>
              <a:defRPr/>
            </a:pPr>
            <a:fld id="{D83CA5B4-8F78-4BDE-9293-372322990967}" type="slidenum">
              <a:rPr lang="en-US" smtClean="0"/>
              <a:pPr>
                <a:defRPr/>
              </a:pPr>
              <a:t>5</a:t>
            </a:fld>
            <a:endParaRPr lang="en-US"/>
          </a:p>
        </p:txBody>
      </p:sp>
    </p:spTree>
    <p:extLst>
      <p:ext uri="{BB962C8B-B14F-4D97-AF65-F5344CB8AC3E}">
        <p14:creationId xmlns:p14="http://schemas.microsoft.com/office/powerpoint/2010/main" xmlns="" val="4180444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50179"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50180"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1AE06BC-624C-43E7-833E-AA3D23CF3375}" type="slidenum">
              <a:rPr lang="en-US" altLang="en-US" sz="1400" smtClean="0"/>
              <a:pPr eaLnBrk="1" hangingPunct="1">
                <a:spcBef>
                  <a:spcPct val="0"/>
                </a:spcBef>
                <a:buFontTx/>
                <a:buNone/>
              </a:pPr>
              <a:t>50</a:t>
            </a:fld>
            <a:endParaRPr lang="en-US" altLang="en-US" sz="1400" smtClean="0"/>
          </a:p>
        </p:txBody>
      </p:sp>
      <p:sp>
        <p:nvSpPr>
          <p:cNvPr id="50181" name="Rectangle 2"/>
          <p:cNvSpPr>
            <a:spLocks noGrp="1" noChangeArrowheads="1"/>
          </p:cNvSpPr>
          <p:nvPr>
            <p:ph type="title"/>
          </p:nvPr>
        </p:nvSpPr>
        <p:spPr>
          <a:xfrm>
            <a:off x="304800" y="274638"/>
            <a:ext cx="8686800" cy="5973762"/>
          </a:xfrm>
        </p:spPr>
        <p:txBody>
          <a:bodyPr/>
          <a:lstStyle/>
          <a:p>
            <a:pPr algn="l" eaLnBrk="1" hangingPunct="1"/>
            <a:r>
              <a:rPr lang="en-US" altLang="en-US" sz="3600" dirty="0" smtClean="0">
                <a:latin typeface="Verdana" pitchFamily="34" charset="0"/>
              </a:rPr>
              <a:t>That lack of precision can have severe consequences when comparing scores, tracking progress, and deciding whether a defendant is eligible for special education or for the death penalty (</a:t>
            </a:r>
            <a:r>
              <a:rPr lang="en-US" altLang="en-US" sz="3600" b="1" dirty="0" smtClean="0">
                <a:solidFill>
                  <a:srgbClr val="0070C0"/>
                </a:solidFill>
                <a:latin typeface="Verdana" pitchFamily="34" charset="0"/>
              </a:rPr>
              <a:t>http://www.atkinsmrdeath penalty.com/</a:t>
            </a:r>
            <a:r>
              <a:rPr lang="en-US" altLang="en-US" sz="3600" dirty="0" smtClean="0">
                <a:solidFill>
                  <a:schemeClr val="tx1"/>
                </a:solidFill>
                <a:latin typeface="Verdana" pitchFamily="34" charset="0"/>
              </a:rPr>
              <a:t>)</a:t>
            </a:r>
            <a:r>
              <a:rPr lang="en-US" altLang="en-US" sz="3600" dirty="0" smtClean="0">
                <a:latin typeface="Verdana" pitchFamily="34" charset="0"/>
              </a:rPr>
              <a:t>. </a:t>
            </a:r>
            <a:r>
              <a:rPr lang="en-US" altLang="en-US" sz="3400" dirty="0" smtClean="0">
                <a:latin typeface="Verdana" pitchFamily="34" charset="0"/>
              </a:rPr>
              <a:t> </a:t>
            </a:r>
            <a:endParaRPr lang="en-US" altLang="en-US" sz="34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51203"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51204"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BFDA2A9-4F9F-42BA-9A10-98D18A63DF62}" type="slidenum">
              <a:rPr lang="en-US" altLang="en-US" sz="1400" smtClean="0"/>
              <a:pPr eaLnBrk="1" hangingPunct="1">
                <a:spcBef>
                  <a:spcPct val="0"/>
                </a:spcBef>
                <a:buFontTx/>
                <a:buNone/>
              </a:pPr>
              <a:t>51</a:t>
            </a:fld>
            <a:endParaRPr lang="en-US" altLang="en-US" sz="1400" smtClean="0"/>
          </a:p>
        </p:txBody>
      </p:sp>
      <p:sp>
        <p:nvSpPr>
          <p:cNvPr id="51205" name="Rectangle 2"/>
          <p:cNvSpPr>
            <a:spLocks noGrp="1" noChangeArrowheads="1"/>
          </p:cNvSpPr>
          <p:nvPr>
            <p:ph type="title"/>
          </p:nvPr>
        </p:nvSpPr>
        <p:spPr>
          <a:xfrm>
            <a:off x="304800" y="274638"/>
            <a:ext cx="8686800" cy="5973762"/>
          </a:xfrm>
        </p:spPr>
        <p:txBody>
          <a:bodyPr/>
          <a:lstStyle/>
          <a:p>
            <a:pPr algn="l" eaLnBrk="1" hangingPunct="1"/>
            <a:r>
              <a:rPr lang="en-US" altLang="en-US" sz="3400" dirty="0" smtClean="0">
                <a:latin typeface="Verdana" pitchFamily="34" charset="0"/>
              </a:rPr>
              <a:t>The WJ IV, KTEA-II, and WIAT-III, for example use standard scores with Mean 100 &amp; SD 15 for both (sub)tests and composites.  This practice does not seem to have caused any harm, even if it is unsettling to those of us who trained on the 1949 WISC and 1955 WAIS.</a:t>
            </a:r>
            <a:endParaRPr lang="en-US" altLang="en-US" sz="34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52227"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52228"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73F7F2C-5D0A-47E1-B608-EC72E72931D3}" type="slidenum">
              <a:rPr lang="en-US" altLang="en-US" sz="1400" smtClean="0"/>
              <a:pPr eaLnBrk="1" hangingPunct="1">
                <a:spcBef>
                  <a:spcPct val="0"/>
                </a:spcBef>
                <a:buFontTx/>
                <a:buNone/>
              </a:pPr>
              <a:t>52</a:t>
            </a:fld>
            <a:endParaRPr lang="en-US" altLang="en-US" sz="1400" smtClean="0"/>
          </a:p>
        </p:txBody>
      </p:sp>
      <p:sp>
        <p:nvSpPr>
          <p:cNvPr id="52229" name="Rectangle 2"/>
          <p:cNvSpPr>
            <a:spLocks noGrp="1" noChangeArrowheads="1"/>
          </p:cNvSpPr>
          <p:nvPr>
            <p:ph type="title"/>
          </p:nvPr>
        </p:nvSpPr>
        <p:spPr>
          <a:xfrm>
            <a:off x="457200" y="274638"/>
            <a:ext cx="8229600" cy="5668962"/>
          </a:xfrm>
        </p:spPr>
        <p:txBody>
          <a:bodyPr/>
          <a:lstStyle/>
          <a:p>
            <a:pPr algn="l" eaLnBrk="1" hangingPunct="1">
              <a:buFontTx/>
              <a:buChar char="•"/>
            </a:pPr>
            <a:r>
              <a:rPr lang="en-US" altLang="en-US" sz="3600" smtClean="0">
                <a:solidFill>
                  <a:srgbClr val="0070C0"/>
                </a:solidFill>
                <a:latin typeface="Verdana" pitchFamily="34" charset="0"/>
              </a:rPr>
              <a:t>  </a:t>
            </a:r>
            <a:r>
              <a:rPr lang="en-US" altLang="en-US" sz="3600" smtClean="0">
                <a:solidFill>
                  <a:srgbClr val="7030A0"/>
                </a:solidFill>
                <a:latin typeface="Verdana" pitchFamily="34" charset="0"/>
              </a:rPr>
              <a:t>Sometimes test scores offer a special utility.  </a:t>
            </a:r>
            <a:r>
              <a:rPr lang="en-US" altLang="en-US" sz="3600" smtClean="0">
                <a:latin typeface="Verdana" pitchFamily="34" charset="0"/>
              </a:rPr>
              <a:t>The 1986 Stanford-Binet Fourth Ed. (Thorndike, Hagen, &amp; Sattler), used composite scores with M = 100 and s.d. = 16 and subtest scores with M = 50 and s.d. = 8.  </a:t>
            </a:r>
            <a:endParaRPr lang="en-US" alt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53251"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5325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F8B8584-F503-43B5-94EC-4E0ECD72C112}" type="slidenum">
              <a:rPr lang="en-US" altLang="en-US" sz="1400" smtClean="0"/>
              <a:pPr eaLnBrk="1" hangingPunct="1">
                <a:spcBef>
                  <a:spcPct val="0"/>
                </a:spcBef>
                <a:buFontTx/>
                <a:buNone/>
              </a:pPr>
              <a:t>53</a:t>
            </a:fld>
            <a:endParaRPr lang="en-US" altLang="en-US" sz="1400" smtClean="0"/>
          </a:p>
        </p:txBody>
      </p:sp>
      <p:sp>
        <p:nvSpPr>
          <p:cNvPr id="53253" name="Rectangle 2"/>
          <p:cNvSpPr>
            <a:spLocks noGrp="1" noChangeArrowheads="1"/>
          </p:cNvSpPr>
          <p:nvPr>
            <p:ph type="title"/>
          </p:nvPr>
        </p:nvSpPr>
        <p:spPr>
          <a:xfrm>
            <a:off x="457200" y="274638"/>
            <a:ext cx="8229600" cy="5668962"/>
          </a:xfrm>
        </p:spPr>
        <p:txBody>
          <a:bodyPr/>
          <a:lstStyle/>
          <a:p>
            <a:pPr algn="l" eaLnBrk="1" hangingPunct="1"/>
            <a:r>
              <a:rPr lang="en-US" altLang="en-US" sz="3600" smtClean="0">
                <a:latin typeface="Verdana" pitchFamily="34" charset="0"/>
              </a:rPr>
              <a:t>With that clever system, you  could convert subtest scores to composite scores simply by doubling the subtest score. It   was very handy for evaluators.  Mentally converting 43 to 86 was much easier than mentally converting scaled score 7 or T score 40 to standard score 85.</a:t>
            </a:r>
            <a:endParaRPr lang="en-US" alt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54275"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54276"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B0F662F-469C-4631-91AA-C5C1CEDFAD3F}" type="slidenum">
              <a:rPr lang="en-US" altLang="en-US" sz="1400" smtClean="0"/>
              <a:pPr eaLnBrk="1" hangingPunct="1">
                <a:spcBef>
                  <a:spcPct val="0"/>
                </a:spcBef>
                <a:buFontTx/>
                <a:buNone/>
              </a:pPr>
              <a:t>54</a:t>
            </a:fld>
            <a:endParaRPr lang="en-US" altLang="en-US" sz="1400" smtClean="0"/>
          </a:p>
        </p:txBody>
      </p:sp>
      <p:sp>
        <p:nvSpPr>
          <p:cNvPr id="54277" name="Rectangle 2"/>
          <p:cNvSpPr>
            <a:spLocks noGrp="1" noChangeArrowheads="1"/>
          </p:cNvSpPr>
          <p:nvPr>
            <p:ph type="title"/>
          </p:nvPr>
        </p:nvSpPr>
        <p:spPr>
          <a:xfrm>
            <a:off x="609600" y="-152400"/>
            <a:ext cx="7848600" cy="6278563"/>
          </a:xfrm>
        </p:spPr>
        <p:txBody>
          <a:bodyPr/>
          <a:lstStyle/>
          <a:p>
            <a:pPr eaLnBrk="1" hangingPunct="1"/>
            <a:r>
              <a:rPr lang="en-US" altLang="en-US" sz="3600" b="1" smtClean="0">
                <a:latin typeface="Verdana" pitchFamily="34" charset="0"/>
              </a:rPr>
              <a:t>Sample Explanation for Evaluators Choosing to Translate all Test Scores into a Single, Rosetta Stone    Classification Scheme</a:t>
            </a:r>
            <a:r>
              <a:rPr lang="en-US" altLang="en-US" sz="3600" smtClean="0">
                <a:latin typeface="Verdana" pitchFamily="34" charset="0"/>
              </a:rPr>
              <a:t>  </a:t>
            </a:r>
            <a:br>
              <a:rPr lang="en-US" altLang="en-US" sz="3600" smtClean="0">
                <a:latin typeface="Verdana" pitchFamily="34" charset="0"/>
              </a:rPr>
            </a:br>
            <a:r>
              <a:rPr lang="en-US" altLang="en-US" sz="3600" smtClean="0">
                <a:latin typeface="Verdana" pitchFamily="34" charset="0"/>
              </a:rPr>
              <a:t/>
            </a:r>
            <a:br>
              <a:rPr lang="en-US" altLang="en-US" sz="3600" smtClean="0">
                <a:latin typeface="Verdana" pitchFamily="34" charset="0"/>
              </a:rPr>
            </a:br>
            <a:r>
              <a:rPr lang="en-US" altLang="en-US" sz="3000" smtClean="0">
                <a:latin typeface="Verdana" pitchFamily="34" charset="0"/>
              </a:rPr>
              <a:t>[In addition to writing the following</a:t>
            </a:r>
            <a:br>
              <a:rPr lang="en-US" altLang="en-US" sz="3000" smtClean="0">
                <a:latin typeface="Verdana" pitchFamily="34" charset="0"/>
              </a:rPr>
            </a:br>
            <a:r>
              <a:rPr lang="en-US" altLang="en-US" sz="3000" smtClean="0">
                <a:latin typeface="Verdana" pitchFamily="34" charset="0"/>
              </a:rPr>
              <a:t>note in the report, remind the reader</a:t>
            </a:r>
            <a:br>
              <a:rPr lang="en-US" altLang="en-US" sz="3000" smtClean="0">
                <a:latin typeface="Verdana" pitchFamily="34" charset="0"/>
              </a:rPr>
            </a:br>
            <a:r>
              <a:rPr lang="en-US" altLang="en-US" sz="3000" smtClean="0">
                <a:latin typeface="Verdana" pitchFamily="34" charset="0"/>
              </a:rPr>
              <a:t>again in at least </a:t>
            </a:r>
            <a:r>
              <a:rPr lang="en-US" altLang="en-US" sz="3000" u="sng" smtClean="0">
                <a:latin typeface="Verdana" pitchFamily="34" charset="0"/>
              </a:rPr>
              <a:t>two</a:t>
            </a:r>
            <a:r>
              <a:rPr lang="en-US" altLang="en-US" sz="3000" smtClean="0">
                <a:latin typeface="Verdana" pitchFamily="34" charset="0"/>
              </a:rPr>
              <a:t> subsequent</a:t>
            </a:r>
            <a:br>
              <a:rPr lang="en-US" altLang="en-US" sz="3000" smtClean="0">
                <a:latin typeface="Verdana" pitchFamily="34" charset="0"/>
              </a:rPr>
            </a:br>
            <a:r>
              <a:rPr lang="en-US" altLang="en-US" sz="3000" smtClean="0">
                <a:latin typeface="Verdana" pitchFamily="34" charset="0"/>
              </a:rPr>
              <a:t>footnotes.  Readers will  forget.]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55299"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55300"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718955E-0E65-4025-ADC3-52CD6EFCAD67}" type="slidenum">
              <a:rPr lang="en-US" altLang="en-US" sz="1400" smtClean="0"/>
              <a:pPr eaLnBrk="1" hangingPunct="1">
                <a:spcBef>
                  <a:spcPct val="0"/>
                </a:spcBef>
                <a:buFontTx/>
                <a:buNone/>
              </a:pPr>
              <a:t>55</a:t>
            </a:fld>
            <a:endParaRPr lang="en-US" altLang="en-US" sz="1400" smtClean="0"/>
          </a:p>
        </p:txBody>
      </p:sp>
      <p:sp>
        <p:nvSpPr>
          <p:cNvPr id="55301" name="Rectangle 2"/>
          <p:cNvSpPr>
            <a:spLocks noGrp="1" noChangeArrowheads="1"/>
          </p:cNvSpPr>
          <p:nvPr>
            <p:ph type="title"/>
          </p:nvPr>
        </p:nvSpPr>
        <p:spPr>
          <a:xfrm>
            <a:off x="685800" y="-76200"/>
            <a:ext cx="8229600" cy="6278563"/>
          </a:xfrm>
        </p:spPr>
        <p:txBody>
          <a:bodyPr/>
          <a:lstStyle/>
          <a:p>
            <a:pPr algn="l" eaLnBrk="1" hangingPunct="1"/>
            <a:r>
              <a:rPr lang="en-US" altLang="en-US" sz="3600" smtClean="0">
                <a:latin typeface="Verdana" pitchFamily="34" charset="0"/>
              </a:rPr>
              <a:t>“Throughout this report, for all of the tests, I am using the stanine labels shown below (Very Low, Low, Below Average, Low Average, Average, High Average, Above Average, High, and Very High), even if the particular test may have a different labeling system in its manual.”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1"/>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56323" name="Footer Placeholder 2"/>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56324"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46D4623-3AE5-4820-8DAF-9647E5FC2A33}" type="slidenum">
              <a:rPr lang="en-US" altLang="en-US" sz="1400" smtClean="0"/>
              <a:pPr eaLnBrk="1" hangingPunct="1">
                <a:spcBef>
                  <a:spcPct val="0"/>
                </a:spcBef>
                <a:buFontTx/>
                <a:buNone/>
              </a:pPr>
              <a:t>56</a:t>
            </a:fld>
            <a:endParaRPr lang="en-US" altLang="en-US" sz="1400" smtClean="0"/>
          </a:p>
        </p:txBody>
      </p:sp>
      <p:graphicFrame>
        <p:nvGraphicFramePr>
          <p:cNvPr id="56325" name="Object 2"/>
          <p:cNvGraphicFramePr>
            <a:graphicFrameLocks noChangeAspect="1"/>
          </p:cNvGraphicFramePr>
          <p:nvPr/>
        </p:nvGraphicFramePr>
        <p:xfrm>
          <a:off x="141288" y="1219200"/>
          <a:ext cx="8912225" cy="4500563"/>
        </p:xfrm>
        <a:graphic>
          <a:graphicData uri="http://schemas.openxmlformats.org/presentationml/2006/ole">
            <p:oleObj spid="_x0000_s56373" name="Document" r:id="rId3" imgW="6699714" imgH="3383527" progId="Word.Document.8">
              <p:embed/>
            </p:oleObj>
          </a:graphicData>
        </a:graphic>
      </p:graphicFrame>
      <p:sp>
        <p:nvSpPr>
          <p:cNvPr id="56326" name="Text Box 3"/>
          <p:cNvSpPr txBox="1">
            <a:spLocks noChangeArrowheads="1"/>
          </p:cNvSpPr>
          <p:nvPr/>
        </p:nvSpPr>
        <p:spPr bwMode="auto">
          <a:xfrm>
            <a:off x="838200" y="304800"/>
            <a:ext cx="7848600"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800">
                <a:solidFill>
                  <a:schemeClr val="accent2"/>
                </a:solidFill>
                <a:latin typeface="Verdana" pitchFamily="34" charset="0"/>
              </a:rPr>
              <a:t>Stanines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57347"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57348"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3C9D6DA-534A-4933-AEC7-8460F6FC7591}" type="slidenum">
              <a:rPr lang="en-US" altLang="en-US" sz="1400" smtClean="0"/>
              <a:pPr eaLnBrk="1" hangingPunct="1">
                <a:spcBef>
                  <a:spcPct val="0"/>
                </a:spcBef>
                <a:buFontTx/>
                <a:buNone/>
              </a:pPr>
              <a:t>57</a:t>
            </a:fld>
            <a:endParaRPr lang="en-US" altLang="en-US" sz="1400" smtClean="0"/>
          </a:p>
        </p:txBody>
      </p:sp>
      <p:sp>
        <p:nvSpPr>
          <p:cNvPr id="57349" name="Rectangle 2"/>
          <p:cNvSpPr>
            <a:spLocks noGrp="1" noChangeArrowheads="1"/>
          </p:cNvSpPr>
          <p:nvPr>
            <p:ph type="title"/>
          </p:nvPr>
        </p:nvSpPr>
        <p:spPr>
          <a:xfrm>
            <a:off x="990600" y="-76200"/>
            <a:ext cx="7696200" cy="6278563"/>
          </a:xfrm>
        </p:spPr>
        <p:txBody>
          <a:bodyPr/>
          <a:lstStyle/>
          <a:p>
            <a:pPr algn="l" eaLnBrk="1" hangingPunct="1"/>
            <a:r>
              <a:rPr lang="en-US" altLang="en-US" sz="3600" dirty="0" smtClean="0">
                <a:latin typeface="Verdana" pitchFamily="34" charset="0"/>
              </a:rPr>
              <a:t>Obviously, that explanation is    for translating all scores into stanines. You would modify       the explanation if you elected     to translate all scores into a different classification scheme, such as that used with the Woodcock-Johnson. (Boiler plate is always risky in reports!)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58371"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5837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932D18B-0E2D-4520-A61C-03F0C7C9E38E}" type="slidenum">
              <a:rPr lang="en-US" altLang="en-US" sz="1400" smtClean="0"/>
              <a:pPr eaLnBrk="1" hangingPunct="1">
                <a:spcBef>
                  <a:spcPct val="0"/>
                </a:spcBef>
                <a:buFontTx/>
                <a:buNone/>
              </a:pPr>
              <a:t>58</a:t>
            </a:fld>
            <a:endParaRPr lang="en-US" altLang="en-US" sz="1400" smtClean="0"/>
          </a:p>
        </p:txBody>
      </p:sp>
      <p:sp>
        <p:nvSpPr>
          <p:cNvPr id="58373" name="Rectangle 2"/>
          <p:cNvSpPr>
            <a:spLocks noGrp="1" noChangeArrowheads="1"/>
          </p:cNvSpPr>
          <p:nvPr>
            <p:ph type="title"/>
          </p:nvPr>
        </p:nvSpPr>
        <p:spPr>
          <a:xfrm>
            <a:off x="609600" y="-228600"/>
            <a:ext cx="7848600" cy="6278563"/>
          </a:xfrm>
        </p:spPr>
        <p:txBody>
          <a:bodyPr/>
          <a:lstStyle/>
          <a:p>
            <a:pPr eaLnBrk="1" hangingPunct="1"/>
            <a:r>
              <a:rPr lang="en-US" altLang="en-US" sz="3600" b="1" smtClean="0">
                <a:latin typeface="Verdana" pitchFamily="34" charset="0"/>
              </a:rPr>
              <a:t>Sample Explanation for Evaluators Using the         Rich Variety of Score Classifications Offered         by the Several Publishers     of the Tests Inflicted on     the Innocent Examinee.</a:t>
            </a:r>
            <a:endParaRPr lang="en-US" altLang="en-US" sz="3600" smtClean="0">
              <a:latin typeface="Verdana"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59395"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59396"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5F9456-D247-406C-8794-A86FDF7CD307}" type="slidenum">
              <a:rPr lang="en-US" altLang="en-US" sz="1400" smtClean="0"/>
              <a:pPr eaLnBrk="1" hangingPunct="1">
                <a:spcBef>
                  <a:spcPct val="0"/>
                </a:spcBef>
                <a:buFontTx/>
                <a:buNone/>
              </a:pPr>
              <a:t>59</a:t>
            </a:fld>
            <a:endParaRPr lang="en-US" altLang="en-US" sz="1400" smtClean="0"/>
          </a:p>
        </p:txBody>
      </p:sp>
      <p:sp>
        <p:nvSpPr>
          <p:cNvPr id="59397" name="Rectangle 2"/>
          <p:cNvSpPr>
            <a:spLocks noGrp="1" noChangeArrowheads="1"/>
          </p:cNvSpPr>
          <p:nvPr>
            <p:ph type="title"/>
          </p:nvPr>
        </p:nvSpPr>
        <p:spPr>
          <a:xfrm>
            <a:off x="533400" y="-76200"/>
            <a:ext cx="8382000" cy="6278563"/>
          </a:xfrm>
        </p:spPr>
        <p:txBody>
          <a:bodyPr/>
          <a:lstStyle/>
          <a:p>
            <a:pPr algn="l" eaLnBrk="1" hangingPunct="1"/>
            <a:r>
              <a:rPr lang="en-US" altLang="en-US" sz="3600" smtClean="0">
                <a:latin typeface="Verdana" pitchFamily="34" charset="0"/>
              </a:rPr>
              <a:t>“Throughout this report, for the various tests, I am using a variety of different statistics and different classification labels (e.g., Poor, Below Average, and High Average) provided by the test publishers.  Please see p. i of the Appendix to this report for an explanation of the various classification schemes.”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EE3BFB5-09BA-472A-A38E-11FDE0C7DCB8}" type="slidenum">
              <a:rPr lang="en-US" altLang="en-US" sz="1400" smtClean="0"/>
              <a:pPr eaLnBrk="1" hangingPunct="1">
                <a:spcBef>
                  <a:spcPct val="0"/>
                </a:spcBef>
                <a:buFontTx/>
                <a:buNone/>
              </a:pPr>
              <a:t>6</a:t>
            </a:fld>
            <a:endParaRPr lang="en-US" altLang="en-US" sz="1400" smtClean="0"/>
          </a:p>
        </p:txBody>
      </p:sp>
      <p:pic>
        <p:nvPicPr>
          <p:cNvPr id="2055" name="Picture 7" descr="STD9871831_1_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676400"/>
            <a:ext cx="50292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Text Box 8"/>
          <p:cNvSpPr txBox="1">
            <a:spLocks noChangeArrowheads="1"/>
          </p:cNvSpPr>
          <p:nvPr/>
        </p:nvSpPr>
        <p:spPr bwMode="auto">
          <a:xfrm>
            <a:off x="2895600" y="914400"/>
            <a:ext cx="5943600"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a:solidFill>
                  <a:schemeClr val="accent2"/>
                </a:solidFill>
                <a:latin typeface="Verdana" pitchFamily="34" charset="0"/>
              </a:rPr>
              <a:t>We can measure the same thing with many different units.</a:t>
            </a:r>
          </a:p>
        </p:txBody>
      </p:sp>
      <p:sp>
        <p:nvSpPr>
          <p:cNvPr id="2" name="Date Placeholder 1"/>
          <p:cNvSpPr>
            <a:spLocks noGrp="1"/>
          </p:cNvSpPr>
          <p:nvPr>
            <p:ph type="dt" sz="half" idx="10"/>
          </p:nvPr>
        </p:nvSpPr>
        <p:spPr/>
        <p:txBody>
          <a:bodyPr/>
          <a:lstStyle/>
          <a:p>
            <a:pPr>
              <a:defRPr/>
            </a:pPr>
            <a:r>
              <a:rPr lang="en-US" smtClean="0"/>
              <a:t>11.22.15 Rivier Univ.</a:t>
            </a:r>
            <a:endParaRPr lang="en-US"/>
          </a:p>
        </p:txBody>
      </p:sp>
      <p:sp>
        <p:nvSpPr>
          <p:cNvPr id="3" name="Footer Placeholder 2"/>
          <p:cNvSpPr>
            <a:spLocks noGrp="1"/>
          </p:cNvSpPr>
          <p:nvPr>
            <p:ph type="ftr" sz="quarter" idx="11"/>
          </p:nvPr>
        </p:nvSpPr>
        <p:spPr/>
        <p:txBody>
          <a:bodyPr/>
          <a:lstStyle/>
          <a:p>
            <a:pPr>
              <a:defRPr/>
            </a:pPr>
            <a:r>
              <a:rPr lang="en-US" smtClean="0"/>
              <a:t>SAIF    Statistics    John O. Willis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down)">
                                      <p:cBhvr>
                                        <p:cTn id="7" dur="290">
                                          <p:stCondLst>
                                            <p:cond delay="0"/>
                                          </p:stCondLst>
                                        </p:cTn>
                                        <p:tgtEl>
                                          <p:spTgt spid="2055"/>
                                        </p:tgtEl>
                                      </p:cBhvr>
                                    </p:animEffect>
                                    <p:anim calcmode="lin" valueType="num">
                                      <p:cBhvr>
                                        <p:cTn id="8" dur="911" tmFilter="0,0; 0.14,0.36; 0.43,0.73; 0.71,0.91; 1.0,1.0">
                                          <p:stCondLst>
                                            <p:cond delay="0"/>
                                          </p:stCondLst>
                                        </p:cTn>
                                        <p:tgtEl>
                                          <p:spTgt spid="205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05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05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05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055"/>
                                        </p:tgtEl>
                                        <p:attrNameLst>
                                          <p:attrName>ppt_y</p:attrName>
                                        </p:attrNameLst>
                                      </p:cBhvr>
                                      <p:tavLst>
                                        <p:tav tm="0" fmla="#ppt_y-sin(pi*$)/81">
                                          <p:val>
                                            <p:fltVal val="0"/>
                                          </p:val>
                                        </p:tav>
                                        <p:tav tm="100000">
                                          <p:val>
                                            <p:fltVal val="1"/>
                                          </p:val>
                                        </p:tav>
                                      </p:tavLst>
                                    </p:anim>
                                    <p:animScale>
                                      <p:cBhvr>
                                        <p:cTn id="13" dur="13">
                                          <p:stCondLst>
                                            <p:cond delay="325"/>
                                          </p:stCondLst>
                                        </p:cTn>
                                        <p:tgtEl>
                                          <p:spTgt spid="2055"/>
                                        </p:tgtEl>
                                      </p:cBhvr>
                                      <p:to x="100000" y="60000"/>
                                    </p:animScale>
                                    <p:animScale>
                                      <p:cBhvr>
                                        <p:cTn id="14" dur="83" decel="50000">
                                          <p:stCondLst>
                                            <p:cond delay="338"/>
                                          </p:stCondLst>
                                        </p:cTn>
                                        <p:tgtEl>
                                          <p:spTgt spid="2055"/>
                                        </p:tgtEl>
                                      </p:cBhvr>
                                      <p:to x="100000" y="100000"/>
                                    </p:animScale>
                                    <p:animScale>
                                      <p:cBhvr>
                                        <p:cTn id="15" dur="13">
                                          <p:stCondLst>
                                            <p:cond delay="656"/>
                                          </p:stCondLst>
                                        </p:cTn>
                                        <p:tgtEl>
                                          <p:spTgt spid="2055"/>
                                        </p:tgtEl>
                                      </p:cBhvr>
                                      <p:to x="100000" y="80000"/>
                                    </p:animScale>
                                    <p:animScale>
                                      <p:cBhvr>
                                        <p:cTn id="16" dur="83" decel="50000">
                                          <p:stCondLst>
                                            <p:cond delay="669"/>
                                          </p:stCondLst>
                                        </p:cTn>
                                        <p:tgtEl>
                                          <p:spTgt spid="2055"/>
                                        </p:tgtEl>
                                      </p:cBhvr>
                                      <p:to x="100000" y="100000"/>
                                    </p:animScale>
                                    <p:animScale>
                                      <p:cBhvr>
                                        <p:cTn id="17" dur="13">
                                          <p:stCondLst>
                                            <p:cond delay="821"/>
                                          </p:stCondLst>
                                        </p:cTn>
                                        <p:tgtEl>
                                          <p:spTgt spid="2055"/>
                                        </p:tgtEl>
                                      </p:cBhvr>
                                      <p:to x="100000" y="90000"/>
                                    </p:animScale>
                                    <p:animScale>
                                      <p:cBhvr>
                                        <p:cTn id="18" dur="83" decel="50000">
                                          <p:stCondLst>
                                            <p:cond delay="834"/>
                                          </p:stCondLst>
                                        </p:cTn>
                                        <p:tgtEl>
                                          <p:spTgt spid="2055"/>
                                        </p:tgtEl>
                                      </p:cBhvr>
                                      <p:to x="100000" y="100000"/>
                                    </p:animScale>
                                    <p:animScale>
                                      <p:cBhvr>
                                        <p:cTn id="19" dur="13">
                                          <p:stCondLst>
                                            <p:cond delay="904"/>
                                          </p:stCondLst>
                                        </p:cTn>
                                        <p:tgtEl>
                                          <p:spTgt spid="2055"/>
                                        </p:tgtEl>
                                      </p:cBhvr>
                                      <p:to x="100000" y="95000"/>
                                    </p:animScale>
                                    <p:animScale>
                                      <p:cBhvr>
                                        <p:cTn id="20" dur="83" decel="50000">
                                          <p:stCondLst>
                                            <p:cond delay="917"/>
                                          </p:stCondLst>
                                        </p:cTn>
                                        <p:tgtEl>
                                          <p:spTgt spid="20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Line 3"/>
          <p:cNvSpPr>
            <a:spLocks noChangeShapeType="1"/>
          </p:cNvSpPr>
          <p:nvPr/>
        </p:nvSpPr>
        <p:spPr bwMode="auto">
          <a:xfrm>
            <a:off x="6145852" y="1752600"/>
            <a:ext cx="12700" cy="5081896"/>
          </a:xfrm>
          <a:prstGeom prst="line">
            <a:avLst/>
          </a:prstGeom>
          <a:noFill/>
          <a:ln w="57150">
            <a:solidFill>
              <a:srgbClr val="FF00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5348" name="Oval 4"/>
          <p:cNvSpPr>
            <a:spLocks noChangeArrowheads="1"/>
          </p:cNvSpPr>
          <p:nvPr/>
        </p:nvSpPr>
        <p:spPr bwMode="auto">
          <a:xfrm>
            <a:off x="6121400" y="3644901"/>
            <a:ext cx="990600" cy="546099"/>
          </a:xfrm>
          <a:prstGeom prst="ellipse">
            <a:avLst/>
          </a:prstGeom>
          <a:noFill/>
          <a:ln w="57150">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85349" name="Oval 5"/>
          <p:cNvSpPr>
            <a:spLocks noChangeArrowheads="1"/>
          </p:cNvSpPr>
          <p:nvPr/>
        </p:nvSpPr>
        <p:spPr bwMode="auto">
          <a:xfrm>
            <a:off x="6121400" y="4468504"/>
            <a:ext cx="990600" cy="541539"/>
          </a:xfrm>
          <a:prstGeom prst="ellipse">
            <a:avLst/>
          </a:prstGeom>
          <a:noFill/>
          <a:ln w="57150">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85350" name="Oval 6"/>
          <p:cNvSpPr>
            <a:spLocks noChangeArrowheads="1"/>
          </p:cNvSpPr>
          <p:nvPr/>
        </p:nvSpPr>
        <p:spPr bwMode="auto">
          <a:xfrm>
            <a:off x="4800600" y="4876800"/>
            <a:ext cx="1016000" cy="533400"/>
          </a:xfrm>
          <a:prstGeom prst="ellipse">
            <a:avLst/>
          </a:prstGeom>
          <a:noFill/>
          <a:ln w="57150">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85351" name="Oval 7"/>
          <p:cNvSpPr>
            <a:spLocks noChangeArrowheads="1"/>
          </p:cNvSpPr>
          <p:nvPr/>
        </p:nvSpPr>
        <p:spPr bwMode="auto">
          <a:xfrm>
            <a:off x="4661848" y="6096000"/>
            <a:ext cx="1127125" cy="508000"/>
          </a:xfrm>
          <a:prstGeom prst="ellipse">
            <a:avLst/>
          </a:prstGeom>
          <a:noFill/>
          <a:ln w="57150">
            <a:solidFill>
              <a:srgbClr val="FF006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85353" name="Line 9"/>
          <p:cNvSpPr>
            <a:spLocks noChangeShapeType="1"/>
          </p:cNvSpPr>
          <p:nvPr/>
        </p:nvSpPr>
        <p:spPr bwMode="auto">
          <a:xfrm flipH="1">
            <a:off x="6172200" y="2667000"/>
            <a:ext cx="228600" cy="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xmlns="" val="1042728962"/>
              </p:ext>
            </p:extLst>
          </p:nvPr>
        </p:nvGraphicFramePr>
        <p:xfrm>
          <a:off x="125721" y="222358"/>
          <a:ext cx="8969375" cy="6545794"/>
        </p:xfrm>
        <a:graphic>
          <a:graphicData uri="http://schemas.openxmlformats.org/presentationml/2006/ole">
            <p:oleObj spid="_x0000_s90157" name="Document" r:id="rId4" imgW="6697696" imgH="4887224" progId="Word.Document.12">
              <p:embed/>
            </p:oleObj>
          </a:graphicData>
        </a:graphic>
      </p:graphicFrame>
      <p:sp>
        <p:nvSpPr>
          <p:cNvPr id="185352" name="Text Box 8"/>
          <p:cNvSpPr txBox="1">
            <a:spLocks noChangeArrowheads="1"/>
          </p:cNvSpPr>
          <p:nvPr/>
        </p:nvSpPr>
        <p:spPr bwMode="auto">
          <a:xfrm>
            <a:off x="6400800" y="2209800"/>
            <a:ext cx="2057400" cy="984250"/>
          </a:xfrm>
          <a:prstGeom prst="rect">
            <a:avLst/>
          </a:prstGeom>
          <a:solidFill>
            <a:schemeClr val="bg1"/>
          </a:solidFill>
          <a:ln w="38100">
            <a:solidFill>
              <a:srgbClr val="FF0066"/>
            </a:solidFill>
            <a:miter lim="800000"/>
            <a:headEnd/>
            <a:tailEnd/>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a:solidFill>
                  <a:srgbClr val="FF0066"/>
                </a:solidFill>
                <a:latin typeface="Verdana" pitchFamily="34" charset="0"/>
              </a:rPr>
              <a:t>Standard Score 110</a:t>
            </a:r>
          </a:p>
        </p:txBody>
      </p:sp>
      <p:sp>
        <p:nvSpPr>
          <p:cNvPr id="3" name="Date Placeholder 2"/>
          <p:cNvSpPr>
            <a:spLocks noGrp="1"/>
          </p:cNvSpPr>
          <p:nvPr>
            <p:ph type="dt" sz="half" idx="10"/>
          </p:nvPr>
        </p:nvSpPr>
        <p:spPr/>
        <p:txBody>
          <a:bodyPr/>
          <a:lstStyle/>
          <a:p>
            <a:pPr>
              <a:defRPr/>
            </a:pPr>
            <a:r>
              <a:rPr lang="en-US" smtClean="0"/>
              <a:t>11.22.15 Rivier Univ.</a:t>
            </a:r>
            <a:endParaRPr lang="en-US"/>
          </a:p>
        </p:txBody>
      </p:sp>
      <p:sp>
        <p:nvSpPr>
          <p:cNvPr id="4" name="Footer Placeholder 3"/>
          <p:cNvSpPr>
            <a:spLocks noGrp="1"/>
          </p:cNvSpPr>
          <p:nvPr>
            <p:ph type="ftr" sz="quarter" idx="11"/>
          </p:nvPr>
        </p:nvSpPr>
        <p:spPr/>
        <p:txBody>
          <a:bodyPr/>
          <a:lstStyle/>
          <a:p>
            <a:pPr>
              <a:defRPr/>
            </a:pPr>
            <a:r>
              <a:rPr lang="en-US" smtClean="0"/>
              <a:t>SAIF    Statistics    John O. Willis</a:t>
            </a:r>
            <a:endParaRPr lang="en-US"/>
          </a:p>
        </p:txBody>
      </p:sp>
      <p:sp>
        <p:nvSpPr>
          <p:cNvPr id="5" name="Slide Number Placeholder 4"/>
          <p:cNvSpPr>
            <a:spLocks noGrp="1"/>
          </p:cNvSpPr>
          <p:nvPr>
            <p:ph type="sldNum" sz="quarter" idx="12"/>
          </p:nvPr>
        </p:nvSpPr>
        <p:spPr/>
        <p:txBody>
          <a:bodyPr/>
          <a:lstStyle/>
          <a:p>
            <a:pPr>
              <a:defRPr/>
            </a:pPr>
            <a:fld id="{FDE1C041-4AAD-4CA6-A78C-211BCE29A361}" type="slidenum">
              <a:rPr lang="en-US" smtClean="0"/>
              <a:pPr>
                <a:defRPr/>
              </a:pPr>
              <a:t>60</a:t>
            </a:fld>
            <a:endParaRPr lang="en-US"/>
          </a:p>
        </p:txBody>
      </p:sp>
    </p:spTree>
    <p:extLst>
      <p:ext uri="{BB962C8B-B14F-4D97-AF65-F5344CB8AC3E}">
        <p14:creationId xmlns:p14="http://schemas.microsoft.com/office/powerpoint/2010/main" xmlns="" val="73188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fade">
                                      <p:cBhvr>
                                        <p:cTn id="7" dur="1000"/>
                                        <p:tgtEl>
                                          <p:spTgt spid="185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5352"/>
                                        </p:tgtEl>
                                        <p:attrNameLst>
                                          <p:attrName>style.visibility</p:attrName>
                                        </p:attrNameLst>
                                      </p:cBhvr>
                                      <p:to>
                                        <p:strVal val="visible"/>
                                      </p:to>
                                    </p:set>
                                    <p:animEffect transition="in" filter="fade">
                                      <p:cBhvr>
                                        <p:cTn id="12" dur="1000"/>
                                        <p:tgtEl>
                                          <p:spTgt spid="1853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5353"/>
                                        </p:tgtEl>
                                        <p:attrNameLst>
                                          <p:attrName>style.visibility</p:attrName>
                                        </p:attrNameLst>
                                      </p:cBhvr>
                                      <p:to>
                                        <p:strVal val="visible"/>
                                      </p:to>
                                    </p:set>
                                    <p:animEffect transition="in" filter="fade">
                                      <p:cBhvr>
                                        <p:cTn id="15" dur="2000"/>
                                        <p:tgtEl>
                                          <p:spTgt spid="1853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5348"/>
                                        </p:tgtEl>
                                        <p:attrNameLst>
                                          <p:attrName>style.visibility</p:attrName>
                                        </p:attrNameLst>
                                      </p:cBhvr>
                                      <p:to>
                                        <p:strVal val="visible"/>
                                      </p:to>
                                    </p:set>
                                    <p:animEffect transition="in" filter="fade">
                                      <p:cBhvr>
                                        <p:cTn id="20" dur="1000"/>
                                        <p:tgtEl>
                                          <p:spTgt spid="1853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5349"/>
                                        </p:tgtEl>
                                        <p:attrNameLst>
                                          <p:attrName>style.visibility</p:attrName>
                                        </p:attrNameLst>
                                      </p:cBhvr>
                                      <p:to>
                                        <p:strVal val="visible"/>
                                      </p:to>
                                    </p:set>
                                    <p:animEffect transition="in" filter="fade">
                                      <p:cBhvr>
                                        <p:cTn id="25" dur="1000"/>
                                        <p:tgtEl>
                                          <p:spTgt spid="18534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5350"/>
                                        </p:tgtEl>
                                        <p:attrNameLst>
                                          <p:attrName>style.visibility</p:attrName>
                                        </p:attrNameLst>
                                      </p:cBhvr>
                                      <p:to>
                                        <p:strVal val="visible"/>
                                      </p:to>
                                    </p:set>
                                    <p:animEffect transition="in" filter="fade">
                                      <p:cBhvr>
                                        <p:cTn id="30" dur="1000"/>
                                        <p:tgtEl>
                                          <p:spTgt spid="18535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5351"/>
                                        </p:tgtEl>
                                        <p:attrNameLst>
                                          <p:attrName>style.visibility</p:attrName>
                                        </p:attrNameLst>
                                      </p:cBhvr>
                                      <p:to>
                                        <p:strVal val="visible"/>
                                      </p:to>
                                    </p:set>
                                    <p:animEffect transition="in" filter="fade">
                                      <p:cBhvr>
                                        <p:cTn id="35" dur="1000"/>
                                        <p:tgtEl>
                                          <p:spTgt spid="18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p:bldP spid="185348" grpId="0" animBg="1"/>
      <p:bldP spid="185349" grpId="0" animBg="1"/>
      <p:bldP spid="185350" grpId="0" animBg="1"/>
      <p:bldP spid="185351" grpId="0" animBg="1"/>
      <p:bldP spid="185353" grpId="0" animBg="1"/>
      <p:bldP spid="18535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61443"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61444"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3AA2322-6548-433F-9880-F1B787C039EA}" type="slidenum">
              <a:rPr lang="en-US" altLang="en-US" sz="1400" smtClean="0"/>
              <a:pPr eaLnBrk="1" hangingPunct="1">
                <a:spcBef>
                  <a:spcPct val="0"/>
                </a:spcBef>
                <a:buFontTx/>
                <a:buNone/>
              </a:pPr>
              <a:t>61</a:t>
            </a:fld>
            <a:endParaRPr lang="en-US" altLang="en-US" sz="1400" smtClean="0"/>
          </a:p>
        </p:txBody>
      </p:sp>
      <p:sp>
        <p:nvSpPr>
          <p:cNvPr id="61445" name="Rectangle 4"/>
          <p:cNvSpPr>
            <a:spLocks noGrp="1" noChangeArrowheads="1"/>
          </p:cNvSpPr>
          <p:nvPr>
            <p:ph type="title"/>
          </p:nvPr>
        </p:nvSpPr>
        <p:spPr>
          <a:xfrm>
            <a:off x="457200" y="274638"/>
            <a:ext cx="8229600" cy="5364162"/>
          </a:xfrm>
        </p:spPr>
        <p:txBody>
          <a:bodyPr/>
          <a:lstStyle/>
          <a:p>
            <a:pPr algn="l" eaLnBrk="1" hangingPunct="1"/>
            <a:r>
              <a:rPr lang="en-US" altLang="en-US" smtClean="0">
                <a:latin typeface="Verdana" pitchFamily="34" charset="0"/>
              </a:rPr>
              <a:t>    My score is 110!  I am adequate, average, high average, or above average. I’m glad that much is clear!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4"/>
          <p:cNvGraphicFramePr>
            <a:graphicFrameLocks noChangeAspect="1"/>
          </p:cNvGraphicFramePr>
          <p:nvPr/>
        </p:nvGraphicFramePr>
        <p:xfrm>
          <a:off x="838200" y="55563"/>
          <a:ext cx="7467600" cy="6834187"/>
        </p:xfrm>
        <a:graphic>
          <a:graphicData uri="http://schemas.openxmlformats.org/presentationml/2006/ole">
            <p:oleObj spid="_x0000_s62514" name="Document" r:id="rId4" imgW="6701156" imgH="6132171" progId="Word.Document.8">
              <p:embed/>
            </p:oleObj>
          </a:graphicData>
        </a:graphic>
      </p:graphicFrame>
      <p:sp>
        <p:nvSpPr>
          <p:cNvPr id="62467" name="Rectangle 5"/>
          <p:cNvSpPr>
            <a:spLocks noChangeArrowheads="1"/>
          </p:cNvSpPr>
          <p:nvPr/>
        </p:nvSpPr>
        <p:spPr bwMode="auto">
          <a:xfrm>
            <a:off x="838200" y="3339152"/>
            <a:ext cx="2895600" cy="3048000"/>
          </a:xfrm>
          <a:prstGeom prst="rect">
            <a:avLst/>
          </a:prstGeom>
          <a:noFill/>
          <a:ln w="38100">
            <a:solidFill>
              <a:srgbClr val="FF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 name="Date Placeholder 1"/>
          <p:cNvSpPr>
            <a:spLocks noGrp="1"/>
          </p:cNvSpPr>
          <p:nvPr>
            <p:ph type="dt" sz="half" idx="10"/>
          </p:nvPr>
        </p:nvSpPr>
        <p:spPr/>
        <p:txBody>
          <a:bodyPr/>
          <a:lstStyle/>
          <a:p>
            <a:pPr>
              <a:defRPr/>
            </a:pPr>
            <a:r>
              <a:rPr lang="en-US" smtClean="0"/>
              <a:t>11.22.15 Rivier Univ.</a:t>
            </a:r>
            <a:endParaRPr lang="en-US"/>
          </a:p>
        </p:txBody>
      </p:sp>
      <p:sp>
        <p:nvSpPr>
          <p:cNvPr id="3" name="Footer Placeholder 2"/>
          <p:cNvSpPr>
            <a:spLocks noGrp="1"/>
          </p:cNvSpPr>
          <p:nvPr>
            <p:ph type="ftr" sz="quarter" idx="11"/>
          </p:nvPr>
        </p:nvSpPr>
        <p:spPr/>
        <p:txBody>
          <a:bodyPr/>
          <a:lstStyle/>
          <a:p>
            <a:pPr>
              <a:defRPr/>
            </a:pPr>
            <a:r>
              <a:rPr lang="en-US" smtClean="0"/>
              <a:t>SAIF    Statistics    John O. Willis</a:t>
            </a:r>
            <a:endParaRPr lang="en-US"/>
          </a:p>
        </p:txBody>
      </p:sp>
      <p:sp>
        <p:nvSpPr>
          <p:cNvPr id="4" name="Slide Number Placeholder 3"/>
          <p:cNvSpPr>
            <a:spLocks noGrp="1"/>
          </p:cNvSpPr>
          <p:nvPr>
            <p:ph type="sldNum" sz="quarter" idx="12"/>
          </p:nvPr>
        </p:nvSpPr>
        <p:spPr/>
        <p:txBody>
          <a:bodyPr/>
          <a:lstStyle/>
          <a:p>
            <a:pPr>
              <a:defRPr/>
            </a:pPr>
            <a:fld id="{FDE1C041-4AAD-4CA6-A78C-211BCE29A361}"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1" name="Object 2"/>
          <p:cNvGraphicFramePr>
            <a:graphicFrameLocks noChangeAspect="1"/>
          </p:cNvGraphicFramePr>
          <p:nvPr>
            <p:extLst>
              <p:ext uri="{D42A27DB-BD31-4B8C-83A1-F6EECF244321}">
                <p14:modId xmlns:p14="http://schemas.microsoft.com/office/powerpoint/2010/main" xmlns="" val="3217836266"/>
              </p:ext>
            </p:extLst>
          </p:nvPr>
        </p:nvGraphicFramePr>
        <p:xfrm>
          <a:off x="2209800" y="152400"/>
          <a:ext cx="13055600" cy="6800850"/>
        </p:xfrm>
        <a:graphic>
          <a:graphicData uri="http://schemas.openxmlformats.org/presentationml/2006/ole">
            <p:oleObj spid="_x0000_s63540" name="Document" r:id="rId4" imgW="6602058" imgH="3440034" progId="Word.Document.8">
              <p:embed/>
            </p:oleObj>
          </a:graphicData>
        </a:graphic>
      </p:graphicFrame>
      <p:sp>
        <p:nvSpPr>
          <p:cNvPr id="4" name="Slide Number Placeholder 3"/>
          <p:cNvSpPr>
            <a:spLocks noGrp="1"/>
          </p:cNvSpPr>
          <p:nvPr>
            <p:ph type="sldNum" sz="quarter" idx="12"/>
          </p:nvPr>
        </p:nvSpPr>
        <p:spPr/>
        <p:txBody>
          <a:bodyPr/>
          <a:lstStyle/>
          <a:p>
            <a:pPr>
              <a:defRPr/>
            </a:pPr>
            <a:fld id="{FDE1C041-4AAD-4CA6-A78C-211BCE29A361}"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1"/>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64515" name="Footer Placeholder 2"/>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6451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019B9A7-9FF9-41EE-947A-674672ECA09D}" type="slidenum">
              <a:rPr lang="en-US" altLang="en-US" sz="1400" smtClean="0"/>
              <a:pPr eaLnBrk="1" hangingPunct="1">
                <a:spcBef>
                  <a:spcPct val="0"/>
                </a:spcBef>
                <a:buFontTx/>
                <a:buNone/>
              </a:pPr>
              <a:t>64</a:t>
            </a:fld>
            <a:endParaRPr lang="en-US" altLang="en-US" sz="1400" smtClean="0"/>
          </a:p>
        </p:txBody>
      </p:sp>
      <p:graphicFrame>
        <p:nvGraphicFramePr>
          <p:cNvPr id="64517" name="Object 2"/>
          <p:cNvGraphicFramePr>
            <a:graphicFrameLocks noChangeAspect="1"/>
          </p:cNvGraphicFramePr>
          <p:nvPr/>
        </p:nvGraphicFramePr>
        <p:xfrm>
          <a:off x="228600" y="304800"/>
          <a:ext cx="8763000" cy="5786438"/>
        </p:xfrm>
        <a:graphic>
          <a:graphicData uri="http://schemas.openxmlformats.org/presentationml/2006/ole">
            <p:oleObj spid="_x0000_s64564" name="Document" r:id="rId3" imgW="6498276" imgH="4290144" progId="Word.Document.8">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1"/>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65539" name="Footer Placeholder 2"/>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6554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C36F85D-9930-4F05-9339-CA721D2647F5}" type="slidenum">
              <a:rPr lang="en-US" altLang="en-US" sz="1400" smtClean="0"/>
              <a:pPr eaLnBrk="1" hangingPunct="1">
                <a:spcBef>
                  <a:spcPct val="0"/>
                </a:spcBef>
                <a:buFontTx/>
                <a:buNone/>
              </a:pPr>
              <a:t>65</a:t>
            </a:fld>
            <a:endParaRPr lang="en-US" altLang="en-US" sz="1400" smtClean="0"/>
          </a:p>
        </p:txBody>
      </p:sp>
      <p:graphicFrame>
        <p:nvGraphicFramePr>
          <p:cNvPr id="65541" name="Object 4"/>
          <p:cNvGraphicFramePr>
            <a:graphicFrameLocks noChangeAspect="1"/>
          </p:cNvGraphicFramePr>
          <p:nvPr/>
        </p:nvGraphicFramePr>
        <p:xfrm>
          <a:off x="339725" y="-5257800"/>
          <a:ext cx="8423275" cy="11277600"/>
        </p:xfrm>
        <a:graphic>
          <a:graphicData uri="http://schemas.openxmlformats.org/presentationml/2006/ole">
            <p:oleObj spid="_x0000_s65594" name="Document" r:id="rId4" imgW="6699714" imgH="8970793" progId="Word.Document.8">
              <p:embed/>
            </p:oleObj>
          </a:graphicData>
        </a:graphic>
      </p:graphicFrame>
      <p:sp>
        <p:nvSpPr>
          <p:cNvPr id="338949" name="Rectangle 5"/>
          <p:cNvSpPr>
            <a:spLocks noChangeArrowheads="1"/>
          </p:cNvSpPr>
          <p:nvPr/>
        </p:nvSpPr>
        <p:spPr bwMode="auto">
          <a:xfrm>
            <a:off x="361950" y="3748088"/>
            <a:ext cx="1219200" cy="381000"/>
          </a:xfrm>
          <a:prstGeom prst="rect">
            <a:avLst/>
          </a:prstGeom>
          <a:noFill/>
          <a:ln w="57150">
            <a:solidFill>
              <a:srgbClr val="FF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38950" name="Rectangle 6"/>
          <p:cNvSpPr>
            <a:spLocks noChangeArrowheads="1"/>
          </p:cNvSpPr>
          <p:nvPr/>
        </p:nvSpPr>
        <p:spPr bwMode="auto">
          <a:xfrm>
            <a:off x="366713" y="4495800"/>
            <a:ext cx="1219200" cy="1066800"/>
          </a:xfrm>
          <a:prstGeom prst="rect">
            <a:avLst/>
          </a:prstGeom>
          <a:noFill/>
          <a:ln w="57150">
            <a:solidFill>
              <a:srgbClr val="FF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5544" name="Text Box 8"/>
          <p:cNvSpPr txBox="1">
            <a:spLocks noChangeArrowheads="1"/>
          </p:cNvSpPr>
          <p:nvPr/>
        </p:nvSpPr>
        <p:spPr bwMode="auto">
          <a:xfrm>
            <a:off x="1638300" y="4902200"/>
            <a:ext cx="381000" cy="59531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300">
                <a:latin typeface="Times New Roman" pitchFamily="18" charset="0"/>
              </a:rPr>
              <a:t>Very Low  – 54</a:t>
            </a:r>
          </a:p>
        </p:txBody>
      </p:sp>
      <p:sp>
        <p:nvSpPr>
          <p:cNvPr id="338953" name="Rectangle 9"/>
          <p:cNvSpPr>
            <a:spLocks noChangeArrowheads="1"/>
          </p:cNvSpPr>
          <p:nvPr/>
        </p:nvSpPr>
        <p:spPr bwMode="auto">
          <a:xfrm>
            <a:off x="366713" y="3352800"/>
            <a:ext cx="1219200" cy="381000"/>
          </a:xfrm>
          <a:prstGeom prst="rect">
            <a:avLst/>
          </a:prstGeom>
          <a:noFill/>
          <a:ln w="57150">
            <a:solidFill>
              <a:srgbClr val="FF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38954" name="Rectangle 10"/>
          <p:cNvSpPr>
            <a:spLocks noChangeArrowheads="1"/>
          </p:cNvSpPr>
          <p:nvPr/>
        </p:nvSpPr>
        <p:spPr bwMode="auto">
          <a:xfrm>
            <a:off x="366713" y="2971800"/>
            <a:ext cx="1219200" cy="381000"/>
          </a:xfrm>
          <a:prstGeom prst="rect">
            <a:avLst/>
          </a:prstGeom>
          <a:noFill/>
          <a:ln w="57150">
            <a:solidFill>
              <a:srgbClr val="FF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 name="TextBox 1"/>
          <p:cNvSpPr txBox="1"/>
          <p:nvPr/>
        </p:nvSpPr>
        <p:spPr>
          <a:xfrm>
            <a:off x="2528248" y="4541727"/>
            <a:ext cx="887104" cy="276999"/>
          </a:xfrm>
          <a:prstGeom prst="rect">
            <a:avLst/>
          </a:prstGeom>
          <a:solidFill>
            <a:schemeClr val="bg1"/>
          </a:solidFill>
        </p:spPr>
        <p:txBody>
          <a:bodyPr wrap="square" rtlCol="0">
            <a:spAutoFit/>
          </a:bodyPr>
          <a:lstStyle/>
          <a:p>
            <a:r>
              <a:rPr lang="en-US" sz="1200" b="1" dirty="0" smtClean="0">
                <a:solidFill>
                  <a:srgbClr val="FF0000"/>
                </a:solidFill>
              </a:rPr>
              <a:t>Very Low</a:t>
            </a:r>
            <a:endParaRPr lang="en-US" sz="1600" b="1" dirty="0">
              <a:solidFill>
                <a:srgbClr val="FF0000"/>
              </a:solidFill>
            </a:endParaRPr>
          </a:p>
        </p:txBody>
      </p:sp>
      <p:sp>
        <p:nvSpPr>
          <p:cNvPr id="12" name="TextBox 11"/>
          <p:cNvSpPr txBox="1"/>
          <p:nvPr/>
        </p:nvSpPr>
        <p:spPr>
          <a:xfrm>
            <a:off x="6912592" y="4550897"/>
            <a:ext cx="887104" cy="276999"/>
          </a:xfrm>
          <a:prstGeom prst="rect">
            <a:avLst/>
          </a:prstGeom>
          <a:solidFill>
            <a:schemeClr val="bg1"/>
          </a:solidFill>
        </p:spPr>
        <p:txBody>
          <a:bodyPr wrap="square" rtlCol="0">
            <a:spAutoFit/>
          </a:bodyPr>
          <a:lstStyle/>
          <a:p>
            <a:r>
              <a:rPr lang="en-US" sz="1200" b="1" dirty="0" smtClean="0">
                <a:solidFill>
                  <a:srgbClr val="FF0000"/>
                </a:solidFill>
              </a:rPr>
              <a:t>Very High</a:t>
            </a:r>
            <a:endParaRPr lang="en-US" sz="1600" b="1" dirty="0">
              <a:solidFill>
                <a:srgbClr val="FF0000"/>
              </a:solidFill>
            </a:endParaRPr>
          </a:p>
        </p:txBody>
      </p:sp>
      <p:sp>
        <p:nvSpPr>
          <p:cNvPr id="3" name="TextBox 2"/>
          <p:cNvSpPr txBox="1"/>
          <p:nvPr/>
        </p:nvSpPr>
        <p:spPr>
          <a:xfrm>
            <a:off x="4648200" y="5715000"/>
            <a:ext cx="1143000" cy="369332"/>
          </a:xfrm>
          <a:prstGeom prst="rect">
            <a:avLst/>
          </a:prstGeom>
          <a:noFill/>
        </p:spPr>
        <p:txBody>
          <a:bodyPr wrap="square" rtlCol="0">
            <a:spAutoFit/>
          </a:bodyPr>
          <a:lstStyle/>
          <a:p>
            <a:r>
              <a:rPr lang="en-US" b="1" dirty="0" smtClean="0">
                <a:solidFill>
                  <a:srgbClr val="FF0000"/>
                </a:solidFill>
              </a:rPr>
              <a:t>WISC-V</a:t>
            </a:r>
            <a:endParaRPr lang="en-US" b="1" dirty="0">
              <a:solidFill>
                <a:srgbClr val="FF0000"/>
              </a:solidFill>
            </a:endParaRPr>
          </a:p>
        </p:txBody>
      </p:sp>
      <p:cxnSp>
        <p:nvCxnSpPr>
          <p:cNvPr id="5" name="Straight Arrow Connector 4"/>
          <p:cNvCxnSpPr/>
          <p:nvPr/>
        </p:nvCxnSpPr>
        <p:spPr>
          <a:xfrm flipV="1">
            <a:off x="5638800" y="4827896"/>
            <a:ext cx="1273792" cy="8871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415352" y="4818726"/>
            <a:ext cx="1232848" cy="9451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38954"/>
                                        </p:tgtEl>
                                        <p:attrNameLst>
                                          <p:attrName>style.visibility</p:attrName>
                                        </p:attrNameLst>
                                      </p:cBhvr>
                                      <p:to>
                                        <p:strVal val="visible"/>
                                      </p:to>
                                    </p:set>
                                    <p:anim calcmode="lin" valueType="num">
                                      <p:cBhvr additive="base">
                                        <p:cTn id="7" dur="500" fill="hold"/>
                                        <p:tgtEl>
                                          <p:spTgt spid="338954"/>
                                        </p:tgtEl>
                                        <p:attrNameLst>
                                          <p:attrName>ppt_x</p:attrName>
                                        </p:attrNameLst>
                                      </p:cBhvr>
                                      <p:tavLst>
                                        <p:tav tm="0">
                                          <p:val>
                                            <p:strVal val="0-#ppt_w/2"/>
                                          </p:val>
                                        </p:tav>
                                        <p:tav tm="100000">
                                          <p:val>
                                            <p:strVal val="#ppt_x"/>
                                          </p:val>
                                        </p:tav>
                                      </p:tavLst>
                                    </p:anim>
                                    <p:anim calcmode="lin" valueType="num">
                                      <p:cBhvr additive="base">
                                        <p:cTn id="8" dur="500" fill="hold"/>
                                        <p:tgtEl>
                                          <p:spTgt spid="33895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38953"/>
                                        </p:tgtEl>
                                        <p:attrNameLst>
                                          <p:attrName>style.visibility</p:attrName>
                                        </p:attrNameLst>
                                      </p:cBhvr>
                                      <p:to>
                                        <p:strVal val="visible"/>
                                      </p:to>
                                    </p:set>
                                    <p:anim calcmode="lin" valueType="num">
                                      <p:cBhvr additive="base">
                                        <p:cTn id="13" dur="500" fill="hold"/>
                                        <p:tgtEl>
                                          <p:spTgt spid="338953"/>
                                        </p:tgtEl>
                                        <p:attrNameLst>
                                          <p:attrName>ppt_x</p:attrName>
                                        </p:attrNameLst>
                                      </p:cBhvr>
                                      <p:tavLst>
                                        <p:tav tm="0">
                                          <p:val>
                                            <p:strVal val="0-#ppt_w/2"/>
                                          </p:val>
                                        </p:tav>
                                        <p:tav tm="100000">
                                          <p:val>
                                            <p:strVal val="#ppt_x"/>
                                          </p:val>
                                        </p:tav>
                                      </p:tavLst>
                                    </p:anim>
                                    <p:anim calcmode="lin" valueType="num">
                                      <p:cBhvr additive="base">
                                        <p:cTn id="14" dur="500" fill="hold"/>
                                        <p:tgtEl>
                                          <p:spTgt spid="33895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38949"/>
                                        </p:tgtEl>
                                        <p:attrNameLst>
                                          <p:attrName>style.visibility</p:attrName>
                                        </p:attrNameLst>
                                      </p:cBhvr>
                                      <p:to>
                                        <p:strVal val="visible"/>
                                      </p:to>
                                    </p:set>
                                    <p:anim calcmode="lin" valueType="num">
                                      <p:cBhvr additive="base">
                                        <p:cTn id="19" dur="500" fill="hold"/>
                                        <p:tgtEl>
                                          <p:spTgt spid="338949"/>
                                        </p:tgtEl>
                                        <p:attrNameLst>
                                          <p:attrName>ppt_x</p:attrName>
                                        </p:attrNameLst>
                                      </p:cBhvr>
                                      <p:tavLst>
                                        <p:tav tm="0">
                                          <p:val>
                                            <p:strVal val="0-#ppt_w/2"/>
                                          </p:val>
                                        </p:tav>
                                        <p:tav tm="100000">
                                          <p:val>
                                            <p:strVal val="#ppt_x"/>
                                          </p:val>
                                        </p:tav>
                                      </p:tavLst>
                                    </p:anim>
                                    <p:anim calcmode="lin" valueType="num">
                                      <p:cBhvr additive="base">
                                        <p:cTn id="20" dur="500" fill="hold"/>
                                        <p:tgtEl>
                                          <p:spTgt spid="338949"/>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338950"/>
                                        </p:tgtEl>
                                        <p:attrNameLst>
                                          <p:attrName>style.visibility</p:attrName>
                                        </p:attrNameLst>
                                      </p:cBhvr>
                                      <p:to>
                                        <p:strVal val="visible"/>
                                      </p:to>
                                    </p:set>
                                    <p:anim calcmode="lin" valueType="num">
                                      <p:cBhvr additive="base">
                                        <p:cTn id="25" dur="500" fill="hold"/>
                                        <p:tgtEl>
                                          <p:spTgt spid="338950"/>
                                        </p:tgtEl>
                                        <p:attrNameLst>
                                          <p:attrName>ppt_x</p:attrName>
                                        </p:attrNameLst>
                                      </p:cBhvr>
                                      <p:tavLst>
                                        <p:tav tm="0">
                                          <p:val>
                                            <p:strVal val="0-#ppt_w/2"/>
                                          </p:val>
                                        </p:tav>
                                        <p:tav tm="100000">
                                          <p:val>
                                            <p:strVal val="#ppt_x"/>
                                          </p:val>
                                        </p:tav>
                                      </p:tavLst>
                                    </p:anim>
                                    <p:anim calcmode="lin" valueType="num">
                                      <p:cBhvr additive="base">
                                        <p:cTn id="26" dur="500" fill="hold"/>
                                        <p:tgtEl>
                                          <p:spTgt spid="3389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9" grpId="0" animBg="1"/>
      <p:bldP spid="338950" grpId="0" animBg="1"/>
      <p:bldP spid="338953" grpId="0" animBg="1"/>
      <p:bldP spid="338954" grpId="0" animBg="1"/>
      <p:bldP spid="2" grpId="0" animBg="1"/>
      <p:bldP spid="12" grpId="0" animBg="1"/>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66563"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66564"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066A8F-EBE9-45AC-B28B-1A4FC877A245}" type="slidenum">
              <a:rPr lang="en-US" altLang="en-US" sz="1400" smtClean="0"/>
              <a:pPr eaLnBrk="1" hangingPunct="1">
                <a:spcBef>
                  <a:spcPct val="0"/>
                </a:spcBef>
                <a:buFontTx/>
                <a:buNone/>
              </a:pPr>
              <a:t>66</a:t>
            </a:fld>
            <a:endParaRPr lang="en-US" altLang="en-US" sz="1400" smtClean="0"/>
          </a:p>
        </p:txBody>
      </p:sp>
      <p:sp>
        <p:nvSpPr>
          <p:cNvPr id="66565" name="Rectangle 2"/>
          <p:cNvSpPr>
            <a:spLocks noGrp="1" noChangeArrowheads="1"/>
          </p:cNvSpPr>
          <p:nvPr>
            <p:ph type="title"/>
          </p:nvPr>
        </p:nvSpPr>
        <p:spPr>
          <a:xfrm>
            <a:off x="609600" y="274638"/>
            <a:ext cx="8229600" cy="5897562"/>
          </a:xfrm>
        </p:spPr>
        <p:txBody>
          <a:bodyPr/>
          <a:lstStyle/>
          <a:p>
            <a:pPr algn="l" eaLnBrk="1" hangingPunct="1"/>
            <a:r>
              <a:rPr lang="en-US" altLang="en-US" sz="4000" smtClean="0">
                <a:solidFill>
                  <a:schemeClr val="tx1"/>
                </a:solidFill>
                <a:latin typeface="Verdana" pitchFamily="34" charset="0"/>
              </a:rPr>
              <a:t>It is essential that the reader know (and be reminded) precisely what classification scheme(s) we are using with the scores, whether we use all the different ones provided with the various tests or translate everything into a common language.</a:t>
            </a:r>
            <a:endParaRPr lang="en-US" altLang="en-US" sz="4000" smtClean="0">
              <a:latin typeface="Verdana"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67587"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67588"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877E032-036F-4BC6-A194-C56FC45C8119}" type="slidenum">
              <a:rPr lang="en-US" altLang="en-US" sz="1400" smtClean="0"/>
              <a:pPr eaLnBrk="1" hangingPunct="1">
                <a:spcBef>
                  <a:spcPct val="0"/>
                </a:spcBef>
                <a:buFontTx/>
                <a:buNone/>
              </a:pPr>
              <a:t>67</a:t>
            </a:fld>
            <a:endParaRPr lang="en-US" altLang="en-US" sz="1400" smtClean="0"/>
          </a:p>
        </p:txBody>
      </p:sp>
      <p:sp>
        <p:nvSpPr>
          <p:cNvPr id="67589" name="Rectangle 2"/>
          <p:cNvSpPr>
            <a:spLocks noGrp="1" noChangeArrowheads="1"/>
          </p:cNvSpPr>
          <p:nvPr>
            <p:ph type="title"/>
          </p:nvPr>
        </p:nvSpPr>
        <p:spPr>
          <a:xfrm>
            <a:off x="609600" y="274638"/>
            <a:ext cx="8229600" cy="5897562"/>
          </a:xfrm>
        </p:spPr>
        <p:txBody>
          <a:bodyPr/>
          <a:lstStyle/>
          <a:p>
            <a:pPr algn="l" eaLnBrk="1" hangingPunct="1"/>
            <a:r>
              <a:rPr lang="en-US" altLang="en-US" sz="3800" smtClean="0">
                <a:solidFill>
                  <a:schemeClr val="tx1"/>
                </a:solidFill>
                <a:latin typeface="Verdana" pitchFamily="34" charset="0"/>
              </a:rPr>
              <a:t>I usually put all my test scores in an appendix to the narrative report.  The right-most column is usually a verbal label for each score (e.g., “Above Average”).   I use footnotes to explain the test scores, confidence bands, and percentile ranks in at least the first table in the appendix.</a:t>
            </a:r>
            <a:endParaRPr lang="en-US" altLang="en-US" sz="3800" smtClean="0">
              <a:latin typeface="Verdana"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68611"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6861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D773AEA-E5CB-49A6-8286-B141636EADFC}" type="slidenum">
              <a:rPr lang="en-US" altLang="en-US" sz="1400" smtClean="0"/>
              <a:pPr eaLnBrk="1" hangingPunct="1">
                <a:spcBef>
                  <a:spcPct val="0"/>
                </a:spcBef>
                <a:buFontTx/>
                <a:buNone/>
              </a:pPr>
              <a:t>68</a:t>
            </a:fld>
            <a:endParaRPr lang="en-US" altLang="en-US" sz="1400" smtClean="0"/>
          </a:p>
        </p:txBody>
      </p:sp>
      <p:sp>
        <p:nvSpPr>
          <p:cNvPr id="68613" name="Rectangle 2"/>
          <p:cNvSpPr>
            <a:spLocks noGrp="1" noChangeArrowheads="1"/>
          </p:cNvSpPr>
          <p:nvPr>
            <p:ph type="title"/>
          </p:nvPr>
        </p:nvSpPr>
        <p:spPr>
          <a:xfrm>
            <a:off x="609600" y="274638"/>
            <a:ext cx="8229600" cy="5897562"/>
          </a:xfrm>
        </p:spPr>
        <p:txBody>
          <a:bodyPr/>
          <a:lstStyle/>
          <a:p>
            <a:pPr algn="l" eaLnBrk="1" hangingPunct="1"/>
            <a:r>
              <a:rPr lang="en-US" altLang="en-US" sz="3800" smtClean="0">
                <a:solidFill>
                  <a:schemeClr val="tx1"/>
                </a:solidFill>
                <a:latin typeface="Verdana" pitchFamily="34" charset="0"/>
              </a:rPr>
              <a:t>The last column gets a footnote in every table so I can keep reminding the reader that I am either using one set of verbal labels (</a:t>
            </a:r>
            <a:r>
              <a:rPr lang="en-US" altLang="en-US" sz="3800" b="1" u="sng" smtClean="0">
                <a:solidFill>
                  <a:schemeClr val="tx1"/>
                </a:solidFill>
                <a:latin typeface="Verdana" pitchFamily="34" charset="0"/>
              </a:rPr>
              <a:t>not</a:t>
            </a:r>
            <a:r>
              <a:rPr lang="en-US" altLang="en-US" sz="3800" smtClean="0">
                <a:solidFill>
                  <a:schemeClr val="tx1"/>
                </a:solidFill>
                <a:latin typeface="Verdana" pitchFamily="34" charset="0"/>
              </a:rPr>
              <a:t> necessarily the publisher’s) for scores or that I am using various publishers’ different sets of labels, so the same score may have different names.</a:t>
            </a:r>
            <a:endParaRPr lang="en-US" altLang="en-US" sz="3800" smtClean="0">
              <a:latin typeface="Verdana"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1"/>
          <p:cNvGraphicFramePr>
            <a:graphicFrameLocks noChangeAspect="1"/>
          </p:cNvGraphicFramePr>
          <p:nvPr/>
        </p:nvGraphicFramePr>
        <p:xfrm>
          <a:off x="-1065213" y="90488"/>
          <a:ext cx="11177588" cy="7010400"/>
        </p:xfrm>
        <a:graphic>
          <a:graphicData uri="http://schemas.openxmlformats.org/presentationml/2006/ole">
            <p:oleObj spid="_x0000_s69683" name="Document" r:id="rId4" imgW="6651236" imgH="4172669" progId="Word.Document.1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6147" name="Footer Placeholder 2"/>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614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BB0977E-AFC2-446F-AAE5-C28E2F7C9154}" type="slidenum">
              <a:rPr lang="en-US" altLang="en-US" sz="1400" smtClean="0"/>
              <a:pPr eaLnBrk="1" hangingPunct="1">
                <a:spcBef>
                  <a:spcPct val="0"/>
                </a:spcBef>
                <a:buFontTx/>
                <a:buNone/>
              </a:pPr>
              <a:t>7</a:t>
            </a:fld>
            <a:endParaRPr lang="en-US" altLang="en-US" sz="1400" smtClean="0"/>
          </a:p>
        </p:txBody>
      </p:sp>
      <p:sp>
        <p:nvSpPr>
          <p:cNvPr id="6149" name="Text Box 3"/>
          <p:cNvSpPr txBox="1">
            <a:spLocks noChangeArrowheads="1"/>
          </p:cNvSpPr>
          <p:nvPr/>
        </p:nvSpPr>
        <p:spPr bwMode="auto">
          <a:xfrm>
            <a:off x="1676400" y="2041525"/>
            <a:ext cx="5943600"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a:solidFill>
                  <a:schemeClr val="accent2"/>
                </a:solidFill>
                <a:latin typeface="Verdana" pitchFamily="34" charset="0"/>
              </a:rPr>
              <a:t>We measure the same distances with many different units.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52400" y="152400"/>
            <a:ext cx="8839200" cy="6507163"/>
          </a:xfrm>
        </p:spPr>
        <p:txBody>
          <a:bodyPr/>
          <a:lstStyle/>
          <a:p>
            <a:pPr algn="l"/>
            <a:r>
              <a:rPr lang="en-US" altLang="en-US" sz="2800" smtClean="0"/>
              <a:t>1.   These are the standard, scaled, or T scores used with the various tests.  Please see p. i of the Appendix to this report for an explanation of these scores.</a:t>
            </a:r>
            <a:br>
              <a:rPr lang="en-US" altLang="en-US" sz="2800" smtClean="0"/>
            </a:br>
            <a:r>
              <a:rPr lang="en-US" altLang="en-US" sz="2800" smtClean="0"/>
              <a:t>2.   Even on the best tests, scores can never be perfectly accurate.  This range shows how much scores are likely to vary 90% of the time just by pure chance.</a:t>
            </a:r>
            <a:br>
              <a:rPr lang="en-US" altLang="en-US" sz="2800" smtClean="0"/>
            </a:br>
            <a:r>
              <a:rPr lang="en-US" altLang="en-US" sz="2800" smtClean="0"/>
              <a:t>3.   Percentile ranks tell the percentage of students the same age who scored the same as Ralph or lower.  For example, a percentile rank of 67 would mean that Ralph scored as high as or higher than 67 percent of students his age and lower than the remaining 33 percent.</a:t>
            </a:r>
            <a:endParaRPr lang="en-US" altLang="en-US" smtClean="0"/>
          </a:p>
        </p:txBody>
      </p:sp>
      <p:sp>
        <p:nvSpPr>
          <p:cNvPr id="2" name="Date Placeholder 1"/>
          <p:cNvSpPr>
            <a:spLocks noGrp="1"/>
          </p:cNvSpPr>
          <p:nvPr>
            <p:ph type="dt" sz="half" idx="10"/>
          </p:nvPr>
        </p:nvSpPr>
        <p:spPr/>
        <p:txBody>
          <a:bodyPr/>
          <a:lstStyle/>
          <a:p>
            <a:pPr>
              <a:defRPr/>
            </a:pPr>
            <a:r>
              <a:rPr lang="en-US" smtClean="0"/>
              <a:t>11.22.15 Rivier Univ.</a:t>
            </a:r>
            <a:endParaRPr lang="en-US"/>
          </a:p>
        </p:txBody>
      </p:sp>
      <p:sp>
        <p:nvSpPr>
          <p:cNvPr id="3" name="Footer Placeholder 2"/>
          <p:cNvSpPr>
            <a:spLocks noGrp="1"/>
          </p:cNvSpPr>
          <p:nvPr>
            <p:ph type="ftr" sz="quarter" idx="11"/>
          </p:nvPr>
        </p:nvSpPr>
        <p:spPr/>
        <p:txBody>
          <a:bodyPr/>
          <a:lstStyle/>
          <a:p>
            <a:pPr>
              <a:defRPr/>
            </a:pPr>
            <a:r>
              <a:rPr lang="en-US" smtClean="0"/>
              <a:t>SAIF    Statistics    John O. Willis</a:t>
            </a:r>
            <a:endParaRPr lang="en-US"/>
          </a:p>
        </p:txBody>
      </p:sp>
      <p:sp>
        <p:nvSpPr>
          <p:cNvPr id="4" name="Slide Number Placeholder 3"/>
          <p:cNvSpPr>
            <a:spLocks noGrp="1"/>
          </p:cNvSpPr>
          <p:nvPr>
            <p:ph type="sldNum" sz="quarter" idx="12"/>
          </p:nvPr>
        </p:nvSpPr>
        <p:spPr/>
        <p:txBody>
          <a:bodyPr/>
          <a:lstStyle/>
          <a:p>
            <a:pPr>
              <a:defRPr/>
            </a:pPr>
            <a:fld id="{D83CA5B4-8F78-4BDE-9293-372322990967}"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0"/>
            <a:ext cx="8229600" cy="6430962"/>
          </a:xfrm>
        </p:spPr>
        <p:txBody>
          <a:bodyPr/>
          <a:lstStyle/>
          <a:p>
            <a:pPr algn="l"/>
            <a:r>
              <a:rPr lang="en-US" altLang="en-US" sz="2800" dirty="0" smtClean="0"/>
              <a:t>4.   Each test uses its own particular scheme for classifying scores.  The same score may be called different names on different tests.  Please see the explanation on p. </a:t>
            </a:r>
            <a:r>
              <a:rPr lang="en-US" altLang="en-US" sz="2800" dirty="0" err="1" smtClean="0"/>
              <a:t>i</a:t>
            </a:r>
            <a:r>
              <a:rPr lang="en-US" altLang="en-US" sz="2800" dirty="0" smtClean="0"/>
              <a:t> of the Appendix to this report.    </a:t>
            </a:r>
            <a:r>
              <a:rPr lang="en-US" altLang="en-US" sz="2800" b="1" dirty="0" smtClean="0">
                <a:solidFill>
                  <a:srgbClr val="FF0000"/>
                </a:solidFill>
              </a:rPr>
              <a:t>– or –</a:t>
            </a:r>
            <a:r>
              <a:rPr lang="en-US" altLang="en-US" sz="2800" dirty="0" smtClean="0"/>
              <a:t/>
            </a:r>
            <a:br>
              <a:rPr lang="en-US" altLang="en-US" sz="2800" dirty="0" smtClean="0"/>
            </a:br>
            <a:r>
              <a:rPr lang="en-US" altLang="en-US" sz="2800" dirty="0" smtClean="0"/>
              <a:t>4.   Each test uses its own particular scheme for classifying scores.  The classification schemes for the various tests taken by Ecomodine are explained on p. ii.  I have taken the liberty of substituting "stanine" classifications, as explained on p. </a:t>
            </a:r>
            <a:r>
              <a:rPr lang="en-US" altLang="en-US" sz="2800" dirty="0" err="1" smtClean="0"/>
              <a:t>i</a:t>
            </a:r>
            <a:r>
              <a:rPr lang="en-US" altLang="en-US" sz="2800" dirty="0" smtClean="0"/>
              <a:t>, for the publishers' classifications.  These are </a:t>
            </a:r>
            <a:r>
              <a:rPr lang="en-US" altLang="en-US" sz="2800" b="1" u="sng" dirty="0" smtClean="0"/>
              <a:t>NOT</a:t>
            </a:r>
            <a:r>
              <a:rPr lang="en-US" altLang="en-US" sz="2800" dirty="0" smtClean="0"/>
              <a:t> the classification labels used by the various test publishers.  Please see p. ii.</a:t>
            </a:r>
            <a:endParaRPr lang="en-US" altLang="en-US" dirty="0" smtClean="0"/>
          </a:p>
        </p:txBody>
      </p:sp>
      <p:sp>
        <p:nvSpPr>
          <p:cNvPr id="71683"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8D53C8-6875-4DF4-9159-448F16075D21}" type="slidenum">
              <a:rPr lang="en-US" altLang="en-US" smtClean="0"/>
              <a:pPr eaLnBrk="1" hangingPunct="1"/>
              <a:t>71</a:t>
            </a:fld>
            <a:endParaRPr lang="en-US" altLang="en-US" smtClean="0"/>
          </a:p>
        </p:txBody>
      </p:sp>
      <p:sp>
        <p:nvSpPr>
          <p:cNvPr id="2" name="Date Placeholder 1"/>
          <p:cNvSpPr>
            <a:spLocks noGrp="1"/>
          </p:cNvSpPr>
          <p:nvPr>
            <p:ph type="dt" sz="half" idx="10"/>
          </p:nvPr>
        </p:nvSpPr>
        <p:spPr/>
        <p:txBody>
          <a:bodyPr/>
          <a:lstStyle/>
          <a:p>
            <a:pPr>
              <a:defRPr/>
            </a:pPr>
            <a:r>
              <a:rPr lang="en-US" smtClean="0"/>
              <a:t>11.22.15 Rivier Univ.</a:t>
            </a:r>
            <a:endParaRPr lang="en-US"/>
          </a:p>
        </p:txBody>
      </p:sp>
      <p:sp>
        <p:nvSpPr>
          <p:cNvPr id="3" name="Footer Placeholder 2"/>
          <p:cNvSpPr>
            <a:spLocks noGrp="1"/>
          </p:cNvSpPr>
          <p:nvPr>
            <p:ph type="ftr" sz="quarter" idx="11"/>
          </p:nvPr>
        </p:nvSpPr>
        <p:spPr/>
        <p:txBody>
          <a:bodyPr/>
          <a:lstStyle/>
          <a:p>
            <a:pPr>
              <a:defRPr/>
            </a:pPr>
            <a:r>
              <a:rPr lang="en-US" smtClean="0"/>
              <a:t>SAIF    Statistics    John O. Willis</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72707"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72708"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B0796BB-C960-48BE-8553-F72C38DC61B1}" type="slidenum">
              <a:rPr lang="en-US" altLang="en-US" sz="1400" smtClean="0"/>
              <a:pPr eaLnBrk="1" hangingPunct="1">
                <a:spcBef>
                  <a:spcPct val="0"/>
                </a:spcBef>
                <a:buFontTx/>
                <a:buNone/>
              </a:pPr>
              <a:t>72</a:t>
            </a:fld>
            <a:endParaRPr lang="en-US" altLang="en-US" sz="1400" smtClean="0"/>
          </a:p>
        </p:txBody>
      </p:sp>
      <p:sp>
        <p:nvSpPr>
          <p:cNvPr id="72709" name="Rectangle 2"/>
          <p:cNvSpPr>
            <a:spLocks noGrp="1" noChangeArrowheads="1"/>
          </p:cNvSpPr>
          <p:nvPr>
            <p:ph type="title"/>
          </p:nvPr>
        </p:nvSpPr>
        <p:spPr>
          <a:xfrm>
            <a:off x="609600" y="274638"/>
            <a:ext cx="8229600" cy="5897562"/>
          </a:xfrm>
        </p:spPr>
        <p:txBody>
          <a:bodyPr/>
          <a:lstStyle/>
          <a:p>
            <a:pPr algn="l" eaLnBrk="1" hangingPunct="1"/>
            <a:r>
              <a:rPr lang="en-US" altLang="en-US" sz="3800" smtClean="0">
                <a:solidFill>
                  <a:schemeClr val="tx1"/>
                </a:solidFill>
                <a:latin typeface="Verdana" pitchFamily="34" charset="0"/>
              </a:rPr>
              <a:t>If, as I usually do, I copy and paste parts of tables into my narrative (perhaps deleting some rows and columns), I again footnote all columns in the first table and footnote the verbal label column in all tables.</a:t>
            </a:r>
            <a:endParaRPr lang="en-US" altLang="en-US" sz="3800" smtClean="0">
              <a:latin typeface="Verdana"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11.22.15 Rivier Univ.</a:t>
            </a:r>
          </a:p>
        </p:txBody>
      </p:sp>
      <p:sp>
        <p:nvSpPr>
          <p:cNvPr id="73731"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SAIF    Statistics    John O. Willis</a:t>
            </a:r>
          </a:p>
        </p:txBody>
      </p:sp>
      <p:sp>
        <p:nvSpPr>
          <p:cNvPr id="73732"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6BCC2D-A663-440B-B2A3-287EE998BAA4}" type="slidenum">
              <a:rPr lang="en-US" altLang="en-US" smtClean="0"/>
              <a:pPr eaLnBrk="1" hangingPunct="1"/>
              <a:t>73</a:t>
            </a:fld>
            <a:endParaRPr lang="en-US" altLang="en-US" smtClean="0"/>
          </a:p>
        </p:txBody>
      </p:sp>
      <p:sp>
        <p:nvSpPr>
          <p:cNvPr id="73733" name="Rectangle 3"/>
          <p:cNvSpPr>
            <a:spLocks noGrp="1" noChangeArrowheads="1"/>
          </p:cNvSpPr>
          <p:nvPr>
            <p:ph type="body" idx="1"/>
          </p:nvPr>
        </p:nvSpPr>
        <p:spPr>
          <a:xfrm>
            <a:off x="457200" y="914400"/>
            <a:ext cx="8229600" cy="5334000"/>
          </a:xfrm>
        </p:spPr>
        <p:txBody>
          <a:bodyPr/>
          <a:lstStyle/>
          <a:p>
            <a:pPr>
              <a:spcAft>
                <a:spcPts val="1800"/>
              </a:spcAft>
            </a:pPr>
            <a:r>
              <a:rPr lang="en-US" altLang="en-US" sz="4000" smtClean="0"/>
              <a:t>No matter what you do, you will confuse some readers, annoy others, and enrage a few.</a:t>
            </a:r>
          </a:p>
          <a:p>
            <a:r>
              <a:rPr lang="en-US" altLang="en-US" sz="4000" smtClean="0"/>
              <a:t>Explain what you are doing in at least three places in the narrative and in a footnote on every table and a few score citations in text.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74755"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74756"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9CAEA3B-E307-4CA4-8932-654343D604FF}" type="slidenum">
              <a:rPr lang="en-US" altLang="en-US" sz="1400" smtClean="0"/>
              <a:pPr eaLnBrk="1" hangingPunct="1">
                <a:spcBef>
                  <a:spcPct val="0"/>
                </a:spcBef>
                <a:buFontTx/>
                <a:buNone/>
              </a:pPr>
              <a:t>74</a:t>
            </a:fld>
            <a:endParaRPr lang="en-US" altLang="en-US" sz="1400" smtClean="0"/>
          </a:p>
        </p:txBody>
      </p:sp>
      <p:sp>
        <p:nvSpPr>
          <p:cNvPr id="74757" name="Rectangle 2"/>
          <p:cNvSpPr>
            <a:spLocks noGrp="1" noChangeArrowheads="1"/>
          </p:cNvSpPr>
          <p:nvPr>
            <p:ph type="title"/>
          </p:nvPr>
        </p:nvSpPr>
        <p:spPr>
          <a:xfrm>
            <a:off x="457200" y="274638"/>
            <a:ext cx="8229600" cy="5897562"/>
          </a:xfrm>
        </p:spPr>
        <p:txBody>
          <a:bodyPr/>
          <a:lstStyle/>
          <a:p>
            <a:pPr algn="l" eaLnBrk="1" hangingPunct="1"/>
            <a:r>
              <a:rPr lang="en-US" altLang="en-US" dirty="0" smtClean="0">
                <a:solidFill>
                  <a:schemeClr val="tx1"/>
                </a:solidFill>
              </a:rPr>
              <a:t>However, bear in mind that </a:t>
            </a:r>
            <a:r>
              <a:rPr lang="en-US" altLang="en-US" u="sng" dirty="0" smtClean="0">
                <a:solidFill>
                  <a:schemeClr val="tx1"/>
                </a:solidFill>
              </a:rPr>
              <a:t>all</a:t>
            </a:r>
            <a:r>
              <a:rPr lang="en-US" altLang="en-US" dirty="0" smtClean="0">
                <a:solidFill>
                  <a:schemeClr val="tx1"/>
                </a:solidFill>
              </a:rPr>
              <a:t> such classification schemes are arbitrary (not, as attorneys say, “arbitrary and capricious,” just arbitrary).</a:t>
            </a:r>
            <a:endParaRPr lang="en-US" alt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75779"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75780"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65D2B34-79D4-49B1-9888-00660354EB32}" type="slidenum">
              <a:rPr lang="en-US" altLang="en-US" sz="1400" smtClean="0"/>
              <a:pPr eaLnBrk="1" hangingPunct="1">
                <a:spcBef>
                  <a:spcPct val="0"/>
                </a:spcBef>
                <a:buFontTx/>
                <a:buNone/>
              </a:pPr>
              <a:t>75</a:t>
            </a:fld>
            <a:endParaRPr lang="en-US" altLang="en-US" sz="1400" smtClean="0"/>
          </a:p>
        </p:txBody>
      </p:sp>
      <p:sp>
        <p:nvSpPr>
          <p:cNvPr id="75781" name="Rectangle 2"/>
          <p:cNvSpPr>
            <a:spLocks noGrp="1" noChangeArrowheads="1"/>
          </p:cNvSpPr>
          <p:nvPr>
            <p:ph type="title"/>
          </p:nvPr>
        </p:nvSpPr>
        <p:spPr>
          <a:xfrm>
            <a:off x="457200" y="274638"/>
            <a:ext cx="8229600" cy="5897562"/>
          </a:xfrm>
        </p:spPr>
        <p:txBody>
          <a:bodyPr/>
          <a:lstStyle/>
          <a:p>
            <a:pPr algn="l" eaLnBrk="1" hangingPunct="1"/>
            <a:r>
              <a:rPr lang="en-US" altLang="en-US" smtClean="0">
                <a:solidFill>
                  <a:schemeClr val="tx1"/>
                </a:solidFill>
              </a:rPr>
              <a:t>"It is customary to break down the continuum of IQ test scores into categories. . . . other reasonable systems for dividing scores into qualitative levels do exist, and the choice of the dividing points between different categories is fairly arbitrary. . . .</a:t>
            </a:r>
            <a:r>
              <a:rPr lang="en-US" altLang="en-US" smtClean="0"/>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a:xfrm>
            <a:off x="457200" y="350838"/>
            <a:ext cx="8229600" cy="5897562"/>
          </a:xfrm>
        </p:spPr>
        <p:txBody>
          <a:bodyPr/>
          <a:lstStyle/>
          <a:p>
            <a:pPr algn="l" eaLnBrk="1" hangingPunct="1"/>
            <a:r>
              <a:rPr lang="en-US" altLang="en-US" sz="4000" smtClean="0">
                <a:solidFill>
                  <a:schemeClr val="tx1"/>
                </a:solidFill>
              </a:rPr>
              <a:t>“It is also unreasonable to place too much importance on the particular label (e.g., 'borderline impaired') used by different tests that measure the same construct (intelligence, verbal ability, and so on)." </a:t>
            </a:r>
            <a:r>
              <a:rPr lang="en-US" altLang="en-US" sz="4000" smtClean="0"/>
              <a:t>[</a:t>
            </a:r>
            <a:r>
              <a:rPr lang="en-US" altLang="en-US" sz="4000" smtClean="0">
                <a:solidFill>
                  <a:schemeClr val="accent2"/>
                </a:solidFill>
              </a:rPr>
              <a:t>Roid, G. H. (2003). </a:t>
            </a:r>
            <a:r>
              <a:rPr lang="en-US" altLang="en-US" sz="4000" i="1" smtClean="0">
                <a:solidFill>
                  <a:schemeClr val="accent2"/>
                </a:solidFill>
              </a:rPr>
              <a:t>Stanford-Binet Intelligence Scales, Fifth Edition, Examiner's Manual</a:t>
            </a:r>
            <a:r>
              <a:rPr lang="en-US" altLang="en-US" sz="4000" smtClean="0">
                <a:solidFill>
                  <a:schemeClr val="accent2"/>
                </a:solidFill>
              </a:rPr>
              <a:t>. Itasca, IL: Riverside Publishing, p. 150.</a:t>
            </a:r>
            <a:r>
              <a:rPr lang="en-US" altLang="en-US" sz="4000" smtClean="0"/>
              <a:t>]</a:t>
            </a:r>
          </a:p>
        </p:txBody>
      </p:sp>
      <p:sp>
        <p:nvSpPr>
          <p:cNvPr id="4" name="Slide Number Placeholder 3"/>
          <p:cNvSpPr>
            <a:spLocks noGrp="1"/>
          </p:cNvSpPr>
          <p:nvPr>
            <p:ph type="sldNum" sz="quarter" idx="12"/>
          </p:nvPr>
        </p:nvSpPr>
        <p:spPr/>
        <p:txBody>
          <a:bodyPr/>
          <a:lstStyle/>
          <a:p>
            <a:pPr>
              <a:defRPr/>
            </a:pPr>
            <a:fld id="{D83CA5B4-8F78-4BDE-9293-372322990967}"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108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78422">
            <a:off x="248228" y="214473"/>
            <a:ext cx="8357422" cy="3429001"/>
          </a:xfrm>
          <a:prstGeom prst="rect">
            <a:avLst/>
          </a:prstGeom>
        </p:spPr>
      </p:pic>
      <p:sp>
        <p:nvSpPr>
          <p:cNvPr id="6" name="TextBox 5"/>
          <p:cNvSpPr txBox="1"/>
          <p:nvPr/>
        </p:nvSpPr>
        <p:spPr>
          <a:xfrm>
            <a:off x="179695" y="3783716"/>
            <a:ext cx="8871722" cy="3046988"/>
          </a:xfrm>
          <a:prstGeom prst="rect">
            <a:avLst/>
          </a:prstGeom>
          <a:noFill/>
        </p:spPr>
        <p:txBody>
          <a:bodyPr wrap="square" rtlCol="0">
            <a:spAutoFit/>
          </a:bodyPr>
          <a:lstStyle/>
          <a:p>
            <a:r>
              <a:rPr lang="en-US" sz="3600" dirty="0" smtClean="0">
                <a:latin typeface="Calibri" panose="020F0502020204030204" pitchFamily="34" charset="0"/>
              </a:rPr>
              <a:t>"</a:t>
            </a:r>
            <a:r>
              <a:rPr lang="en-US" sz="3600" i="1" dirty="0">
                <a:latin typeface="Calibri" panose="020F0502020204030204" pitchFamily="34" charset="0"/>
              </a:rPr>
              <a:t>Qualitative descriptors are only suggestions and are not evidence-based; alternate terms may be used as appropriate</a:t>
            </a:r>
            <a:r>
              <a:rPr lang="en-US" sz="3600" dirty="0">
                <a:latin typeface="Calibri" panose="020F0502020204030204" pitchFamily="34" charset="0"/>
              </a:rPr>
              <a:t>"</a:t>
            </a:r>
            <a:r>
              <a:rPr lang="en-US" sz="3600" i="1" dirty="0">
                <a:latin typeface="Calibri" panose="020F0502020204030204" pitchFamily="34" charset="0"/>
              </a:rPr>
              <a:t> </a:t>
            </a:r>
            <a:r>
              <a:rPr lang="en-US" sz="3600" dirty="0">
                <a:latin typeface="Calibri" panose="020F0502020204030204" pitchFamily="34" charset="0"/>
              </a:rPr>
              <a:t>[emphasis in original]. </a:t>
            </a:r>
            <a:endParaRPr lang="en-US" sz="3600" dirty="0" smtClean="0">
              <a:latin typeface="Calibri" panose="020F0502020204030204" pitchFamily="34" charset="0"/>
            </a:endParaRPr>
          </a:p>
          <a:p>
            <a:r>
              <a:rPr lang="en-US" sz="3200" dirty="0" smtClean="0">
                <a:latin typeface="Calibri" panose="020F0502020204030204" pitchFamily="34" charset="0"/>
              </a:rPr>
              <a:t>[</a:t>
            </a:r>
            <a:r>
              <a:rPr lang="en-US" sz="3200" i="1" dirty="0" smtClean="0">
                <a:latin typeface="Calibri" panose="020F0502020204030204" pitchFamily="34" charset="0"/>
              </a:rPr>
              <a:t>WISC-V Technical </a:t>
            </a:r>
            <a:r>
              <a:rPr lang="en-US" sz="3200" i="1" dirty="0">
                <a:latin typeface="Calibri" panose="020F0502020204030204" pitchFamily="34" charset="0"/>
              </a:rPr>
              <a:t>and interpretive </a:t>
            </a:r>
            <a:r>
              <a:rPr lang="en-US" sz="3200" i="1" dirty="0" smtClean="0">
                <a:latin typeface="Calibri" panose="020F0502020204030204" pitchFamily="34" charset="0"/>
              </a:rPr>
              <a:t>manual</a:t>
            </a:r>
            <a:r>
              <a:rPr lang="en-US" sz="3200" dirty="0" smtClean="0">
                <a:latin typeface="Calibri" panose="020F0502020204030204" pitchFamily="34" charset="0"/>
              </a:rPr>
              <a:t>, </a:t>
            </a:r>
            <a:r>
              <a:rPr lang="en-US" sz="3200" dirty="0">
                <a:latin typeface="Calibri" panose="020F0502020204030204" pitchFamily="34" charset="0"/>
              </a:rPr>
              <a:t>p. 152.]</a:t>
            </a:r>
          </a:p>
          <a:p>
            <a:endParaRPr lang="en-US" sz="1600" dirty="0"/>
          </a:p>
        </p:txBody>
      </p:sp>
      <p:sp>
        <p:nvSpPr>
          <p:cNvPr id="3" name="TextBox 2"/>
          <p:cNvSpPr txBox="1"/>
          <p:nvPr/>
        </p:nvSpPr>
        <p:spPr>
          <a:xfrm>
            <a:off x="7391400" y="3432412"/>
            <a:ext cx="1035412" cy="369332"/>
          </a:xfrm>
          <a:prstGeom prst="rect">
            <a:avLst/>
          </a:prstGeom>
          <a:noFill/>
        </p:spPr>
        <p:txBody>
          <a:bodyPr wrap="none" rtlCol="0">
            <a:spAutoFit/>
          </a:bodyPr>
          <a:lstStyle/>
          <a:p>
            <a:r>
              <a:rPr lang="en-US" dirty="0" smtClean="0"/>
              <a:t>Page 153</a:t>
            </a:r>
            <a:endParaRPr lang="en-US" dirty="0"/>
          </a:p>
        </p:txBody>
      </p:sp>
    </p:spTree>
    <p:extLst>
      <p:ext uri="{BB962C8B-B14F-4D97-AF65-F5344CB8AC3E}">
        <p14:creationId xmlns:p14="http://schemas.microsoft.com/office/powerpoint/2010/main" xmlns="" val="11042938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77827"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77828"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1398B63-4C2C-4AC0-B019-E090A7C23680}" type="slidenum">
              <a:rPr lang="en-US" altLang="en-US" sz="1400" smtClean="0"/>
              <a:pPr eaLnBrk="1" hangingPunct="1">
                <a:spcBef>
                  <a:spcPct val="0"/>
                </a:spcBef>
                <a:buFontTx/>
                <a:buNone/>
              </a:pPr>
              <a:t>78</a:t>
            </a:fld>
            <a:endParaRPr lang="en-US" altLang="en-US" sz="1400" smtClean="0"/>
          </a:p>
        </p:txBody>
      </p:sp>
      <p:sp>
        <p:nvSpPr>
          <p:cNvPr id="77829" name="Rectangle 4"/>
          <p:cNvSpPr>
            <a:spLocks noGrp="1" noChangeArrowheads="1"/>
          </p:cNvSpPr>
          <p:nvPr>
            <p:ph type="title"/>
          </p:nvPr>
        </p:nvSpPr>
        <p:spPr>
          <a:xfrm>
            <a:off x="457200" y="503238"/>
            <a:ext cx="8458200" cy="5287962"/>
          </a:xfrm>
        </p:spPr>
        <p:txBody>
          <a:bodyPr/>
          <a:lstStyle/>
          <a:p>
            <a:pPr algn="l" eaLnBrk="1" hangingPunct="1"/>
            <a:r>
              <a:rPr lang="en-US" altLang="en-US" sz="4000" smtClean="0">
                <a:latin typeface="Verdana" pitchFamily="34" charset="0"/>
              </a:rPr>
              <a:t>Life becomes more complicated when scores are not normally distributed, as is often the case with neuropsychological tests and behavioral checklists, and sometimes with visual-motor and language measures.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78851"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78852"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CE8DCE3-0C57-472C-B610-360398DFD91B}" type="slidenum">
              <a:rPr lang="en-US" altLang="en-US" sz="1400" smtClean="0"/>
              <a:pPr eaLnBrk="1" hangingPunct="1">
                <a:spcBef>
                  <a:spcPct val="0"/>
                </a:spcBef>
                <a:buFontTx/>
                <a:buNone/>
              </a:pPr>
              <a:t>79</a:t>
            </a:fld>
            <a:endParaRPr lang="en-US" altLang="en-US" sz="1400" smtClean="0"/>
          </a:p>
        </p:txBody>
      </p:sp>
      <p:sp>
        <p:nvSpPr>
          <p:cNvPr id="78853" name="Rectangle 2"/>
          <p:cNvSpPr>
            <a:spLocks noGrp="1" noChangeArrowheads="1"/>
          </p:cNvSpPr>
          <p:nvPr>
            <p:ph type="title"/>
          </p:nvPr>
        </p:nvSpPr>
        <p:spPr>
          <a:xfrm>
            <a:off x="457200" y="503238"/>
            <a:ext cx="8458200" cy="5287962"/>
          </a:xfrm>
        </p:spPr>
        <p:txBody>
          <a:bodyPr/>
          <a:lstStyle/>
          <a:p>
            <a:pPr algn="l" eaLnBrk="1" hangingPunct="1"/>
            <a:r>
              <a:rPr lang="en-US" altLang="en-US" sz="4000" smtClean="0">
                <a:latin typeface="Verdana" pitchFamily="34" charset="0"/>
              </a:rPr>
              <a:t>It is easy to check.  In a normal distribution (or one that has been brutally forced into the Procrustean bed of a normal distribution), the following scores should be equivalent.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7171"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BFF9743-04EA-4A93-9641-6A364950F906}" type="slidenum">
              <a:rPr lang="en-US" altLang="en-US" sz="1400" smtClean="0"/>
              <a:pPr eaLnBrk="1" hangingPunct="1">
                <a:spcBef>
                  <a:spcPct val="0"/>
                </a:spcBef>
                <a:buFontTx/>
                <a:buNone/>
              </a:pPr>
              <a:t>8</a:t>
            </a:fld>
            <a:endParaRPr lang="en-US" altLang="en-US" sz="1400" smtClean="0"/>
          </a:p>
        </p:txBody>
      </p:sp>
      <p:graphicFrame>
        <p:nvGraphicFramePr>
          <p:cNvPr id="7172" name="Object 66"/>
          <p:cNvGraphicFramePr>
            <a:graphicFrameLocks noChangeAspect="1"/>
          </p:cNvGraphicFramePr>
          <p:nvPr/>
        </p:nvGraphicFramePr>
        <p:xfrm>
          <a:off x="1905000" y="-152400"/>
          <a:ext cx="5381625" cy="2555875"/>
        </p:xfrm>
        <a:graphic>
          <a:graphicData uri="http://schemas.openxmlformats.org/presentationml/2006/ole">
            <p:oleObj spid="_x0000_s7318" name="Document" r:id="rId4" imgW="6498276" imgH="3085881" progId="Word.Document.8">
              <p:embed/>
            </p:oleObj>
          </a:graphicData>
        </a:graphic>
      </p:graphicFrame>
      <p:graphicFrame>
        <p:nvGraphicFramePr>
          <p:cNvPr id="7235" name="Object 67"/>
          <p:cNvGraphicFramePr>
            <a:graphicFrameLocks noChangeAspect="1"/>
          </p:cNvGraphicFramePr>
          <p:nvPr/>
        </p:nvGraphicFramePr>
        <p:xfrm>
          <a:off x="1828800" y="-457200"/>
          <a:ext cx="5559425" cy="7391400"/>
        </p:xfrm>
        <a:graphic>
          <a:graphicData uri="http://schemas.openxmlformats.org/presentationml/2006/ole">
            <p:oleObj spid="_x0000_s7319" name="Document" r:id="rId5" imgW="6498276" imgH="8641114" progId="Word.Document.8">
              <p:embed/>
            </p:oleObj>
          </a:graphicData>
        </a:graphic>
      </p:graphicFrame>
      <p:graphicFrame>
        <p:nvGraphicFramePr>
          <p:cNvPr id="7237" name="Object 69"/>
          <p:cNvGraphicFramePr>
            <a:graphicFrameLocks noChangeAspect="1"/>
          </p:cNvGraphicFramePr>
          <p:nvPr/>
        </p:nvGraphicFramePr>
        <p:xfrm>
          <a:off x="1833563" y="-533400"/>
          <a:ext cx="5559425" cy="7391400"/>
        </p:xfrm>
        <a:graphic>
          <a:graphicData uri="http://schemas.openxmlformats.org/presentationml/2006/ole">
            <p:oleObj spid="_x0000_s7320" name="Document" r:id="rId6" imgW="6507645" imgH="8641114" progId="Word.Document.8">
              <p:embed/>
            </p:oleObj>
          </a:graphicData>
        </a:graphic>
      </p:graphicFrame>
      <p:sp>
        <p:nvSpPr>
          <p:cNvPr id="7238" name="Freeform 70"/>
          <p:cNvSpPr>
            <a:spLocks/>
          </p:cNvSpPr>
          <p:nvPr/>
        </p:nvSpPr>
        <p:spPr bwMode="auto">
          <a:xfrm>
            <a:off x="5376863" y="1276350"/>
            <a:ext cx="317500" cy="1066800"/>
          </a:xfrm>
          <a:custGeom>
            <a:avLst/>
            <a:gdLst>
              <a:gd name="T0" fmla="*/ 0 w 200"/>
              <a:gd name="T1" fmla="*/ 0 h 672"/>
              <a:gd name="T2" fmla="*/ 2147483647 w 200"/>
              <a:gd name="T3" fmla="*/ 2147483647 h 672"/>
              <a:gd name="T4" fmla="*/ 2147483647 w 200"/>
              <a:gd name="T5" fmla="*/ 2147483647 h 672"/>
              <a:gd name="T6" fmla="*/ 2147483647 w 200"/>
              <a:gd name="T7" fmla="*/ 2147483647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 h="672">
                <a:moveTo>
                  <a:pt x="0" y="0"/>
                </a:moveTo>
                <a:cubicBezTo>
                  <a:pt x="56" y="0"/>
                  <a:pt x="112" y="0"/>
                  <a:pt x="144" y="48"/>
                </a:cubicBezTo>
                <a:cubicBezTo>
                  <a:pt x="176" y="96"/>
                  <a:pt x="184" y="184"/>
                  <a:pt x="192" y="288"/>
                </a:cubicBezTo>
                <a:cubicBezTo>
                  <a:pt x="200" y="392"/>
                  <a:pt x="192" y="608"/>
                  <a:pt x="192" y="672"/>
                </a:cubicBezTo>
              </a:path>
            </a:pathLst>
          </a:custGeom>
          <a:noFill/>
          <a:ln w="28575" cmpd="sng">
            <a:solidFill>
              <a:srgbClr val="FF0066"/>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239" name="Freeform 71"/>
          <p:cNvSpPr>
            <a:spLocks/>
          </p:cNvSpPr>
          <p:nvPr/>
        </p:nvSpPr>
        <p:spPr bwMode="auto">
          <a:xfrm>
            <a:off x="5181600" y="711200"/>
            <a:ext cx="1079500" cy="1651000"/>
          </a:xfrm>
          <a:custGeom>
            <a:avLst/>
            <a:gdLst>
              <a:gd name="T0" fmla="*/ 0 w 680"/>
              <a:gd name="T1" fmla="*/ 2147483647 h 1040"/>
              <a:gd name="T2" fmla="*/ 2147483647 w 680"/>
              <a:gd name="T3" fmla="*/ 2147483647 h 1040"/>
              <a:gd name="T4" fmla="*/ 2147483647 w 680"/>
              <a:gd name="T5" fmla="*/ 2147483647 h 1040"/>
              <a:gd name="T6" fmla="*/ 2147483647 w 680"/>
              <a:gd name="T7" fmla="*/ 2147483647 h 1040"/>
              <a:gd name="T8" fmla="*/ 2147483647 w 680"/>
              <a:gd name="T9" fmla="*/ 2147483647 h 1040"/>
              <a:gd name="T10" fmla="*/ 2147483647 w 680"/>
              <a:gd name="T11" fmla="*/ 2147483647 h 1040"/>
              <a:gd name="T12" fmla="*/ 2147483647 w 680"/>
              <a:gd name="T13" fmla="*/ 2147483647 h 10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0" h="1040">
                <a:moveTo>
                  <a:pt x="0" y="176"/>
                </a:moveTo>
                <a:cubicBezTo>
                  <a:pt x="8" y="140"/>
                  <a:pt x="16" y="104"/>
                  <a:pt x="48" y="80"/>
                </a:cubicBezTo>
                <a:cubicBezTo>
                  <a:pt x="80" y="56"/>
                  <a:pt x="120" y="40"/>
                  <a:pt x="192" y="32"/>
                </a:cubicBezTo>
                <a:cubicBezTo>
                  <a:pt x="264" y="24"/>
                  <a:pt x="408" y="0"/>
                  <a:pt x="480" y="32"/>
                </a:cubicBezTo>
                <a:cubicBezTo>
                  <a:pt x="552" y="64"/>
                  <a:pt x="592" y="120"/>
                  <a:pt x="624" y="224"/>
                </a:cubicBezTo>
                <a:cubicBezTo>
                  <a:pt x="656" y="328"/>
                  <a:pt x="664" y="520"/>
                  <a:pt x="672" y="656"/>
                </a:cubicBezTo>
                <a:cubicBezTo>
                  <a:pt x="680" y="792"/>
                  <a:pt x="672" y="984"/>
                  <a:pt x="672" y="1040"/>
                </a:cubicBezTo>
              </a:path>
            </a:pathLst>
          </a:custGeom>
          <a:noFill/>
          <a:ln w="28575" cmpd="sng">
            <a:solidFill>
              <a:srgbClr val="FF0066"/>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240" name="Line 72"/>
          <p:cNvSpPr>
            <a:spLocks noChangeShapeType="1"/>
          </p:cNvSpPr>
          <p:nvPr/>
        </p:nvSpPr>
        <p:spPr bwMode="auto">
          <a:xfrm>
            <a:off x="3810000" y="1600200"/>
            <a:ext cx="0" cy="76200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78" name="Line 73"/>
          <p:cNvSpPr>
            <a:spLocks noChangeShapeType="1"/>
          </p:cNvSpPr>
          <p:nvPr/>
        </p:nvSpPr>
        <p:spPr bwMode="auto">
          <a:xfrm flipV="1">
            <a:off x="4876800" y="900113"/>
            <a:ext cx="0" cy="152400"/>
          </a:xfrm>
          <a:prstGeom prst="line">
            <a:avLst/>
          </a:prstGeom>
          <a:noFill/>
          <a:ln w="76200" cmpd="tri">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179" name="Line 74"/>
          <p:cNvSpPr>
            <a:spLocks noChangeShapeType="1"/>
          </p:cNvSpPr>
          <p:nvPr/>
        </p:nvSpPr>
        <p:spPr bwMode="auto">
          <a:xfrm flipV="1">
            <a:off x="2681288" y="1509713"/>
            <a:ext cx="0" cy="152400"/>
          </a:xfrm>
          <a:prstGeom prst="line">
            <a:avLst/>
          </a:prstGeom>
          <a:noFill/>
          <a:ln w="76200" cmpd="tri">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238"/>
                                        </p:tgtEl>
                                        <p:attrNameLst>
                                          <p:attrName>style.visibility</p:attrName>
                                        </p:attrNameLst>
                                      </p:cBhvr>
                                      <p:to>
                                        <p:strVal val="visible"/>
                                      </p:to>
                                    </p:set>
                                    <p:anim calcmode="lin" valueType="num">
                                      <p:cBhvr>
                                        <p:cTn id="7" dur="1000" fill="hold"/>
                                        <p:tgtEl>
                                          <p:spTgt spid="7238"/>
                                        </p:tgtEl>
                                        <p:attrNameLst>
                                          <p:attrName>ppt_w</p:attrName>
                                        </p:attrNameLst>
                                      </p:cBhvr>
                                      <p:tavLst>
                                        <p:tav tm="0">
                                          <p:val>
                                            <p:fltVal val="0"/>
                                          </p:val>
                                        </p:tav>
                                        <p:tav tm="100000">
                                          <p:val>
                                            <p:strVal val="#ppt_w"/>
                                          </p:val>
                                        </p:tav>
                                      </p:tavLst>
                                    </p:anim>
                                    <p:anim calcmode="lin" valueType="num">
                                      <p:cBhvr>
                                        <p:cTn id="8" dur="1000" fill="hold"/>
                                        <p:tgtEl>
                                          <p:spTgt spid="723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239"/>
                                        </p:tgtEl>
                                        <p:attrNameLst>
                                          <p:attrName>style.visibility</p:attrName>
                                        </p:attrNameLst>
                                      </p:cBhvr>
                                      <p:to>
                                        <p:strVal val="visible"/>
                                      </p:to>
                                    </p:set>
                                    <p:anim calcmode="lin" valueType="num">
                                      <p:cBhvr>
                                        <p:cTn id="11" dur="500" fill="hold"/>
                                        <p:tgtEl>
                                          <p:spTgt spid="7239"/>
                                        </p:tgtEl>
                                        <p:attrNameLst>
                                          <p:attrName>ppt_w</p:attrName>
                                        </p:attrNameLst>
                                      </p:cBhvr>
                                      <p:tavLst>
                                        <p:tav tm="0">
                                          <p:val>
                                            <p:fltVal val="0"/>
                                          </p:val>
                                        </p:tav>
                                        <p:tav tm="100000">
                                          <p:val>
                                            <p:strVal val="#ppt_w"/>
                                          </p:val>
                                        </p:tav>
                                      </p:tavLst>
                                    </p:anim>
                                    <p:anim calcmode="lin" valueType="num">
                                      <p:cBhvr>
                                        <p:cTn id="12" dur="500" fill="hold"/>
                                        <p:tgtEl>
                                          <p:spTgt spid="723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7240"/>
                                        </p:tgtEl>
                                        <p:attrNameLst>
                                          <p:attrName>style.visibility</p:attrName>
                                        </p:attrNameLst>
                                      </p:cBhvr>
                                      <p:to>
                                        <p:strVal val="visible"/>
                                      </p:to>
                                    </p:set>
                                    <p:anim calcmode="lin" valueType="num">
                                      <p:cBhvr>
                                        <p:cTn id="15" dur="1000" fill="hold"/>
                                        <p:tgtEl>
                                          <p:spTgt spid="7240"/>
                                        </p:tgtEl>
                                        <p:attrNameLst>
                                          <p:attrName>ppt_w</p:attrName>
                                        </p:attrNameLst>
                                      </p:cBhvr>
                                      <p:tavLst>
                                        <p:tav tm="0">
                                          <p:val>
                                            <p:fltVal val="0"/>
                                          </p:val>
                                        </p:tav>
                                        <p:tav tm="100000">
                                          <p:val>
                                            <p:strVal val="#ppt_w"/>
                                          </p:val>
                                        </p:tav>
                                      </p:tavLst>
                                    </p:anim>
                                    <p:anim calcmode="lin" valueType="num">
                                      <p:cBhvr>
                                        <p:cTn id="16" dur="1000" fill="hold"/>
                                        <p:tgtEl>
                                          <p:spTgt spid="724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7235"/>
                                        </p:tgtEl>
                                        <p:attrNameLst>
                                          <p:attrName>style.visibility</p:attrName>
                                        </p:attrNameLst>
                                      </p:cBhvr>
                                      <p:to>
                                        <p:strVal val="visible"/>
                                      </p:to>
                                    </p:set>
                                    <p:animEffect transition="in" filter="fade">
                                      <p:cBhvr>
                                        <p:cTn id="21" dur="1000"/>
                                        <p:tgtEl>
                                          <p:spTgt spid="72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7237"/>
                                        </p:tgtEl>
                                        <p:attrNameLst>
                                          <p:attrName>style.visibility</p:attrName>
                                        </p:attrNameLst>
                                      </p:cBhvr>
                                      <p:to>
                                        <p:strVal val="visible"/>
                                      </p:to>
                                    </p:set>
                                    <p:animEffect transition="in" filter="fade">
                                      <p:cBhvr>
                                        <p:cTn id="26" dur="1000"/>
                                        <p:tgtEl>
                                          <p:spTgt spid="7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8" grpId="0" animBg="1"/>
      <p:bldP spid="7239" grpId="0" animBg="1"/>
      <p:bldP spid="724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1"/>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79875" name="Footer Placeholder 2"/>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7987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D1FA4F4-5022-449D-B463-13709D35A99D}" type="slidenum">
              <a:rPr lang="en-US" altLang="en-US" sz="1400" smtClean="0"/>
              <a:pPr eaLnBrk="1" hangingPunct="1">
                <a:spcBef>
                  <a:spcPct val="0"/>
                </a:spcBef>
                <a:buFontTx/>
                <a:buNone/>
              </a:pPr>
              <a:t>80</a:t>
            </a:fld>
            <a:endParaRPr lang="en-US" altLang="en-US" sz="1400" smtClean="0"/>
          </a:p>
        </p:txBody>
      </p:sp>
      <p:sp>
        <p:nvSpPr>
          <p:cNvPr id="79877" name="Text Box 6"/>
          <p:cNvSpPr txBox="1">
            <a:spLocks noChangeArrowheads="1"/>
          </p:cNvSpPr>
          <p:nvPr/>
        </p:nvSpPr>
        <p:spPr bwMode="auto">
          <a:xfrm>
            <a:off x="381000" y="152400"/>
            <a:ext cx="8458200"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latin typeface="Verdana" pitchFamily="34" charset="0"/>
              </a:rPr>
              <a:t>If the standard scores do not match these percentile ranks in the norms tables, the score distribution is not normal and the standard scores and percentile ranks must be interpreted separately.  See the test manual and other books by the test author(s).</a:t>
            </a:r>
          </a:p>
        </p:txBody>
      </p:sp>
      <p:graphicFrame>
        <p:nvGraphicFramePr>
          <p:cNvPr id="79878" name="Object 8"/>
          <p:cNvGraphicFramePr>
            <a:graphicFrameLocks noChangeAspect="1"/>
          </p:cNvGraphicFramePr>
          <p:nvPr/>
        </p:nvGraphicFramePr>
        <p:xfrm>
          <a:off x="533400" y="2057400"/>
          <a:ext cx="8839200" cy="4673600"/>
        </p:xfrm>
        <a:graphic>
          <a:graphicData uri="http://schemas.openxmlformats.org/presentationml/2006/ole">
            <p:oleObj spid="_x0000_s79925" name="Document" r:id="rId3" imgW="6664039" imgH="3523533" progId="Word.Document.8">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5" descr="ANd9GcQM7MUS3hO2DT6cca8j66LvEKc-mRPnsmuiUEwcV14LHECy1fwwH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513" y="685800"/>
            <a:ext cx="8534400" cy="440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900" name="Date Placeholder 1"/>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2" name="Footer Placeholder 1"/>
          <p:cNvSpPr>
            <a:spLocks noGrp="1"/>
          </p:cNvSpPr>
          <p:nvPr>
            <p:ph type="ftr" sz="quarter" idx="11"/>
          </p:nvPr>
        </p:nvSpPr>
        <p:spPr/>
        <p:txBody>
          <a:bodyPr/>
          <a:lstStyle/>
          <a:p>
            <a:pPr>
              <a:defRPr/>
            </a:pPr>
            <a:r>
              <a:rPr lang="en-US" smtClean="0"/>
              <a:t>SAIF    Statistics    John O. Willis</a:t>
            </a:r>
            <a:endParaRPr lang="en-US"/>
          </a:p>
        </p:txBody>
      </p:sp>
      <p:sp>
        <p:nvSpPr>
          <p:cNvPr id="3" name="Slide Number Placeholder 2"/>
          <p:cNvSpPr>
            <a:spLocks noGrp="1"/>
          </p:cNvSpPr>
          <p:nvPr>
            <p:ph type="sldNum" sz="quarter" idx="12"/>
          </p:nvPr>
        </p:nvSpPr>
        <p:spPr/>
        <p:txBody>
          <a:bodyPr/>
          <a:lstStyle/>
          <a:p>
            <a:pPr>
              <a:defRPr/>
            </a:pPr>
            <a:fld id="{FDE1C041-4AAD-4CA6-A78C-211BCE29A361}"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ske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6350"/>
            <a:ext cx="6934200" cy="570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3" name="Text Box 6"/>
          <p:cNvSpPr txBox="1">
            <a:spLocks noChangeArrowheads="1"/>
          </p:cNvSpPr>
          <p:nvPr/>
        </p:nvSpPr>
        <p:spPr bwMode="auto">
          <a:xfrm>
            <a:off x="152400" y="5775325"/>
            <a:ext cx="8991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latin typeface="Verdana" pitchFamily="34" charset="0"/>
              </a:rPr>
              <a:t>http://myweb.stedwards.edu/brianws/3328fa09/sec1/lecture11.htm</a:t>
            </a:r>
          </a:p>
          <a:p>
            <a:pPr algn="ctr" eaLnBrk="1" hangingPunct="1">
              <a:spcBef>
                <a:spcPct val="0"/>
              </a:spcBef>
              <a:buFontTx/>
              <a:buNone/>
            </a:pPr>
            <a:r>
              <a:rPr lang="en-US" altLang="en-US" sz="2000">
                <a:latin typeface="Verdana" pitchFamily="34" charset="0"/>
              </a:rPr>
              <a:t>Brian William Smith</a:t>
            </a:r>
          </a:p>
        </p:txBody>
      </p:sp>
      <p:sp>
        <p:nvSpPr>
          <p:cNvPr id="4" name="Slide Number Placeholder 3"/>
          <p:cNvSpPr>
            <a:spLocks noGrp="1"/>
          </p:cNvSpPr>
          <p:nvPr>
            <p:ph type="sldNum" sz="quarter" idx="12"/>
          </p:nvPr>
        </p:nvSpPr>
        <p:spPr/>
        <p:txBody>
          <a:bodyPr/>
          <a:lstStyle/>
          <a:p>
            <a:pPr>
              <a:defRPr/>
            </a:pPr>
            <a:fld id="{FDE1C041-4AAD-4CA6-A78C-211BCE29A361}"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1"/>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82947" name="Footer Placeholder 2"/>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82948"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E1D1B67-27DC-4D2E-94D6-262C623ED933}" type="slidenum">
              <a:rPr lang="en-US" altLang="en-US" sz="1400" smtClean="0"/>
              <a:pPr eaLnBrk="1" hangingPunct="1">
                <a:spcBef>
                  <a:spcPct val="0"/>
                </a:spcBef>
                <a:buFontTx/>
                <a:buNone/>
              </a:pPr>
              <a:t>83</a:t>
            </a:fld>
            <a:endParaRPr lang="en-US" altLang="en-US" sz="1400" smtClean="0"/>
          </a:p>
        </p:txBody>
      </p:sp>
      <p:pic>
        <p:nvPicPr>
          <p:cNvPr id="8294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133600"/>
            <a:ext cx="87630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2950" name="Rectangle 3"/>
          <p:cNvSpPr>
            <a:spLocks noChangeArrowheads="1"/>
          </p:cNvSpPr>
          <p:nvPr/>
        </p:nvSpPr>
        <p:spPr bwMode="auto">
          <a:xfrm>
            <a:off x="381000" y="187663"/>
            <a:ext cx="8305800"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b="1" dirty="0">
                <a:solidFill>
                  <a:srgbClr val="CC6600"/>
                </a:solidFill>
              </a:rPr>
              <a:t>Dumont/Willis Extra Easy Evaluation Battery </a:t>
            </a:r>
          </a:p>
          <a:p>
            <a:pPr algn="ctr" eaLnBrk="1" hangingPunct="1">
              <a:spcBef>
                <a:spcPct val="0"/>
              </a:spcBef>
              <a:buFontTx/>
              <a:buNone/>
            </a:pPr>
            <a:r>
              <a:rPr lang="en-US" altLang="en-US" sz="3000" b="1" dirty="0">
                <a:solidFill>
                  <a:srgbClr val="CC6600"/>
                </a:solidFill>
              </a:rPr>
              <a:t>(</a:t>
            </a:r>
            <a:r>
              <a:rPr lang="en-US" altLang="en-US" sz="3000" b="1" dirty="0" err="1">
                <a:solidFill>
                  <a:srgbClr val="CC6600"/>
                </a:solidFill>
              </a:rPr>
              <a:t>DWEEEB</a:t>
            </a:r>
            <a:r>
              <a:rPr lang="en-US" altLang="en-US" sz="3000" b="1" dirty="0">
                <a:solidFill>
                  <a:srgbClr val="CC6600"/>
                </a:solidFill>
              </a:rPr>
              <a:t>)</a:t>
            </a:r>
          </a:p>
          <a:p>
            <a:pPr algn="ctr" eaLnBrk="1" hangingPunct="1">
              <a:spcBef>
                <a:spcPct val="0"/>
              </a:spcBef>
              <a:buFontTx/>
              <a:buNone/>
            </a:pPr>
            <a:r>
              <a:rPr lang="en-US" altLang="en-US" sz="2200" b="1" dirty="0">
                <a:solidFill>
                  <a:schemeClr val="accent2"/>
                </a:solidFill>
                <a:hlinkClick r:id="rId3"/>
              </a:rPr>
              <a:t>http://</a:t>
            </a:r>
            <a:r>
              <a:rPr lang="en-US" altLang="en-US" sz="2200" b="1" dirty="0" smtClean="0">
                <a:solidFill>
                  <a:schemeClr val="accent2"/>
                </a:solidFill>
                <a:hlinkClick r:id="rId3"/>
              </a:rPr>
              <a:t>www.myschoolpsychology.com/Humor.pdf</a:t>
            </a:r>
            <a:endParaRPr lang="en-US" altLang="en-US" sz="2200" b="1" dirty="0" smtClean="0">
              <a:solidFill>
                <a:schemeClr val="accent2"/>
              </a:solidFill>
            </a:endParaRPr>
          </a:p>
          <a:p>
            <a:pPr algn="ctr" eaLnBrk="1" hangingPunct="1">
              <a:spcBef>
                <a:spcPct val="0"/>
              </a:spcBef>
              <a:buFontTx/>
              <a:buNone/>
            </a:pPr>
            <a:r>
              <a:rPr lang="en-US" altLang="en-US" sz="2200" b="1" dirty="0">
                <a:solidFill>
                  <a:schemeClr val="accent2"/>
                </a:solidFill>
              </a:rPr>
              <a:t>http://</a:t>
            </a:r>
            <a:r>
              <a:rPr lang="en-US" altLang="en-US" sz="2200" b="1" dirty="0" smtClean="0">
                <a:solidFill>
                  <a:schemeClr val="accent2"/>
                </a:solidFill>
              </a:rPr>
              <a:t>www.myschoolpsychology.com/wp-content/uploads/2014/02/DWEEEB.pdf</a:t>
            </a:r>
            <a:endParaRPr lang="en-US" altLang="en-US" sz="26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4F06F6B-5960-4086-9BD5-63A5F91C9041}" type="slidenum">
              <a:rPr lang="en-US" altLang="en-US" sz="1400" smtClean="0"/>
              <a:pPr eaLnBrk="1" hangingPunct="1">
                <a:spcBef>
                  <a:spcPct val="0"/>
                </a:spcBef>
                <a:buFontTx/>
                <a:buNone/>
              </a:pPr>
              <a:t>84</a:t>
            </a:fld>
            <a:endParaRPr lang="en-US" altLang="en-US" sz="1400" smtClean="0"/>
          </a:p>
        </p:txBody>
      </p:sp>
      <p:graphicFrame>
        <p:nvGraphicFramePr>
          <p:cNvPr id="83971" name="Object 2"/>
          <p:cNvGraphicFramePr>
            <a:graphicFrameLocks noChangeAspect="1"/>
          </p:cNvGraphicFramePr>
          <p:nvPr/>
        </p:nvGraphicFramePr>
        <p:xfrm>
          <a:off x="1973263" y="0"/>
          <a:ext cx="5199062" cy="6858000"/>
        </p:xfrm>
        <a:graphic>
          <a:graphicData uri="http://schemas.openxmlformats.org/presentationml/2006/ole">
            <p:oleObj spid="_x0000_s84022" name="Document" r:id="rId4" imgW="6574671" imgH="8645073" progId="Word.Document.8">
              <p:embed/>
            </p:oleObj>
          </a:graphicData>
        </a:graphic>
      </p:graphicFrame>
      <p:sp>
        <p:nvSpPr>
          <p:cNvPr id="83972" name="Rectangle 3"/>
          <p:cNvSpPr>
            <a:spLocks noChangeArrowheads="1"/>
          </p:cNvSpPr>
          <p:nvPr/>
        </p:nvSpPr>
        <p:spPr bwMode="auto">
          <a:xfrm>
            <a:off x="1524000" y="3276600"/>
            <a:ext cx="59436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36900" name="Rectangle 4"/>
          <p:cNvSpPr>
            <a:spLocks noChangeArrowheads="1"/>
          </p:cNvSpPr>
          <p:nvPr/>
        </p:nvSpPr>
        <p:spPr bwMode="auto">
          <a:xfrm>
            <a:off x="1447800" y="3276600"/>
            <a:ext cx="6248400" cy="36576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3974" name="Date Placeholder 1"/>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336900"/>
                                        </p:tgtEl>
                                        <p:attrNameLst>
                                          <p:attrName>ppt_x</p:attrName>
                                        </p:attrNameLst>
                                      </p:cBhvr>
                                      <p:tavLst>
                                        <p:tav tm="0">
                                          <p:val>
                                            <p:strVal val="ppt_x"/>
                                          </p:val>
                                        </p:tav>
                                        <p:tav tm="100000">
                                          <p:val>
                                            <p:strVal val="ppt_x"/>
                                          </p:val>
                                        </p:tav>
                                      </p:tavLst>
                                    </p:anim>
                                    <p:anim calcmode="lin" valueType="num">
                                      <p:cBhvr additive="base">
                                        <p:cTn id="7" dur="500"/>
                                        <p:tgtEl>
                                          <p:spTgt spid="336900"/>
                                        </p:tgtEl>
                                        <p:attrNameLst>
                                          <p:attrName>ppt_y</p:attrName>
                                        </p:attrNameLst>
                                      </p:cBhvr>
                                      <p:tavLst>
                                        <p:tav tm="0">
                                          <p:val>
                                            <p:strVal val="ppt_y"/>
                                          </p:val>
                                        </p:tav>
                                        <p:tav tm="100000">
                                          <p:val>
                                            <p:strVal val="1+ppt_h/2"/>
                                          </p:val>
                                        </p:tav>
                                      </p:tavLst>
                                    </p:anim>
                                    <p:set>
                                      <p:cBhvr>
                                        <p:cTn id="8" dur="1" fill="hold">
                                          <p:stCondLst>
                                            <p:cond delay="499"/>
                                          </p:stCondLst>
                                        </p:cTn>
                                        <p:tgtEl>
                                          <p:spTgt spid="3369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D9A35A-C01A-4070-80E0-62905DC83E28}" type="slidenum">
              <a:rPr lang="en-US" smtClean="0"/>
              <a:pPr>
                <a:defRPr/>
              </a:pPr>
              <a:t>85</a:t>
            </a:fld>
            <a:endParaRPr lang="en-US"/>
          </a:p>
        </p:txBody>
      </p:sp>
      <p:pic>
        <p:nvPicPr>
          <p:cNvPr id="3" name="Picture 2"/>
          <p:cNvPicPr>
            <a:picLocks noChangeAspect="1"/>
          </p:cNvPicPr>
          <p:nvPr/>
        </p:nvPicPr>
        <p:blipFill rotWithShape="1">
          <a:blip r:embed="rId3" cstate="print"/>
          <a:srcRect l="25402" t="10417" r="23646" b="25700"/>
          <a:stretch/>
        </p:blipFill>
        <p:spPr>
          <a:xfrm>
            <a:off x="0" y="-44970"/>
            <a:ext cx="9144000" cy="6445770"/>
          </a:xfrm>
          <a:prstGeom prst="rect">
            <a:avLst/>
          </a:prstGeom>
        </p:spPr>
      </p:pic>
      <p:sp>
        <p:nvSpPr>
          <p:cNvPr id="4" name="Oval 3"/>
          <p:cNvSpPr/>
          <p:nvPr/>
        </p:nvSpPr>
        <p:spPr>
          <a:xfrm>
            <a:off x="3499512" y="470848"/>
            <a:ext cx="22098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cstate="print"/>
          <a:srcRect l="31761" t="88096" r="29502" b="8333"/>
          <a:stretch/>
        </p:blipFill>
        <p:spPr>
          <a:xfrm>
            <a:off x="13649" y="6324600"/>
            <a:ext cx="9143999" cy="473987"/>
          </a:xfrm>
          <a:prstGeom prst="rect">
            <a:avLst/>
          </a:prstGeom>
        </p:spPr>
      </p:pic>
    </p:spTree>
    <p:extLst>
      <p:ext uri="{BB962C8B-B14F-4D97-AF65-F5344CB8AC3E}">
        <p14:creationId xmlns:p14="http://schemas.microsoft.com/office/powerpoint/2010/main" xmlns="" val="301564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D9A35A-C01A-4070-80E0-62905DC83E28}" type="slidenum">
              <a:rPr lang="en-US" smtClean="0"/>
              <a:pPr>
                <a:defRPr/>
              </a:pPr>
              <a:t>86</a:t>
            </a:fld>
            <a:endParaRPr lang="en-US"/>
          </a:p>
        </p:txBody>
      </p:sp>
      <p:pic>
        <p:nvPicPr>
          <p:cNvPr id="4" name="Picture 3"/>
          <p:cNvPicPr>
            <a:picLocks noChangeAspect="1"/>
          </p:cNvPicPr>
          <p:nvPr/>
        </p:nvPicPr>
        <p:blipFill rotWithShape="1">
          <a:blip r:embed="rId2" cstate="print"/>
          <a:srcRect l="25402" t="11458" r="23646" b="25000"/>
          <a:stretch/>
        </p:blipFill>
        <p:spPr>
          <a:xfrm>
            <a:off x="0" y="13648"/>
            <a:ext cx="9144000" cy="6411309"/>
          </a:xfrm>
          <a:prstGeom prst="rect">
            <a:avLst/>
          </a:prstGeom>
        </p:spPr>
      </p:pic>
      <p:sp>
        <p:nvSpPr>
          <p:cNvPr id="5" name="Oval 4"/>
          <p:cNvSpPr/>
          <p:nvPr/>
        </p:nvSpPr>
        <p:spPr>
          <a:xfrm>
            <a:off x="3499512" y="443552"/>
            <a:ext cx="22098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srcRect l="31761" t="88096" r="29502" b="8333"/>
          <a:stretch/>
        </p:blipFill>
        <p:spPr>
          <a:xfrm>
            <a:off x="13649" y="6324600"/>
            <a:ext cx="9143999" cy="473987"/>
          </a:xfrm>
          <a:prstGeom prst="rect">
            <a:avLst/>
          </a:prstGeom>
        </p:spPr>
      </p:pic>
    </p:spTree>
    <p:extLst>
      <p:ext uri="{BB962C8B-B14F-4D97-AF65-F5344CB8AC3E}">
        <p14:creationId xmlns:p14="http://schemas.microsoft.com/office/powerpoint/2010/main" xmlns="" val="16167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ate Placeholder 2"/>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84995" name="Footer Placeholder 3"/>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84996" name="Slide Number Placeholder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AFFEB02-33B6-4440-B7E8-3CB50F00A0AA}" type="slidenum">
              <a:rPr lang="en-US" altLang="en-US" sz="1400" smtClean="0"/>
              <a:pPr eaLnBrk="1" hangingPunct="1">
                <a:spcBef>
                  <a:spcPct val="0"/>
                </a:spcBef>
                <a:buFontTx/>
                <a:buNone/>
              </a:pPr>
              <a:t>87</a:t>
            </a:fld>
            <a:endParaRPr lang="en-US" altLang="en-US" sz="1400" smtClean="0"/>
          </a:p>
        </p:txBody>
      </p:sp>
      <p:sp>
        <p:nvSpPr>
          <p:cNvPr id="84997" name="Rectangle 4"/>
          <p:cNvSpPr>
            <a:spLocks noGrp="1" noChangeArrowheads="1"/>
          </p:cNvSpPr>
          <p:nvPr>
            <p:ph type="title"/>
          </p:nvPr>
        </p:nvSpPr>
        <p:spPr>
          <a:xfrm>
            <a:off x="457200" y="274638"/>
            <a:ext cx="8229600" cy="5668962"/>
          </a:xfrm>
        </p:spPr>
        <p:txBody>
          <a:bodyPr/>
          <a:lstStyle/>
          <a:p>
            <a:pPr algn="l" eaLnBrk="1" hangingPunct="1"/>
            <a:r>
              <a:rPr lang="en-US" altLang="en-US" sz="3600" smtClean="0">
                <a:latin typeface="Verdana" pitchFamily="34" charset="0"/>
              </a:rPr>
              <a:t>A publisher calling a </a:t>
            </a:r>
            <a:r>
              <a:rPr lang="en-US" altLang="en-US" sz="3600" u="sng" smtClean="0">
                <a:latin typeface="Verdana" pitchFamily="34" charset="0"/>
              </a:rPr>
              <a:t>score</a:t>
            </a:r>
            <a:r>
              <a:rPr lang="en-US" altLang="en-US" sz="3600" smtClean="0">
                <a:latin typeface="Verdana" pitchFamily="34" charset="0"/>
              </a:rPr>
              <a:t> “average” does not make the student’s </a:t>
            </a:r>
            <a:r>
              <a:rPr lang="en-US" altLang="en-US" sz="3600" u="sng" smtClean="0">
                <a:latin typeface="Verdana" pitchFamily="34" charset="0"/>
              </a:rPr>
              <a:t>performance</a:t>
            </a:r>
            <a:r>
              <a:rPr lang="en-US" altLang="en-US" sz="3600" smtClean="0">
                <a:latin typeface="Verdana" pitchFamily="34" charset="0"/>
              </a:rPr>
              <a:t> average.   If a student earned a </a:t>
            </a:r>
            <a:r>
              <a:rPr lang="en-US" altLang="en-US" sz="3600" b="1" smtClean="0">
                <a:latin typeface="Verdana" pitchFamily="34" charset="0"/>
              </a:rPr>
              <a:t>Low Average</a:t>
            </a:r>
            <a:r>
              <a:rPr lang="en-US" altLang="en-US" sz="3600" smtClean="0">
                <a:latin typeface="Verdana" pitchFamily="34" charset="0"/>
              </a:rPr>
              <a:t> reading score of 85 on the KTEA or WIAT-II and is then classified as </a:t>
            </a:r>
            <a:r>
              <a:rPr lang="en-US" altLang="en-US" sz="3600" b="1" smtClean="0">
                <a:latin typeface="Verdana" pitchFamily="34" charset="0"/>
              </a:rPr>
              <a:t>Average</a:t>
            </a:r>
            <a:r>
              <a:rPr lang="en-US" altLang="en-US" sz="3600" smtClean="0">
                <a:latin typeface="Verdana" pitchFamily="34" charset="0"/>
              </a:rPr>
              <a:t> for precisely the same score on the KTEA-II or WIAT-III, the student is still in the bottom 16% of the population!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ctrTitle"/>
          </p:nvPr>
        </p:nvSpPr>
        <p:spPr>
          <a:xfrm>
            <a:off x="685800" y="76200"/>
            <a:ext cx="7772400" cy="460375"/>
          </a:xfrm>
        </p:spPr>
        <p:txBody>
          <a:bodyPr/>
          <a:lstStyle/>
          <a:p>
            <a:pPr eaLnBrk="1" hangingPunct="1"/>
            <a:r>
              <a:rPr lang="en-US" altLang="en-US" sz="3600" b="1" smtClean="0">
                <a:latin typeface="Verdana" pitchFamily="34" charset="0"/>
              </a:rPr>
              <a:t>HAND ME THAT GLUE </a:t>
            </a:r>
            <a:r>
              <a:rPr lang="en-US" altLang="en-US" sz="3600" b="1" u="sng" smtClean="0">
                <a:latin typeface="Verdana" pitchFamily="34" charset="0"/>
              </a:rPr>
              <a:t>GUN</a:t>
            </a:r>
          </a:p>
        </p:txBody>
      </p:sp>
      <p:sp>
        <p:nvSpPr>
          <p:cNvPr id="86020" name="Rectangle 3"/>
          <p:cNvSpPr>
            <a:spLocks noGrp="1" noChangeArrowheads="1"/>
          </p:cNvSpPr>
          <p:nvPr>
            <p:ph type="subTitle" idx="1"/>
          </p:nvPr>
        </p:nvSpPr>
        <p:spPr>
          <a:xfrm>
            <a:off x="228600" y="685800"/>
            <a:ext cx="8610600" cy="6324600"/>
          </a:xfrm>
        </p:spPr>
        <p:txBody>
          <a:bodyPr/>
          <a:lstStyle/>
          <a:p>
            <a:pPr algn="l" eaLnBrk="1" hangingPunct="1"/>
            <a:r>
              <a:rPr lang="en-US" altLang="en-US" sz="2600" smtClean="0">
                <a:latin typeface="Verdana" pitchFamily="34" charset="0"/>
              </a:rPr>
              <a:t>Byron Preston, 15, hasn't gone to school for four months. . . . He . . . was expelled for possession of a "</a:t>
            </a:r>
            <a:r>
              <a:rPr lang="en-US" altLang="en-US" sz="2600" b="1" u="sng" smtClean="0">
                <a:latin typeface="Verdana" pitchFamily="34" charset="0"/>
              </a:rPr>
              <a:t>weapon</a:t>
            </a:r>
            <a:r>
              <a:rPr lang="en-US" altLang="en-US" sz="2600" smtClean="0">
                <a:latin typeface="Verdana" pitchFamily="34" charset="0"/>
              </a:rPr>
              <a:t>" -- a tattoo </a:t>
            </a:r>
            <a:r>
              <a:rPr lang="en-US" altLang="en-US" sz="2600" b="1" u="sng" smtClean="0">
                <a:latin typeface="Verdana" pitchFamily="34" charset="0"/>
              </a:rPr>
              <a:t>gun</a:t>
            </a:r>
            <a:r>
              <a:rPr lang="en-US" altLang="en-US" sz="2600" smtClean="0">
                <a:latin typeface="Verdana" pitchFamily="34" charset="0"/>
              </a:rPr>
              <a:t>, which he took to school to practice tattooing on  fruit. "It doesn't shoot anything," complains his father, James. "It just happens to have the word </a:t>
            </a:r>
            <a:r>
              <a:rPr lang="en-US" altLang="en-US" sz="2600" b="1" u="sng" smtClean="0">
                <a:latin typeface="Verdana" pitchFamily="34" charset="0"/>
              </a:rPr>
              <a:t>'gun</a:t>
            </a:r>
            <a:r>
              <a:rPr lang="en-US" altLang="en-US" sz="2600" smtClean="0">
                <a:latin typeface="Verdana" pitchFamily="34" charset="0"/>
              </a:rPr>
              <a:t>'." But school officials wouldn't listen, saying a student having a "</a:t>
            </a:r>
            <a:r>
              <a:rPr lang="en-US" altLang="en-US" sz="2600" b="1" u="sng" smtClean="0">
                <a:latin typeface="Verdana" pitchFamily="34" charset="0"/>
              </a:rPr>
              <a:t>gun</a:t>
            </a:r>
            <a:r>
              <a:rPr lang="en-US" altLang="en-US" sz="2600" smtClean="0">
                <a:latin typeface="Verdana" pitchFamily="34" charset="0"/>
              </a:rPr>
              <a:t>" at school calls for automatic expulsion according to their zero tolerance policy. A Prince George's County Public Schools spokesman says the policy is "under review" by the school board. The Prestons have been told verbally that they won the appeal of the expulsion, but somehow the paperwork to reinstate Byron into school has never shown up. (RC/WTTG-TV) </a:t>
            </a:r>
          </a:p>
        </p:txBody>
      </p:sp>
      <p:sp>
        <p:nvSpPr>
          <p:cNvPr id="4" name="Slide Number Placeholder 3"/>
          <p:cNvSpPr>
            <a:spLocks noGrp="1"/>
          </p:cNvSpPr>
          <p:nvPr>
            <p:ph type="sldNum" sz="quarter" idx="12"/>
          </p:nvPr>
        </p:nvSpPr>
        <p:spPr/>
        <p:txBody>
          <a:bodyPr/>
          <a:lstStyle/>
          <a:p>
            <a:pPr>
              <a:defRPr/>
            </a:pPr>
            <a:fld id="{3DB1D425-7ED1-4362-8AD0-CFE2471299AC}"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87043"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87044"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0233A6-D771-47BC-ADDE-7EEDD4862D52}" type="slidenum">
              <a:rPr lang="en-US" altLang="en-US" sz="1400" smtClean="0"/>
              <a:pPr eaLnBrk="1" hangingPunct="1">
                <a:spcBef>
                  <a:spcPct val="0"/>
                </a:spcBef>
                <a:buFontTx/>
                <a:buNone/>
              </a:pPr>
              <a:t>89</a:t>
            </a:fld>
            <a:endParaRPr lang="en-US" altLang="en-US" sz="1400" smtClean="0"/>
          </a:p>
        </p:txBody>
      </p:sp>
      <p:sp>
        <p:nvSpPr>
          <p:cNvPr id="87045" name="Rectangle 2"/>
          <p:cNvSpPr>
            <a:spLocks noGrp="1" noChangeArrowheads="1"/>
          </p:cNvSpPr>
          <p:nvPr>
            <p:ph type="title"/>
          </p:nvPr>
        </p:nvSpPr>
        <p:spPr/>
        <p:txBody>
          <a:bodyPr/>
          <a:lstStyle/>
          <a:p>
            <a:pPr eaLnBrk="1" hangingPunct="1"/>
            <a:r>
              <a:rPr lang="en-US" altLang="en-US" smtClean="0"/>
              <a:t>I call 90 - 109 “Average.”</a:t>
            </a:r>
          </a:p>
        </p:txBody>
      </p:sp>
      <p:graphicFrame>
        <p:nvGraphicFramePr>
          <p:cNvPr id="87046" name="Object 3"/>
          <p:cNvGraphicFramePr>
            <a:graphicFrameLocks noGrp="1" noChangeAspect="1"/>
          </p:cNvGraphicFramePr>
          <p:nvPr>
            <p:ph idx="1"/>
          </p:nvPr>
        </p:nvGraphicFramePr>
        <p:xfrm>
          <a:off x="90488" y="1447800"/>
          <a:ext cx="10363200" cy="4932363"/>
        </p:xfrm>
        <a:graphic>
          <a:graphicData uri="http://schemas.openxmlformats.org/presentationml/2006/ole">
            <p:oleObj spid="_x0000_s87095" name="Document" r:id="rId3" imgW="6608184" imgH="3145986" progId="Word.Document.8">
              <p:embed/>
            </p:oleObj>
          </a:graphicData>
        </a:graphic>
      </p:graphicFrame>
      <p:sp>
        <p:nvSpPr>
          <p:cNvPr id="87047" name="Line 4"/>
          <p:cNvSpPr>
            <a:spLocks noChangeShapeType="1"/>
          </p:cNvSpPr>
          <p:nvPr/>
        </p:nvSpPr>
        <p:spPr bwMode="auto">
          <a:xfrm>
            <a:off x="2895600" y="1143000"/>
            <a:ext cx="609600" cy="304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7048" name="Line 5"/>
          <p:cNvSpPr>
            <a:spLocks noChangeShapeType="1"/>
          </p:cNvSpPr>
          <p:nvPr/>
        </p:nvSpPr>
        <p:spPr bwMode="auto">
          <a:xfrm>
            <a:off x="4495800" y="1219200"/>
            <a:ext cx="1066800" cy="297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8195" name="Footer Placeholder 2"/>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8196" name="Slide Number Placeholder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58A8320-8907-4D62-8B79-E08CB89725D1}" type="slidenum">
              <a:rPr lang="en-US" altLang="en-US" sz="1400" smtClean="0"/>
              <a:pPr eaLnBrk="1" hangingPunct="1">
                <a:spcBef>
                  <a:spcPct val="0"/>
                </a:spcBef>
                <a:buFontTx/>
                <a:buNone/>
              </a:pPr>
              <a:t>9</a:t>
            </a:fld>
            <a:endParaRPr lang="en-US" altLang="en-US" sz="1400" smtClean="0"/>
          </a:p>
        </p:txBody>
      </p:sp>
      <p:sp>
        <p:nvSpPr>
          <p:cNvPr id="8197" name="Text Box 2"/>
          <p:cNvSpPr txBox="1">
            <a:spLocks noChangeArrowheads="1"/>
          </p:cNvSpPr>
          <p:nvPr/>
        </p:nvSpPr>
        <p:spPr bwMode="auto">
          <a:xfrm>
            <a:off x="1676400" y="2041525"/>
            <a:ext cx="5943600"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a:solidFill>
                  <a:schemeClr val="accent2"/>
                </a:solidFill>
                <a:latin typeface="Verdana" pitchFamily="34" charset="0"/>
              </a:rPr>
              <a:t>We measure the same temperatures with many different units.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88067"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88068"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C701863-0A8D-4E94-9514-27D47CC0A0FC}" type="slidenum">
              <a:rPr lang="en-US" altLang="en-US" sz="1400" smtClean="0"/>
              <a:pPr eaLnBrk="1" hangingPunct="1">
                <a:spcBef>
                  <a:spcPct val="0"/>
                </a:spcBef>
                <a:buFontTx/>
                <a:buNone/>
              </a:pPr>
              <a:t>90</a:t>
            </a:fld>
            <a:endParaRPr lang="en-US" altLang="en-US" sz="1400" smtClean="0"/>
          </a:p>
        </p:txBody>
      </p:sp>
      <p:sp>
        <p:nvSpPr>
          <p:cNvPr id="88069" name="Rectangle 2"/>
          <p:cNvSpPr>
            <a:spLocks noGrp="1" noChangeArrowheads="1"/>
          </p:cNvSpPr>
          <p:nvPr>
            <p:ph type="title"/>
          </p:nvPr>
        </p:nvSpPr>
        <p:spPr/>
        <p:txBody>
          <a:bodyPr/>
          <a:lstStyle/>
          <a:p>
            <a:pPr eaLnBrk="1" hangingPunct="1"/>
            <a:r>
              <a:rPr lang="en-US" altLang="en-US" smtClean="0"/>
              <a:t>I call 85 - 115 “Average.”</a:t>
            </a:r>
          </a:p>
        </p:txBody>
      </p:sp>
      <p:graphicFrame>
        <p:nvGraphicFramePr>
          <p:cNvPr id="88070" name="Object 3"/>
          <p:cNvGraphicFramePr>
            <a:graphicFrameLocks noGrp="1" noChangeAspect="1"/>
          </p:cNvGraphicFramePr>
          <p:nvPr>
            <p:ph idx="1"/>
          </p:nvPr>
        </p:nvGraphicFramePr>
        <p:xfrm>
          <a:off x="90488" y="1447800"/>
          <a:ext cx="10363200" cy="4932363"/>
        </p:xfrm>
        <a:graphic>
          <a:graphicData uri="http://schemas.openxmlformats.org/presentationml/2006/ole">
            <p:oleObj spid="_x0000_s88119" name="Document" r:id="rId3" imgW="6608184" imgH="3145986" progId="Word.Document.8">
              <p:embed/>
            </p:oleObj>
          </a:graphicData>
        </a:graphic>
      </p:graphicFrame>
      <p:sp>
        <p:nvSpPr>
          <p:cNvPr id="88071" name="Line 4"/>
          <p:cNvSpPr>
            <a:spLocks noChangeShapeType="1"/>
          </p:cNvSpPr>
          <p:nvPr/>
        </p:nvSpPr>
        <p:spPr bwMode="auto">
          <a:xfrm>
            <a:off x="2895600" y="1143000"/>
            <a:ext cx="152400" cy="3810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8072" name="Line 5"/>
          <p:cNvSpPr>
            <a:spLocks noChangeShapeType="1"/>
          </p:cNvSpPr>
          <p:nvPr/>
        </p:nvSpPr>
        <p:spPr bwMode="auto">
          <a:xfrm>
            <a:off x="4419600" y="1143000"/>
            <a:ext cx="1676400" cy="3810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11.22.15 Rivier Univ.</a:t>
            </a:r>
          </a:p>
        </p:txBody>
      </p:sp>
      <p:sp>
        <p:nvSpPr>
          <p:cNvPr id="89091"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SAIF    Statistics    John O. Willis</a:t>
            </a:r>
          </a:p>
        </p:txBody>
      </p:sp>
      <p:sp>
        <p:nvSpPr>
          <p:cNvPr id="89092" name="Slide Number Placeholder 5"/>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8525D8-04E5-46FA-88B2-6956E522F327}" type="slidenum">
              <a:rPr lang="en-US" altLang="en-US" sz="1400" smtClean="0"/>
              <a:pPr eaLnBrk="1" hangingPunct="1">
                <a:spcBef>
                  <a:spcPct val="0"/>
                </a:spcBef>
                <a:buFontTx/>
                <a:buNone/>
              </a:pPr>
              <a:t>91</a:t>
            </a:fld>
            <a:endParaRPr lang="en-US" altLang="en-US" sz="1400" smtClean="0"/>
          </a:p>
        </p:txBody>
      </p:sp>
      <p:sp>
        <p:nvSpPr>
          <p:cNvPr id="89093" name="Rectangle 2"/>
          <p:cNvSpPr>
            <a:spLocks noGrp="1" noChangeArrowheads="1"/>
          </p:cNvSpPr>
          <p:nvPr>
            <p:ph type="title"/>
          </p:nvPr>
        </p:nvSpPr>
        <p:spPr/>
        <p:txBody>
          <a:bodyPr/>
          <a:lstStyle/>
          <a:p>
            <a:pPr eaLnBrk="1" hangingPunct="1"/>
            <a:r>
              <a:rPr lang="en-US" altLang="en-US" smtClean="0"/>
              <a:t>I call 80 - 119 “Average.”</a:t>
            </a:r>
          </a:p>
        </p:txBody>
      </p:sp>
      <p:graphicFrame>
        <p:nvGraphicFramePr>
          <p:cNvPr id="89094" name="Object 3"/>
          <p:cNvGraphicFramePr>
            <a:graphicFrameLocks noGrp="1" noChangeAspect="1"/>
          </p:cNvGraphicFramePr>
          <p:nvPr>
            <p:ph idx="1"/>
          </p:nvPr>
        </p:nvGraphicFramePr>
        <p:xfrm>
          <a:off x="90488" y="1447800"/>
          <a:ext cx="10363200" cy="4932363"/>
        </p:xfrm>
        <a:graphic>
          <a:graphicData uri="http://schemas.openxmlformats.org/presentationml/2006/ole">
            <p:oleObj spid="_x0000_s89143" name="Document" r:id="rId3" imgW="6608184" imgH="3145986" progId="Word.Document.8">
              <p:embed/>
            </p:oleObj>
          </a:graphicData>
        </a:graphic>
      </p:graphicFrame>
      <p:sp>
        <p:nvSpPr>
          <p:cNvPr id="89095" name="Line 4"/>
          <p:cNvSpPr>
            <a:spLocks noChangeShapeType="1"/>
          </p:cNvSpPr>
          <p:nvPr/>
        </p:nvSpPr>
        <p:spPr bwMode="auto">
          <a:xfrm flipH="1">
            <a:off x="2362200" y="1219200"/>
            <a:ext cx="457200" cy="3048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9096" name="Line 5"/>
          <p:cNvSpPr>
            <a:spLocks noChangeShapeType="1"/>
          </p:cNvSpPr>
          <p:nvPr/>
        </p:nvSpPr>
        <p:spPr bwMode="auto">
          <a:xfrm>
            <a:off x="4572000" y="1143000"/>
            <a:ext cx="2133600" cy="3124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pPr eaLnBrk="1" hangingPunct="1"/>
            <a:r>
              <a:rPr lang="en-US" altLang="en-US" smtClean="0"/>
              <a:t>I call him “Nice Kitty.”</a:t>
            </a:r>
          </a:p>
        </p:txBody>
      </p:sp>
      <p:pic>
        <p:nvPicPr>
          <p:cNvPr id="90116" name="Picture 3" descr="lion_attac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600200"/>
            <a:ext cx="7010400" cy="490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83CA5B4-8F78-4BDE-9293-372322990967}" type="slidenum">
              <a:rPr lang="en-US" smtClean="0"/>
              <a:pPr>
                <a:defRPr/>
              </a:pPr>
              <a:t>92</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2712</TotalTime>
  <Words>4161</Words>
  <Application>Microsoft Office PowerPoint</Application>
  <PresentationFormat>On-screen Show (4:3)</PresentationFormat>
  <Paragraphs>432</Paragraphs>
  <Slides>92</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95" baseType="lpstr">
      <vt:lpstr>Default Design</vt:lpstr>
      <vt:lpstr>Document</vt:lpstr>
      <vt:lpstr>Chart</vt:lpstr>
      <vt:lpstr>Rivier University   Education Division Specialist in Assessment               of Intellectual Functioning (SAIF) Program  ED 656, 657, 658, &amp; 659  John O. Willis, Ed.D., SAIF</vt:lpstr>
      <vt:lpstr>Statistics: Test Scores</vt:lpstr>
      <vt:lpstr>Slide 3</vt:lpstr>
      <vt:lpstr>For more accurate, more detailed, and more entertaining information on these topics, please see W. Joel Schneider's Psychometrics from the Ground Up at https://assessingpsyche. wordpress.com/psychometrics-from-the-ground-up/ </vt:lpstr>
      <vt:lpstr>and  Kevin McGrew's Applied Psychometrics at http://themindhub.com/ research-reports  </vt:lpstr>
      <vt:lpstr>Slide 6</vt:lpstr>
      <vt:lpstr>Slide 7</vt:lpstr>
      <vt:lpstr>Slide 8</vt:lpstr>
      <vt:lpstr>Slide 9</vt:lpstr>
      <vt:lpstr>Slide 10</vt:lpstr>
      <vt:lpstr>Slide 11</vt:lpstr>
      <vt:lpstr>Slide 12</vt:lpstr>
      <vt:lpstr>SCORES USED WITH THE TESTS  When a new test is developed, it is normed on a sample of hundreds or thousands of people.  The sample should be like that for a good opinion poll: female and male, urban and rural, different parts of the country, different income levels, etc.  </vt:lpstr>
      <vt:lpstr>The scores from that norming sample are used as a yardstick for measuring the performance of people who then take the test.  This human yardstick allows for the difficulty levels of different tests.  The student is being compared to other students on both difficult and easy tasks.  </vt:lpstr>
      <vt:lpstr>You can see from the illustration below that there are more scores in the middle than at the very  high and low ends.  Many  different scoring systems are used, just as you can measure  the same distance as 1 yard, 3 feet, 36 inches, 91.4 centimeters, 0.91 meter, or 1/1760 mile.</vt:lpstr>
      <vt:lpstr>Slide 16</vt:lpstr>
      <vt:lpstr>Slide 17</vt:lpstr>
      <vt:lpstr>PERCENTILE RANKS (PR) simply state the percent of persons in the norming sample who scored the same as or lower than the student.  A percentile rank of 63 would be high average – as high as or higher than 63% and lower than the other 37% of the norming sample.  It would be in Stanine 6.  The middle 50% of examinees' scores fall between percentile ranks of 25 and 75.</vt:lpstr>
      <vt:lpstr>A percentile rank of 63 would mean that you scored as high as or higher than 63 percent of the people in the test’s norming sample  and lower than the other 37 percent .  Never use the abbreviations “%ile” or “%.”  Those abbreviations guarantee your reader will think you mean “percent correct,” which is an entirely different matter.</vt:lpstr>
      <vt:lpstr>Percentile ranks (PR) are not equal units.  They are all scrunched up in the middle and spread out at the two ends.  Therefore, percentile ranks cannot be added, subtracted, multiplied, divided, or – therefore – averaged (except for finding the median if you are into that sort of thing).</vt:lpstr>
      <vt:lpstr>NORMAL CURVE EQUIVALENTS (NCE) were – like so many clear, simple, understandable things –  invented by the government.  NCEs are equal-interval standard scores cleverly designed to look like percen-tile ranks.  With a mean of 50 and standard deviation of 21.06, they line up with percentile ranks at 1, 50, and 99, but nowhere else, because percen-tile ranks are not equal intervals.</vt:lpstr>
      <vt:lpstr>Percentile Ranks and  Normal Curve Equivalents</vt:lpstr>
      <vt:lpstr>Slide 23</vt:lpstr>
      <vt:lpstr>A Normal Curve Equivalent   of 57 would be in the 63rd percentile rank (Stanine 6).  The middle 50% of examinees' Normal Curve Equivalent scores fall between 36 and 64.</vt:lpstr>
      <vt:lpstr>Because they are equal units, Normal Curve Equivalents can be added and subtracted, and most statisticians would probably let you multiply, divide, and average them.</vt:lpstr>
      <vt:lpstr>     Z SCORES are the fundamental standard score. One z score equals one stan-dard deviation. Although only  a few tests (favored mostly by occupational therapists) report them, z scores are the basis for all other standard scores. </vt:lpstr>
      <vt:lpstr>Z SCORES have an average (mean) of 0.00 and a standard deviation of 1.00.  A z score of +0.33 would be in the 63rd percentile rank, and it would be in Stanine 6.  The middle 50% of examinees' z scores fall between -0.67 and +0.67. </vt:lpstr>
      <vt:lpstr>Wechsler-type STANDARD SCORES ("quotients" on some tests) have an average (mean) of 100 and a standard deviation of 15.  A standard score of 105 would be in the 63rd percentile rank and in Stanine 6.  The middle 50% of examinees' standard scores fall between 90 and 110.</vt:lpstr>
      <vt:lpstr>[Technically, any score defined by its mean and standard deviation is a “standard score,” but we usually (except, until recently, with tests published by Pro-Ed) use “standard score” for standard scores with   mean = 100 and s.d. = 15.]</vt:lpstr>
      <vt:lpstr>Wechsler-type SCALED SCORES ("standard scores" [which they are] on some Pro-Ed tests) are standard scores with an average (mean) of 10 and a standard deviation of 3.  A scaled score of 11 would be in the 63rd percentile rank and in Stanine 6.  The middle 50% of students' standard scores fall between 8 and 12.</vt:lpstr>
      <vt:lpstr>V-SCALE SCORES have a mean of 15 and standard deviation of 3 (like Scaled Scores).  A v-scale score of 16 would be in the 63rd percentile rank and in Stanine 6.  The middle 50% of examinees' V-Scale Scores fall between 13 and 17.  V-Scale Scores simply extend the Scaled-Score range downward for the Vineland Adaptive Behavior Scales.</vt:lpstr>
      <vt:lpstr>T SCORES have an average (mean) of 50 and a standard deviation of 10.  A T score of 53 would be in the 62nd percentile rank, Stanine 6.  The middle 50% of examinees' T scores fall between approximately 43 and 57. [Remember: T scores, Scaled Scores, NCEs, and z scores are actually all standard scores.] </vt:lpstr>
      <vt:lpstr>CEEB SCORES for the SATs, GREs, and other Educational Testing Service tests used to have an average (mean) of 500 and a standard deviation of 100.  A CEEB score of 533 would have been in the 62nd percentile rank, Stanine 6. The middle 50% of examinees' CEEB scores used to fall between approximately 433 and 567. </vt:lpstr>
      <vt:lpstr>BRUININKS-OSERETSKY SUBTEST SCALE SCORES have an average (mean) of 15 and a standard deviation of 5.  A Bruininks-Oseretsky (BOT-2) Scale Score of 17 would be in the 66th percentile rank, Stanine 6.  The middle 50% of examinees' scores fall between approximately 12 and 18.</vt:lpstr>
      <vt:lpstr>QUARTILES ordinarily divide scores into the lowest, antepenultimate, penultimate, and ultimate quarters (25%) of scores.  However, they are sometimes modified in odd ways.  DECILES divide scores into ten groups, each containing 10% of the scores.</vt:lpstr>
      <vt:lpstr>STANINES (standard nines) are a nine-point scoring system.  Stanines 4, 5, and 6 are approximately the middle half     (54%)* of scores, or average range.  Stanines 1, 2, and 3 are approximately the lowest one fourth (23%). Stanines 7, 8, and 9 are approximately the highest one fourth (23%).  _________________________ * But who’s counting? </vt:lpstr>
      <vt:lpstr>Why do  authors  and  publishers  create and  select  all these  different  scores?</vt:lpstr>
      <vt:lpstr>Slide 38</vt:lpstr>
      <vt:lpstr>Slide 39</vt:lpstr>
      <vt:lpstr>My personal hypothesis was that when Wechsler’s deviation IQ (M = 100, s.d. = 15) proved to be such a popular improvement over the Binet ratio IQ (Mental Age/ Chronological Age x 100) (MA/CA x 100) there was no way the next Binet edition was going to use that score. [This idea is probably nonsense, but I like it.]</vt:lpstr>
      <vt:lpstr>[Wechsler went with a deviation IQ based on the mean and s.d. because the old ratio IQ (MA/CA x 100) did not mean the same thing at different ages.  For instance, an IQ of 110 might be at the 90th percentile at age 12, the 80th at age 10, and the 95th at age 14.  The deviation IQ means the same thing at all ages.]</vt:lpstr>
      <vt:lpstr>[The raw data from the Binet ratio IQ scores did show a mean of about 100 (mental age = chronological age) and a standard deviation, varying considerably from age to age, of something like 16 points, so both the Binet and the Wechsler choices were reasonable.  However, picking just   one would have made life a lot easier for evaluators from 1960 to 2003.]</vt:lpstr>
      <vt:lpstr> In any case, the subtle difference between s.d. 15 and 16 (WISC 115 = Binet 116, WISC 85 = Binet 84, WISC 145 = Binet 148, etc.) plagued evaluators with the 1960/1972 and 1986 editions of the Binet.  The 2003 edition finally switched to s.d. 15.</vt:lpstr>
      <vt:lpstr>Slide 44</vt:lpstr>
      <vt:lpstr>It can be argued that a subtest with less reliability and fewer items should not be sliced so thin.  There might be fewer than 15 items!  A scaled score dividing each standard deviation into only 3 points would seem more appropriate, but there are consequently big jumps between scores on such scales.  </vt:lpstr>
      <vt:lpstr>The Vineland Adaptive Behavior Scale v-scale extends the scaled score measurement downward another 5 points to differentiate among persons with very low ratings because the Vineland is often used with persons who obtain extremely low ratings.  The v-scale helpfully subdivides the lowest 0.1% of ratings.</vt:lpstr>
      <vt:lpstr>T scores, dividing each standard deviation into 10 slices, are finer grained than scaled scores (3 slices), but not quite as narrow as standard scores (15).  The Differential Ability Scales, Reynolds Intellectual Assessment Scales, and many personality and neuropsychological tests and inventories use T scores.</vt:lpstr>
      <vt:lpstr>Dr. Bill Lothrop often quoted Prof. Charles P. "Phil" Fogg:    Gathering data with a rake  and examining them under      a microscope.  Test scores may give the illusion of greater precision than the test actually provides.</vt:lpstr>
      <vt:lpstr>However, Kevin McGrew (http://www.iapsych.com/iapap101/iap101brief5.pdf) warns us that wide-band scores, such as scaled scores, can be dangerously imprecise.  For example a scaled score of 4 might be equivalent to a standard score of 68, 69, or 70 (the range usually associated with intellectual disability) or 71 or 72 (above that range).</vt:lpstr>
      <vt:lpstr>That lack of precision can have severe consequences when comparing scores, tracking progress, and deciding whether a defendant is eligible for special education or for the death penalty (http://www.atkinsmrdeath penalty.com/).  </vt:lpstr>
      <vt:lpstr>The WJ IV, KTEA-II, and WIAT-III, for example use standard scores with Mean 100 &amp; SD 15 for both (sub)tests and composites.  This practice does not seem to have caused any harm, even if it is unsettling to those of us who trained on the 1949 WISC and 1955 WAIS.</vt:lpstr>
      <vt:lpstr>  Sometimes test scores offer a special utility.  The 1986 Stanford-Binet Fourth Ed. (Thorndike, Hagen, &amp; Sattler), used composite scores with M = 100 and s.d. = 16 and subtest scores with M = 50 and s.d. = 8.  </vt:lpstr>
      <vt:lpstr>With that clever system, you  could convert subtest scores to composite scores simply by doubling the subtest score. It   was very handy for evaluators.  Mentally converting 43 to 86 was much easier than mentally converting scaled score 7 or T score 40 to standard score 85.</vt:lpstr>
      <vt:lpstr>Sample Explanation for Evaluators Choosing to Translate all Test Scores into a Single, Rosetta Stone    Classification Scheme    [In addition to writing the following note in the report, remind the reader again in at least two subsequent footnotes.  Readers will  forget.]</vt:lpstr>
      <vt:lpstr>“Throughout this report, for all of the tests, I am using the stanine labels shown below (Very Low, Low, Below Average, Low Average, Average, High Average, Above Average, High, and Very High), even if the particular test may have a different labeling system in its manual.” </vt:lpstr>
      <vt:lpstr>Slide 56</vt:lpstr>
      <vt:lpstr>Obviously, that explanation is    for translating all scores into stanines. You would modify       the explanation if you elected     to translate all scores into a different classification scheme, such as that used with the Woodcock-Johnson. (Boiler plate is always risky in reports!)</vt:lpstr>
      <vt:lpstr>Sample Explanation for Evaluators Using the         Rich Variety of Score Classifications Offered         by the Several Publishers     of the Tests Inflicted on     the Innocent Examinee.</vt:lpstr>
      <vt:lpstr>“Throughout this report, for the various tests, I am using a variety of different statistics and different classification labels (e.g., Poor, Below Average, and High Average) provided by the test publishers.  Please see p. i of the Appendix to this report for an explanation of the various classification schemes.”</vt:lpstr>
      <vt:lpstr>Slide 60</vt:lpstr>
      <vt:lpstr>    My score is 110!  I am adequate, average, high average, or above average. I’m glad that much is clear!</vt:lpstr>
      <vt:lpstr>Slide 62</vt:lpstr>
      <vt:lpstr>Slide 63</vt:lpstr>
      <vt:lpstr>Slide 64</vt:lpstr>
      <vt:lpstr>Slide 65</vt:lpstr>
      <vt:lpstr>It is essential that the reader know (and be reminded) precisely what classification scheme(s) we are using with the scores, whether we use all the different ones provided with the various tests or translate everything into a common language.</vt:lpstr>
      <vt:lpstr>I usually put all my test scores in an appendix to the narrative report.  The right-most column is usually a verbal label for each score (e.g., “Above Average”).   I use footnotes to explain the test scores, confidence bands, and percentile ranks in at least the first table in the appendix.</vt:lpstr>
      <vt:lpstr>The last column gets a footnote in every table so I can keep reminding the reader that I am either using one set of verbal labels (not necessarily the publisher’s) for scores or that I am using various publishers’ different sets of labels, so the same score may have different names.</vt:lpstr>
      <vt:lpstr>Slide 69</vt:lpstr>
      <vt:lpstr>1.   These are the standard, scaled, or T scores used with the various tests.  Please see p. i of the Appendix to this report for an explanation of these scores. 2.   Even on the best tests, scores can never be perfectly accurate.  This range shows how much scores are likely to vary 90% of the time just by pure chance. 3.   Percentile ranks tell the percentage of students the same age who scored the same as Ralph or lower.  For example, a percentile rank of 67 would mean that Ralph scored as high as or higher than 67 percent of students his age and lower than the remaining 33 percent.</vt:lpstr>
      <vt:lpstr>4.   Each test uses its own particular scheme for classifying scores.  The same score may be called different names on different tests.  Please see the explanation on p. i of the Appendix to this report.    – or – 4.   Each test uses its own particular scheme for classifying scores.  The classification schemes for the various tests taken by Ecomodine are explained on p. ii.  I have taken the liberty of substituting "stanine" classifications, as explained on p. i, for the publishers' classifications.  These are NOT the classification labels used by the various test publishers.  Please see p. ii.</vt:lpstr>
      <vt:lpstr>If, as I usually do, I copy and paste parts of tables into my narrative (perhaps deleting some rows and columns), I again footnote all columns in the first table and footnote the verbal label column in all tables.</vt:lpstr>
      <vt:lpstr>Slide 73</vt:lpstr>
      <vt:lpstr>However, bear in mind that all such classification schemes are arbitrary (not, as attorneys say, “arbitrary and capricious,” just arbitrary).</vt:lpstr>
      <vt:lpstr>"It is customary to break down the continuum of IQ test scores into categories. . . . other reasonable systems for dividing scores into qualitative levels do exist, and the choice of the dividing points between different categories is fairly arbitrary. . . . </vt:lpstr>
      <vt:lpstr>“It is also unreasonable to place too much importance on the particular label (e.g., 'borderline impaired') used by different tests that measure the same construct (intelligence, verbal ability, and so on)." [Roid, G. H. (2003). Stanford-Binet Intelligence Scales, Fifth Edition, Examiner's Manual. Itasca, IL: Riverside Publishing, p. 150.]</vt:lpstr>
      <vt:lpstr>Slide 77</vt:lpstr>
      <vt:lpstr>Life becomes more complicated when scores are not normally distributed, as is often the case with neuropsychological tests and behavioral checklists, and sometimes with visual-motor and language measures.</vt:lpstr>
      <vt:lpstr>It is easy to check.  In a normal distribution (or one that has been brutally forced into the Procrustean bed of a normal distribution), the following scores should be equivalent. </vt:lpstr>
      <vt:lpstr>Slide 80</vt:lpstr>
      <vt:lpstr>Slide 81</vt:lpstr>
      <vt:lpstr>Slide 82</vt:lpstr>
      <vt:lpstr>Slide 83</vt:lpstr>
      <vt:lpstr>Slide 84</vt:lpstr>
      <vt:lpstr>Slide 85</vt:lpstr>
      <vt:lpstr>Slide 86</vt:lpstr>
      <vt:lpstr>A publisher calling a score “average” does not make the student’s performance average.   If a student earned a Low Average reading score of 85 on the KTEA or WIAT-II and is then classified as Average for precisely the same score on the KTEA-II or WIAT-III, the student is still in the bottom 16% of the population!</vt:lpstr>
      <vt:lpstr>HAND ME THAT GLUE GUN</vt:lpstr>
      <vt:lpstr>I call 90 - 109 “Average.”</vt:lpstr>
      <vt:lpstr>I call 85 - 115 “Average.”</vt:lpstr>
      <vt:lpstr>I call 80 - 119 “Average.”</vt:lpstr>
      <vt:lpstr>I call him “Nice Kitty.”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Willis</dc:creator>
  <cp:lastModifiedBy>guymmcbride@gmail.com</cp:lastModifiedBy>
  <cp:revision>115</cp:revision>
  <cp:lastPrinted>2015-01-11T17:06:20Z</cp:lastPrinted>
  <dcterms:created xsi:type="dcterms:W3CDTF">2008-10-10T18:31:13Z</dcterms:created>
  <dcterms:modified xsi:type="dcterms:W3CDTF">2015-11-27T00:41:04Z</dcterms:modified>
</cp:coreProperties>
</file>