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8"/>
  </p:notesMasterIdLst>
  <p:handoutMasterIdLst>
    <p:handoutMasterId r:id="rId59"/>
  </p:handoutMasterIdLst>
  <p:sldIdLst>
    <p:sldId id="256" r:id="rId2"/>
    <p:sldId id="361" r:id="rId3"/>
    <p:sldId id="289" r:id="rId4"/>
    <p:sldId id="309" r:id="rId5"/>
    <p:sldId id="262" r:id="rId6"/>
    <p:sldId id="263" r:id="rId7"/>
    <p:sldId id="310" r:id="rId8"/>
    <p:sldId id="259" r:id="rId9"/>
    <p:sldId id="260" r:id="rId10"/>
    <p:sldId id="377" r:id="rId11"/>
    <p:sldId id="261" r:id="rId12"/>
    <p:sldId id="364" r:id="rId13"/>
    <p:sldId id="316" r:id="rId14"/>
    <p:sldId id="268" r:id="rId15"/>
    <p:sldId id="319" r:id="rId16"/>
    <p:sldId id="368" r:id="rId17"/>
    <p:sldId id="320" r:id="rId18"/>
    <p:sldId id="321" r:id="rId19"/>
    <p:sldId id="323" r:id="rId20"/>
    <p:sldId id="324" r:id="rId21"/>
    <p:sldId id="325" r:id="rId22"/>
    <p:sldId id="327" r:id="rId23"/>
    <p:sldId id="335" r:id="rId24"/>
    <p:sldId id="285" r:id="rId25"/>
    <p:sldId id="328" r:id="rId26"/>
    <p:sldId id="379" r:id="rId27"/>
    <p:sldId id="329" r:id="rId28"/>
    <p:sldId id="330" r:id="rId29"/>
    <p:sldId id="331" r:id="rId30"/>
    <p:sldId id="332" r:id="rId31"/>
    <p:sldId id="334" r:id="rId32"/>
    <p:sldId id="339" r:id="rId33"/>
    <p:sldId id="341" r:id="rId34"/>
    <p:sldId id="342" r:id="rId35"/>
    <p:sldId id="302" r:id="rId36"/>
    <p:sldId id="347" r:id="rId37"/>
    <p:sldId id="369" r:id="rId38"/>
    <p:sldId id="348" r:id="rId39"/>
    <p:sldId id="349" r:id="rId40"/>
    <p:sldId id="350" r:id="rId41"/>
    <p:sldId id="351" r:id="rId42"/>
    <p:sldId id="352" r:id="rId43"/>
    <p:sldId id="354" r:id="rId44"/>
    <p:sldId id="303" r:id="rId45"/>
    <p:sldId id="305" r:id="rId46"/>
    <p:sldId id="358" r:id="rId47"/>
    <p:sldId id="370" r:id="rId48"/>
    <p:sldId id="371" r:id="rId49"/>
    <p:sldId id="372" r:id="rId50"/>
    <p:sldId id="373" r:id="rId51"/>
    <p:sldId id="374" r:id="rId52"/>
    <p:sldId id="355" r:id="rId53"/>
    <p:sldId id="367" r:id="rId54"/>
    <p:sldId id="366" r:id="rId55"/>
    <p:sldId id="378" r:id="rId56"/>
    <p:sldId id="375" r:id="rId57"/>
  </p:sldIdLst>
  <p:sldSz cx="9144000" cy="6858000" type="screen4x3"/>
  <p:notesSz cx="6858000" cy="92075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00"/>
    <a:srgbClr val="FF33CC"/>
    <a:srgbClr val="6600CC"/>
    <a:srgbClr val="0066FF"/>
    <a:srgbClr val="FF0000"/>
    <a:srgbClr val="B3E5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91" d="100"/>
          <a:sy n="91" d="100"/>
        </p:scale>
        <p:origin x="-1368" y="-114"/>
      </p:cViewPr>
      <p:guideLst>
        <p:guide orient="horz" pos="1296"/>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1026"/>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81251" name="Rectangle 1027"/>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81252" name="Rectangle 1028"/>
          <p:cNvSpPr>
            <a:spLocks noGrp="1" noChangeArrowheads="1"/>
          </p:cNvSpPr>
          <p:nvPr>
            <p:ph type="ftr" sz="quarter" idx="2"/>
          </p:nvPr>
        </p:nvSpPr>
        <p:spPr bwMode="auto">
          <a:xfrm>
            <a:off x="0" y="874553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81253" name="Rectangle 1029"/>
          <p:cNvSpPr>
            <a:spLocks noGrp="1" noChangeArrowheads="1"/>
          </p:cNvSpPr>
          <p:nvPr>
            <p:ph type="sldNum" sz="quarter" idx="3"/>
          </p:nvPr>
        </p:nvSpPr>
        <p:spPr bwMode="auto">
          <a:xfrm>
            <a:off x="3884613" y="874553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CB95D88F-AB9C-4B14-A77B-01FDFE191FA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078" name="Rectangle 6"/>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3077" name="Rectangle 5"/>
          <p:cNvSpPr>
            <a:spLocks noRot="1" noChangeArrowheads="1" noTextEdit="1"/>
          </p:cNvSpPr>
          <p:nvPr>
            <p:ph type="sldImg" idx="2"/>
          </p:nvPr>
        </p:nvSpPr>
        <p:spPr bwMode="auto">
          <a:xfrm>
            <a:off x="1127125" y="690563"/>
            <a:ext cx="4603750" cy="3452812"/>
          </a:xfrm>
          <a:prstGeom prst="rect">
            <a:avLst/>
          </a:prstGeom>
          <a:noFill/>
          <a:ln w="9525">
            <a:solidFill>
              <a:srgbClr val="000000"/>
            </a:solidFill>
            <a:miter lim="800000"/>
            <a:headEnd/>
            <a:tailEnd/>
          </a:ln>
          <a:effectLst/>
        </p:spPr>
      </p:sp>
      <p:sp>
        <p:nvSpPr>
          <p:cNvPr id="3076" name="Rectangle 4"/>
          <p:cNvSpPr>
            <a:spLocks noGrp="1" noChangeArrowheads="1"/>
          </p:cNvSpPr>
          <p:nvPr>
            <p:ph type="body" sz="quarter" idx="3"/>
          </p:nvPr>
        </p:nvSpPr>
        <p:spPr bwMode="auto">
          <a:xfrm>
            <a:off x="685800" y="4373563"/>
            <a:ext cx="5486400" cy="414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5" name="Rectangle 3"/>
          <p:cNvSpPr>
            <a:spLocks noGrp="1" noChangeArrowheads="1"/>
          </p:cNvSpPr>
          <p:nvPr>
            <p:ph type="ftr" sz="quarter" idx="4"/>
          </p:nvPr>
        </p:nvSpPr>
        <p:spPr bwMode="auto">
          <a:xfrm>
            <a:off x="0" y="874553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074" name="Rectangle 2"/>
          <p:cNvSpPr>
            <a:spLocks noGrp="1" noChangeArrowheads="1"/>
          </p:cNvSpPr>
          <p:nvPr>
            <p:ph type="sldNum" sz="quarter" idx="5"/>
          </p:nvPr>
        </p:nvSpPr>
        <p:spPr bwMode="auto">
          <a:xfrm>
            <a:off x="3884613" y="874553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89B7153A-4E7D-4CA5-BA68-EED15B6F9AF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BB71147C-C1EF-4F0A-A6D2-7F93A0E64F2C}" type="slidenum">
              <a:rPr lang="en-US"/>
              <a:pPr/>
              <a:t>1</a:t>
            </a:fld>
            <a:endParaRPr lang="en-US"/>
          </a:p>
        </p:txBody>
      </p:sp>
      <p:sp>
        <p:nvSpPr>
          <p:cNvPr id="247810" name="Rectangle 2"/>
          <p:cNvSpPr>
            <a:spLocks noRot="1" noChangeArrowheads="1" noTextEdit="1"/>
          </p:cNvSpPr>
          <p:nvPr>
            <p:ph type="sldImg"/>
          </p:nvPr>
        </p:nvSpPr>
        <p:spPr>
          <a:ln/>
        </p:spPr>
      </p:sp>
      <p:sp>
        <p:nvSpPr>
          <p:cNvPr id="24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07FECF54-D757-4CB8-BC61-617419721F0D}" type="slidenum">
              <a:rPr lang="en-US"/>
              <a:pPr/>
              <a:t>10</a:t>
            </a:fld>
            <a:endParaRPr lang="en-US"/>
          </a:p>
        </p:txBody>
      </p:sp>
      <p:sp>
        <p:nvSpPr>
          <p:cNvPr id="218114" name="Rectangle 2"/>
          <p:cNvSpPr>
            <a:spLocks noRot="1" noChangeArrowheads="1" noTextEdit="1"/>
          </p:cNvSpPr>
          <p:nvPr>
            <p:ph type="sldImg"/>
          </p:nvPr>
        </p:nvSpPr>
        <p:spPr>
          <a:xfrm>
            <a:off x="1111250" y="715963"/>
            <a:ext cx="4637088" cy="3478212"/>
          </a:xfrm>
          <a:ln/>
        </p:spPr>
      </p:sp>
      <p:sp>
        <p:nvSpPr>
          <p:cNvPr id="218115" name="Rectangle 3"/>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BFC17EE1-1316-4681-8660-88CA1012861A}" type="slidenum">
              <a:rPr lang="en-US"/>
              <a:pPr/>
              <a:t>11</a:t>
            </a:fld>
            <a:endParaRPr lang="en-US"/>
          </a:p>
        </p:txBody>
      </p:sp>
      <p:sp>
        <p:nvSpPr>
          <p:cNvPr id="228355" name="Rectangle 3"/>
          <p:cNvSpPr>
            <a:spLocks noRot="1" noChangeArrowheads="1" noTextEdit="1"/>
          </p:cNvSpPr>
          <p:nvPr>
            <p:ph type="sldImg"/>
          </p:nvPr>
        </p:nvSpPr>
        <p:spPr>
          <a:xfrm>
            <a:off x="1111250" y="715963"/>
            <a:ext cx="4637088" cy="3478212"/>
          </a:xfrm>
          <a:ln/>
        </p:spPr>
      </p:sp>
      <p:sp>
        <p:nvSpPr>
          <p:cNvPr id="228354" name="Rectangle 2"/>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6ABF0840-7E4D-47A2-B3F4-0D975A567DE6}" type="slidenum">
              <a:rPr lang="en-US"/>
              <a:pPr/>
              <a:t>12</a:t>
            </a:fld>
            <a:endParaRPr lang="en-US"/>
          </a:p>
        </p:txBody>
      </p:sp>
      <p:sp>
        <p:nvSpPr>
          <p:cNvPr id="251906" name="Rectangle 2"/>
          <p:cNvSpPr>
            <a:spLocks noRot="1" noChangeArrowheads="1" noTextEdit="1"/>
          </p:cNvSpPr>
          <p:nvPr>
            <p:ph type="sldImg"/>
          </p:nvPr>
        </p:nvSpPr>
        <p:spPr>
          <a:ln/>
        </p:spPr>
      </p:sp>
      <p:sp>
        <p:nvSpPr>
          <p:cNvPr id="251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DC24C601-9054-46A5-9868-1BBA11A6CACB}" type="slidenum">
              <a:rPr lang="en-US"/>
              <a:pPr/>
              <a:t>13</a:t>
            </a:fld>
            <a:endParaRPr lang="en-US"/>
          </a:p>
        </p:txBody>
      </p:sp>
      <p:sp>
        <p:nvSpPr>
          <p:cNvPr id="109570" name="Rectangle 2"/>
          <p:cNvSpPr>
            <a:spLocks noRot="1" noChangeArrowheads="1" noTextEdit="1"/>
          </p:cNvSpPr>
          <p:nvPr>
            <p:ph type="sldImg"/>
          </p:nvPr>
        </p:nvSpPr>
        <p:spPr>
          <a:xfrm>
            <a:off x="1111250" y="715963"/>
            <a:ext cx="4637088" cy="3478212"/>
          </a:xfrm>
          <a:ln/>
        </p:spPr>
      </p:sp>
      <p:sp>
        <p:nvSpPr>
          <p:cNvPr id="109571" name="Rectangle 3"/>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963625B9-AE0E-47D7-A509-0178EE95CF5B}" type="slidenum">
              <a:rPr lang="en-US"/>
              <a:pPr/>
              <a:t>14</a:t>
            </a:fld>
            <a:endParaRPr lang="en-US"/>
          </a:p>
        </p:txBody>
      </p:sp>
      <p:sp>
        <p:nvSpPr>
          <p:cNvPr id="230403" name="Rectangle 3"/>
          <p:cNvSpPr>
            <a:spLocks noRot="1" noChangeArrowheads="1" noTextEdit="1"/>
          </p:cNvSpPr>
          <p:nvPr>
            <p:ph type="sldImg"/>
          </p:nvPr>
        </p:nvSpPr>
        <p:spPr>
          <a:xfrm>
            <a:off x="1111250" y="715963"/>
            <a:ext cx="4637088" cy="3478212"/>
          </a:xfrm>
          <a:ln/>
        </p:spPr>
      </p:sp>
      <p:sp>
        <p:nvSpPr>
          <p:cNvPr id="230402" name="Rectangle 2"/>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C25C4479-9CF9-43C7-A357-BD53AA696416}" type="slidenum">
              <a:rPr lang="en-US"/>
              <a:pPr/>
              <a:t>15</a:t>
            </a:fld>
            <a:endParaRPr lang="en-US"/>
          </a:p>
        </p:txBody>
      </p:sp>
      <p:sp>
        <p:nvSpPr>
          <p:cNvPr id="252930" name="Rectangle 2"/>
          <p:cNvSpPr>
            <a:spLocks noRot="1" noChangeArrowheads="1" noTextEdit="1"/>
          </p:cNvSpPr>
          <p:nvPr>
            <p:ph type="sldImg"/>
          </p:nvPr>
        </p:nvSpPr>
        <p:spPr>
          <a:ln/>
        </p:spPr>
      </p:sp>
      <p:sp>
        <p:nvSpPr>
          <p:cNvPr id="252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248222D2-0D6A-4BF1-8910-E10F1F56D1D3}" type="slidenum">
              <a:rPr lang="en-US"/>
              <a:pPr/>
              <a:t>16</a:t>
            </a:fld>
            <a:endParaRPr lang="en-US"/>
          </a:p>
        </p:txBody>
      </p:sp>
      <p:sp>
        <p:nvSpPr>
          <p:cNvPr id="253954" name="Rectangle 2"/>
          <p:cNvSpPr>
            <a:spLocks noRot="1"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C9135095-242F-4467-948C-F7169659660D}" type="slidenum">
              <a:rPr lang="en-US"/>
              <a:pPr/>
              <a:t>17</a:t>
            </a:fld>
            <a:endParaRPr lang="en-US"/>
          </a:p>
        </p:txBody>
      </p:sp>
      <p:sp>
        <p:nvSpPr>
          <p:cNvPr id="116738" name="Rectangle 2"/>
          <p:cNvSpPr>
            <a:spLocks noRot="1" noChangeArrowheads="1" noTextEdit="1"/>
          </p:cNvSpPr>
          <p:nvPr>
            <p:ph type="sldImg"/>
          </p:nvPr>
        </p:nvSpPr>
        <p:spPr>
          <a:xfrm>
            <a:off x="1111250" y="715963"/>
            <a:ext cx="4637088" cy="3478212"/>
          </a:xfrm>
          <a:ln/>
        </p:spPr>
      </p:sp>
      <p:sp>
        <p:nvSpPr>
          <p:cNvPr id="116739" name="Rectangle 3"/>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4CF8EC99-7A98-46FB-95A9-BA8EB37D84BF}" type="slidenum">
              <a:rPr lang="en-US"/>
              <a:pPr/>
              <a:t>18</a:t>
            </a:fld>
            <a:endParaRPr lang="en-US"/>
          </a:p>
        </p:txBody>
      </p:sp>
      <p:sp>
        <p:nvSpPr>
          <p:cNvPr id="118786" name="Rectangle 2"/>
          <p:cNvSpPr>
            <a:spLocks noRot="1" noChangeArrowheads="1" noTextEdit="1"/>
          </p:cNvSpPr>
          <p:nvPr>
            <p:ph type="sldImg"/>
          </p:nvPr>
        </p:nvSpPr>
        <p:spPr>
          <a:xfrm>
            <a:off x="1111250" y="715963"/>
            <a:ext cx="4637088" cy="3478212"/>
          </a:xfrm>
          <a:ln/>
        </p:spPr>
      </p:sp>
      <p:sp>
        <p:nvSpPr>
          <p:cNvPr id="118787" name="Rectangle 3"/>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3948E473-5DDF-40F1-9A45-5177DE4AF63B}" type="slidenum">
              <a:rPr lang="en-US"/>
              <a:pPr/>
              <a:t>19</a:t>
            </a:fld>
            <a:endParaRPr lang="en-US"/>
          </a:p>
        </p:txBody>
      </p:sp>
      <p:sp>
        <p:nvSpPr>
          <p:cNvPr id="122882" name="Rectangle 2"/>
          <p:cNvSpPr>
            <a:spLocks noRot="1" noChangeArrowheads="1" noTextEdit="1"/>
          </p:cNvSpPr>
          <p:nvPr>
            <p:ph type="sldImg"/>
          </p:nvPr>
        </p:nvSpPr>
        <p:spPr>
          <a:xfrm>
            <a:off x="1111250" y="715963"/>
            <a:ext cx="4637088" cy="3478212"/>
          </a:xfrm>
          <a:ln/>
        </p:spPr>
      </p:sp>
      <p:sp>
        <p:nvSpPr>
          <p:cNvPr id="122883" name="Rectangle 3"/>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E036193A-C6BB-4462-BB1A-F0C6310B158A}" type="slidenum">
              <a:rPr lang="en-US"/>
              <a:pPr/>
              <a:t>2</a:t>
            </a:fld>
            <a:endParaRPr lang="en-US"/>
          </a:p>
        </p:txBody>
      </p:sp>
      <p:sp>
        <p:nvSpPr>
          <p:cNvPr id="248834" name="Rectangle 2"/>
          <p:cNvSpPr>
            <a:spLocks noRot="1" noChangeArrowheads="1" noTextEdit="1"/>
          </p:cNvSpPr>
          <p:nvPr>
            <p:ph type="sldImg"/>
          </p:nvPr>
        </p:nvSpPr>
        <p:spPr>
          <a:ln/>
        </p:spPr>
      </p:sp>
      <p:sp>
        <p:nvSpPr>
          <p:cNvPr id="248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0A7624A0-22CF-4B30-A861-A5714C4A88F4}" type="slidenum">
              <a:rPr lang="en-US"/>
              <a:pPr/>
              <a:t>20</a:t>
            </a:fld>
            <a:endParaRPr lang="en-US"/>
          </a:p>
        </p:txBody>
      </p:sp>
      <p:sp>
        <p:nvSpPr>
          <p:cNvPr id="124930" name="Rectangle 2"/>
          <p:cNvSpPr>
            <a:spLocks noRot="1" noChangeArrowheads="1" noTextEdit="1"/>
          </p:cNvSpPr>
          <p:nvPr>
            <p:ph type="sldImg"/>
          </p:nvPr>
        </p:nvSpPr>
        <p:spPr>
          <a:xfrm>
            <a:off x="1111250" y="715963"/>
            <a:ext cx="4637088" cy="3478212"/>
          </a:xfrm>
          <a:ln/>
        </p:spPr>
      </p:sp>
      <p:sp>
        <p:nvSpPr>
          <p:cNvPr id="124931" name="Rectangle 3"/>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64B09F29-D7BC-4682-9D94-929D2892CB9A}" type="slidenum">
              <a:rPr lang="en-US"/>
              <a:pPr/>
              <a:t>21</a:t>
            </a:fld>
            <a:endParaRPr lang="en-US"/>
          </a:p>
        </p:txBody>
      </p:sp>
      <p:sp>
        <p:nvSpPr>
          <p:cNvPr id="126978" name="Rectangle 2"/>
          <p:cNvSpPr>
            <a:spLocks noRot="1" noChangeArrowheads="1" noTextEdit="1"/>
          </p:cNvSpPr>
          <p:nvPr>
            <p:ph type="sldImg"/>
          </p:nvPr>
        </p:nvSpPr>
        <p:spPr>
          <a:xfrm>
            <a:off x="1111250" y="715963"/>
            <a:ext cx="4637088" cy="3478212"/>
          </a:xfrm>
          <a:ln/>
        </p:spPr>
      </p:sp>
      <p:sp>
        <p:nvSpPr>
          <p:cNvPr id="126979" name="Rectangle 3"/>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BFF6B9BF-61F1-425E-A3B6-0EDC0957EA4A}" type="slidenum">
              <a:rPr lang="en-US"/>
              <a:pPr/>
              <a:t>22</a:t>
            </a:fld>
            <a:endParaRPr lang="en-US"/>
          </a:p>
        </p:txBody>
      </p:sp>
      <p:sp>
        <p:nvSpPr>
          <p:cNvPr id="130050" name="Rectangle 2"/>
          <p:cNvSpPr>
            <a:spLocks noRot="1" noChangeArrowheads="1" noTextEdit="1"/>
          </p:cNvSpPr>
          <p:nvPr>
            <p:ph type="sldImg"/>
          </p:nvPr>
        </p:nvSpPr>
        <p:spPr>
          <a:xfrm>
            <a:off x="1111250" y="715963"/>
            <a:ext cx="4637088" cy="3478212"/>
          </a:xfrm>
          <a:ln/>
        </p:spPr>
      </p:sp>
      <p:sp>
        <p:nvSpPr>
          <p:cNvPr id="130051" name="Rectangle 3"/>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625A8DD9-B8A3-4CE1-8E91-98E94CB97D18}" type="slidenum">
              <a:rPr lang="en-US"/>
              <a:pPr/>
              <a:t>23</a:t>
            </a:fld>
            <a:endParaRPr lang="en-US"/>
          </a:p>
        </p:txBody>
      </p:sp>
      <p:sp>
        <p:nvSpPr>
          <p:cNvPr id="254978" name="Rectangle 2"/>
          <p:cNvSpPr>
            <a:spLocks noRo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C5EB71F3-8262-4190-BB2D-FF616901E8E6}" type="slidenum">
              <a:rPr lang="en-US"/>
              <a:pPr/>
              <a:t>24</a:t>
            </a:fld>
            <a:endParaRPr lang="en-US"/>
          </a:p>
        </p:txBody>
      </p:sp>
      <p:sp>
        <p:nvSpPr>
          <p:cNvPr id="237571" name="Rectangle 3"/>
          <p:cNvSpPr>
            <a:spLocks noRot="1" noChangeArrowheads="1" noTextEdit="1"/>
          </p:cNvSpPr>
          <p:nvPr>
            <p:ph type="sldImg"/>
          </p:nvPr>
        </p:nvSpPr>
        <p:spPr>
          <a:xfrm>
            <a:off x="1111250" y="715963"/>
            <a:ext cx="4637088" cy="3478212"/>
          </a:xfrm>
          <a:ln/>
        </p:spPr>
      </p:sp>
      <p:sp>
        <p:nvSpPr>
          <p:cNvPr id="237570" name="Rectangle 2"/>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ABF11AF6-3040-4C24-9A28-9DBC3FFC04C8}" type="slidenum">
              <a:rPr lang="en-US"/>
              <a:pPr/>
              <a:t>25</a:t>
            </a:fld>
            <a:endParaRPr lang="en-US"/>
          </a:p>
        </p:txBody>
      </p:sp>
      <p:sp>
        <p:nvSpPr>
          <p:cNvPr id="256002" name="Rectangle 2"/>
          <p:cNvSpPr>
            <a:spLocks noRo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D19E869C-0C31-42AE-A00E-AB0673E7DAB0}" type="slidenum">
              <a:rPr lang="en-US"/>
              <a:pPr/>
              <a:t>26</a:t>
            </a:fld>
            <a:endParaRPr lang="en-US"/>
          </a:p>
        </p:txBody>
      </p:sp>
      <p:sp>
        <p:nvSpPr>
          <p:cNvPr id="257026" name="Rectangle 2"/>
          <p:cNvSpPr>
            <a:spLocks noRo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9197014C-DBCA-44CA-98EC-59D4E8F05F0C}" type="slidenum">
              <a:rPr lang="en-US"/>
              <a:pPr/>
              <a:t>27</a:t>
            </a:fld>
            <a:endParaRPr lang="en-US"/>
          </a:p>
        </p:txBody>
      </p:sp>
      <p:sp>
        <p:nvSpPr>
          <p:cNvPr id="133122" name="Rectangle 2"/>
          <p:cNvSpPr>
            <a:spLocks noRot="1" noChangeArrowheads="1" noTextEdit="1"/>
          </p:cNvSpPr>
          <p:nvPr>
            <p:ph type="sldImg"/>
          </p:nvPr>
        </p:nvSpPr>
        <p:spPr>
          <a:xfrm>
            <a:off x="1111250" y="715963"/>
            <a:ext cx="4637088" cy="3478212"/>
          </a:xfrm>
          <a:ln/>
        </p:spPr>
      </p:sp>
      <p:sp>
        <p:nvSpPr>
          <p:cNvPr id="133123" name="Rectangle 3"/>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F73C9D9D-00C8-4927-9531-91B5868805EA}" type="slidenum">
              <a:rPr lang="en-US"/>
              <a:pPr/>
              <a:t>28</a:t>
            </a:fld>
            <a:endParaRPr lang="en-US"/>
          </a:p>
        </p:txBody>
      </p:sp>
      <p:sp>
        <p:nvSpPr>
          <p:cNvPr id="258050" name="Rectangle 2"/>
          <p:cNvSpPr>
            <a:spLocks noRo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FB46AFF8-D090-478A-9125-1A112421B656}" type="slidenum">
              <a:rPr lang="en-US"/>
              <a:pPr/>
              <a:t>29</a:t>
            </a:fld>
            <a:endParaRPr lang="en-US"/>
          </a:p>
        </p:txBody>
      </p:sp>
      <p:sp>
        <p:nvSpPr>
          <p:cNvPr id="136194" name="Rectangle 2"/>
          <p:cNvSpPr>
            <a:spLocks noRot="1" noChangeArrowheads="1" noTextEdit="1"/>
          </p:cNvSpPr>
          <p:nvPr>
            <p:ph type="sldImg"/>
          </p:nvPr>
        </p:nvSpPr>
        <p:spPr>
          <a:xfrm>
            <a:off x="1111250" y="715963"/>
            <a:ext cx="4637088" cy="3478212"/>
          </a:xfrm>
          <a:ln/>
        </p:spPr>
      </p:sp>
      <p:sp>
        <p:nvSpPr>
          <p:cNvPr id="136195" name="Rectangle 3"/>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1D50DD4D-636A-44D5-8090-E91DBFC9A223}" type="slidenum">
              <a:rPr lang="en-US"/>
              <a:pPr/>
              <a:t>3</a:t>
            </a:fld>
            <a:endParaRPr lang="en-US"/>
          </a:p>
        </p:txBody>
      </p:sp>
      <p:sp>
        <p:nvSpPr>
          <p:cNvPr id="69634" name="Rectangle 1026"/>
          <p:cNvSpPr>
            <a:spLocks noRot="1" noChangeArrowheads="1" noTextEdit="1"/>
          </p:cNvSpPr>
          <p:nvPr>
            <p:ph type="sldImg"/>
          </p:nvPr>
        </p:nvSpPr>
        <p:spPr>
          <a:xfrm>
            <a:off x="1111250" y="715963"/>
            <a:ext cx="4637088" cy="3478212"/>
          </a:xfrm>
          <a:ln/>
        </p:spPr>
      </p:sp>
      <p:sp>
        <p:nvSpPr>
          <p:cNvPr id="69635" name="Rectangle 1027"/>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FDB70EFA-2FB2-4CDB-9DF5-A4BB63418148}" type="slidenum">
              <a:rPr lang="en-US"/>
              <a:pPr/>
              <a:t>30</a:t>
            </a:fld>
            <a:endParaRPr lang="en-US"/>
          </a:p>
        </p:txBody>
      </p:sp>
      <p:sp>
        <p:nvSpPr>
          <p:cNvPr id="138242" name="Rectangle 2"/>
          <p:cNvSpPr>
            <a:spLocks noRot="1" noChangeArrowheads="1" noTextEdit="1"/>
          </p:cNvSpPr>
          <p:nvPr>
            <p:ph type="sldImg"/>
          </p:nvPr>
        </p:nvSpPr>
        <p:spPr>
          <a:xfrm>
            <a:off x="1111250" y="715963"/>
            <a:ext cx="4637088" cy="3478212"/>
          </a:xfrm>
          <a:ln/>
        </p:spPr>
      </p:sp>
      <p:sp>
        <p:nvSpPr>
          <p:cNvPr id="138243" name="Rectangle 3"/>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E2632230-4A55-4DAA-9417-FC3D1DC03581}" type="slidenum">
              <a:rPr lang="en-US"/>
              <a:pPr/>
              <a:t>31</a:t>
            </a:fld>
            <a:endParaRPr lang="en-US"/>
          </a:p>
        </p:txBody>
      </p:sp>
      <p:sp>
        <p:nvSpPr>
          <p:cNvPr id="142338" name="Rectangle 2"/>
          <p:cNvSpPr>
            <a:spLocks noRot="1" noChangeArrowheads="1" noTextEdit="1"/>
          </p:cNvSpPr>
          <p:nvPr>
            <p:ph type="sldImg"/>
          </p:nvPr>
        </p:nvSpPr>
        <p:spPr>
          <a:xfrm>
            <a:off x="1111250" y="715963"/>
            <a:ext cx="4637088" cy="3478212"/>
          </a:xfrm>
          <a:ln/>
        </p:spPr>
      </p:sp>
      <p:sp>
        <p:nvSpPr>
          <p:cNvPr id="142339" name="Rectangle 3"/>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49410ADB-D641-41C1-9D06-5AC58ED9A187}" type="slidenum">
              <a:rPr lang="en-US"/>
              <a:pPr/>
              <a:t>32</a:t>
            </a:fld>
            <a:endParaRPr lang="en-US"/>
          </a:p>
        </p:txBody>
      </p:sp>
      <p:sp>
        <p:nvSpPr>
          <p:cNvPr id="259074" name="Rectangle 2"/>
          <p:cNvSpPr>
            <a:spLocks noRot="1"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388C7194-8ED2-4AFA-92D0-E9123CCD5B01}" type="slidenum">
              <a:rPr lang="en-US"/>
              <a:pPr/>
              <a:t>33</a:t>
            </a:fld>
            <a:endParaRPr lang="en-US"/>
          </a:p>
        </p:txBody>
      </p:sp>
      <p:sp>
        <p:nvSpPr>
          <p:cNvPr id="153602" name="Rectangle 2"/>
          <p:cNvSpPr>
            <a:spLocks noRot="1" noChangeArrowheads="1" noTextEdit="1"/>
          </p:cNvSpPr>
          <p:nvPr>
            <p:ph type="sldImg"/>
          </p:nvPr>
        </p:nvSpPr>
        <p:spPr>
          <a:xfrm>
            <a:off x="1111250" y="715963"/>
            <a:ext cx="4637088" cy="3478212"/>
          </a:xfrm>
          <a:ln/>
        </p:spPr>
      </p:sp>
      <p:sp>
        <p:nvSpPr>
          <p:cNvPr id="153603" name="Rectangle 3"/>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329BC2B2-E7C9-4F0A-815E-7DABF67E3EF7}" type="slidenum">
              <a:rPr lang="en-US"/>
              <a:pPr/>
              <a:t>34</a:t>
            </a:fld>
            <a:endParaRPr lang="en-US"/>
          </a:p>
        </p:txBody>
      </p:sp>
      <p:sp>
        <p:nvSpPr>
          <p:cNvPr id="155650" name="Rectangle 2"/>
          <p:cNvSpPr>
            <a:spLocks noRot="1" noChangeArrowheads="1" noTextEdit="1"/>
          </p:cNvSpPr>
          <p:nvPr>
            <p:ph type="sldImg"/>
          </p:nvPr>
        </p:nvSpPr>
        <p:spPr>
          <a:xfrm>
            <a:off x="1111250" y="715963"/>
            <a:ext cx="4637088" cy="3478212"/>
          </a:xfrm>
          <a:ln/>
        </p:spPr>
      </p:sp>
      <p:sp>
        <p:nvSpPr>
          <p:cNvPr id="155651" name="Rectangle 3"/>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8B4F23BC-0534-41A8-BA3B-C9975270927D}" type="slidenum">
              <a:rPr lang="en-US"/>
              <a:pPr/>
              <a:t>35</a:t>
            </a:fld>
            <a:endParaRPr lang="en-US"/>
          </a:p>
        </p:txBody>
      </p:sp>
      <p:sp>
        <p:nvSpPr>
          <p:cNvPr id="260098" name="Rectangle 2"/>
          <p:cNvSpPr>
            <a:spLocks noRo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7193342B-141D-48B2-8F87-67EC16F209A1}" type="slidenum">
              <a:rPr lang="en-US"/>
              <a:pPr/>
              <a:t>36</a:t>
            </a:fld>
            <a:endParaRPr lang="en-US"/>
          </a:p>
        </p:txBody>
      </p:sp>
      <p:sp>
        <p:nvSpPr>
          <p:cNvPr id="164866" name="Rectangle 2"/>
          <p:cNvSpPr>
            <a:spLocks noRot="1" noChangeArrowheads="1" noTextEdit="1"/>
          </p:cNvSpPr>
          <p:nvPr>
            <p:ph type="sldImg"/>
          </p:nvPr>
        </p:nvSpPr>
        <p:spPr>
          <a:xfrm>
            <a:off x="1111250" y="715963"/>
            <a:ext cx="4637088" cy="3478212"/>
          </a:xfrm>
          <a:ln/>
        </p:spPr>
      </p:sp>
      <p:sp>
        <p:nvSpPr>
          <p:cNvPr id="164867" name="Rectangle 3"/>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F4BF0FC7-8E1A-4920-837D-FFA0B45FB0B6}" type="slidenum">
              <a:rPr lang="en-US"/>
              <a:pPr/>
              <a:t>37</a:t>
            </a:fld>
            <a:endParaRPr lang="en-US"/>
          </a:p>
        </p:txBody>
      </p:sp>
      <p:sp>
        <p:nvSpPr>
          <p:cNvPr id="261122" name="Rectangle 2"/>
          <p:cNvSpPr>
            <a:spLocks noRo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AE3A1C40-5BD9-42B9-B751-0C935BA240CB}" type="slidenum">
              <a:rPr lang="en-US"/>
              <a:pPr/>
              <a:t>38</a:t>
            </a:fld>
            <a:endParaRPr lang="en-US"/>
          </a:p>
        </p:txBody>
      </p:sp>
      <p:sp>
        <p:nvSpPr>
          <p:cNvPr id="262146" name="Rectangle 2"/>
          <p:cNvSpPr>
            <a:spLocks noRot="1" noChangeArrowheads="1" noTextEdit="1"/>
          </p:cNvSpPr>
          <p:nvPr>
            <p:ph type="sldImg"/>
          </p:nvPr>
        </p:nvSpPr>
        <p:spPr>
          <a:ln/>
        </p:spPr>
      </p:sp>
      <p:sp>
        <p:nvSpPr>
          <p:cNvPr id="262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4985A60D-2432-462F-ACE6-3587B3897BBF}" type="slidenum">
              <a:rPr lang="en-US"/>
              <a:pPr/>
              <a:t>39</a:t>
            </a:fld>
            <a:endParaRPr lang="en-US"/>
          </a:p>
        </p:txBody>
      </p:sp>
      <p:sp>
        <p:nvSpPr>
          <p:cNvPr id="263170" name="Rectangle 2"/>
          <p:cNvSpPr>
            <a:spLocks noRot="1"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4FA4819C-523D-4FFD-A870-9AC9581808B6}" type="slidenum">
              <a:rPr lang="en-US"/>
              <a:pPr/>
              <a:t>4</a:t>
            </a:fld>
            <a:endParaRPr lang="en-US"/>
          </a:p>
        </p:txBody>
      </p:sp>
      <p:sp>
        <p:nvSpPr>
          <p:cNvPr id="249858" name="Rectangle 2"/>
          <p:cNvSpPr>
            <a:spLocks noRot="1" noChangeArrowheads="1" noTextEdit="1"/>
          </p:cNvSpPr>
          <p:nvPr>
            <p:ph type="sldImg"/>
          </p:nvPr>
        </p:nvSpPr>
        <p:spPr>
          <a:ln/>
        </p:spPr>
      </p:sp>
      <p:sp>
        <p:nvSpPr>
          <p:cNvPr id="249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4B7C6EDC-28DE-404E-8A07-F4EAA2FB15AC}" type="slidenum">
              <a:rPr lang="en-US"/>
              <a:pPr/>
              <a:t>40</a:t>
            </a:fld>
            <a:endParaRPr lang="en-US"/>
          </a:p>
        </p:txBody>
      </p:sp>
      <p:sp>
        <p:nvSpPr>
          <p:cNvPr id="264194" name="Rectangle 2"/>
          <p:cNvSpPr>
            <a:spLocks noRo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3F9C6270-EE46-40C1-B5AD-D1506BA9E0F7}" type="slidenum">
              <a:rPr lang="en-US"/>
              <a:pPr/>
              <a:t>41</a:t>
            </a:fld>
            <a:endParaRPr lang="en-US"/>
          </a:p>
        </p:txBody>
      </p:sp>
      <p:sp>
        <p:nvSpPr>
          <p:cNvPr id="265218" name="Rectangle 2"/>
          <p:cNvSpPr>
            <a:spLocks noRo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B3A145C5-73D0-43F3-9DBC-C1AB2983EE9B}" type="slidenum">
              <a:rPr lang="en-US"/>
              <a:pPr/>
              <a:t>42</a:t>
            </a:fld>
            <a:endParaRPr lang="en-US"/>
          </a:p>
        </p:txBody>
      </p:sp>
      <p:sp>
        <p:nvSpPr>
          <p:cNvPr id="266242" name="Rectangle 2"/>
          <p:cNvSpPr>
            <a:spLocks noRo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F5E354F5-7663-4BB9-BA29-298985C3379C}" type="slidenum">
              <a:rPr lang="en-US"/>
              <a:pPr/>
              <a:t>43</a:t>
            </a:fld>
            <a:endParaRPr lang="en-US"/>
          </a:p>
        </p:txBody>
      </p:sp>
      <p:sp>
        <p:nvSpPr>
          <p:cNvPr id="267266" name="Rectangle 2"/>
          <p:cNvSpPr>
            <a:spLocks noRo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4E83965E-97F0-4FB4-8398-1F7217E31FAC}" type="slidenum">
              <a:rPr lang="en-US"/>
              <a:pPr/>
              <a:t>44</a:t>
            </a:fld>
            <a:endParaRPr lang="en-US"/>
          </a:p>
        </p:txBody>
      </p:sp>
      <p:sp>
        <p:nvSpPr>
          <p:cNvPr id="268290" name="Rectangle 2"/>
          <p:cNvSpPr>
            <a:spLocks noRo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A744B680-B8A1-416F-92FE-EAF65AA5780C}" type="slidenum">
              <a:rPr lang="en-US"/>
              <a:pPr/>
              <a:t>45</a:t>
            </a:fld>
            <a:endParaRPr lang="en-US"/>
          </a:p>
        </p:txBody>
      </p:sp>
      <p:sp>
        <p:nvSpPr>
          <p:cNvPr id="269314" name="Rectangle 2"/>
          <p:cNvSpPr>
            <a:spLocks noRot="1" noChangeArrowheads="1" noTextEdit="1"/>
          </p:cNvSpPr>
          <p:nvPr>
            <p:ph type="sldImg"/>
          </p:nvPr>
        </p:nvSpPr>
        <p:spPr>
          <a:ln/>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63DBB502-C194-4D88-B052-C52B65180B20}" type="slidenum">
              <a:rPr lang="en-US"/>
              <a:pPr/>
              <a:t>46</a:t>
            </a:fld>
            <a:endParaRPr lang="en-US"/>
          </a:p>
        </p:txBody>
      </p:sp>
      <p:sp>
        <p:nvSpPr>
          <p:cNvPr id="270338" name="Rectangle 2"/>
          <p:cNvSpPr>
            <a:spLocks noRo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FC7A6400-4CE0-4BB7-B96B-6ADFA00AB3A5}" type="slidenum">
              <a:rPr lang="en-US"/>
              <a:pPr/>
              <a:t>47</a:t>
            </a:fld>
            <a:endParaRPr lang="en-US"/>
          </a:p>
        </p:txBody>
      </p:sp>
      <p:sp>
        <p:nvSpPr>
          <p:cNvPr id="271362" name="Rectangle 2"/>
          <p:cNvSpPr>
            <a:spLocks noRot="1"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0FB67BE6-2CE2-45A5-AFFA-F59428314CD0}" type="slidenum">
              <a:rPr lang="en-US"/>
              <a:pPr/>
              <a:t>48</a:t>
            </a:fld>
            <a:endParaRPr lang="en-US"/>
          </a:p>
        </p:txBody>
      </p:sp>
      <p:sp>
        <p:nvSpPr>
          <p:cNvPr id="272386" name="Rectangle 2"/>
          <p:cNvSpPr>
            <a:spLocks noRo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FBE227A6-FF39-4B13-9FCC-C02E8B2BC759}" type="slidenum">
              <a:rPr lang="en-US"/>
              <a:pPr/>
              <a:t>49</a:t>
            </a:fld>
            <a:endParaRPr lang="en-US"/>
          </a:p>
        </p:txBody>
      </p:sp>
      <p:sp>
        <p:nvSpPr>
          <p:cNvPr id="273410" name="Rectangle 2"/>
          <p:cNvSpPr>
            <a:spLocks noRo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9DC060F0-9974-4541-8BBE-E6B80267FF58}" type="slidenum">
              <a:rPr lang="en-US"/>
              <a:pPr/>
              <a:t>5</a:t>
            </a:fld>
            <a:endParaRPr lang="en-US"/>
          </a:p>
        </p:txBody>
      </p:sp>
      <p:sp>
        <p:nvSpPr>
          <p:cNvPr id="223235" name="Rectangle 3"/>
          <p:cNvSpPr>
            <a:spLocks noRot="1" noChangeArrowheads="1" noTextEdit="1"/>
          </p:cNvSpPr>
          <p:nvPr>
            <p:ph type="sldImg"/>
          </p:nvPr>
        </p:nvSpPr>
        <p:spPr>
          <a:xfrm>
            <a:off x="1111250" y="715963"/>
            <a:ext cx="4637088" cy="3478212"/>
          </a:xfrm>
          <a:ln/>
        </p:spPr>
      </p:sp>
      <p:sp>
        <p:nvSpPr>
          <p:cNvPr id="223234" name="Rectangle 2"/>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4ADAF38D-C1BA-434E-9B46-CBFD75B37D32}" type="slidenum">
              <a:rPr lang="en-US"/>
              <a:pPr/>
              <a:t>50</a:t>
            </a:fld>
            <a:endParaRPr lang="en-US"/>
          </a:p>
        </p:txBody>
      </p:sp>
      <p:sp>
        <p:nvSpPr>
          <p:cNvPr id="274434" name="Rectangle 2"/>
          <p:cNvSpPr>
            <a:spLocks noRo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03DAE77E-D1F7-4D26-9228-F09522C75426}" type="slidenum">
              <a:rPr lang="en-US"/>
              <a:pPr/>
              <a:t>51</a:t>
            </a:fld>
            <a:endParaRPr lang="en-US"/>
          </a:p>
        </p:txBody>
      </p:sp>
      <p:sp>
        <p:nvSpPr>
          <p:cNvPr id="275458" name="Rectangle 2"/>
          <p:cNvSpPr>
            <a:spLocks noRo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3B354A3D-3E03-499C-BAE5-B20686E02D14}" type="slidenum">
              <a:rPr lang="en-US"/>
              <a:pPr/>
              <a:t>52</a:t>
            </a:fld>
            <a:endParaRPr lang="en-US"/>
          </a:p>
        </p:txBody>
      </p:sp>
      <p:sp>
        <p:nvSpPr>
          <p:cNvPr id="174082" name="Rectangle 2"/>
          <p:cNvSpPr>
            <a:spLocks noRot="1" noChangeArrowheads="1" noTextEdit="1"/>
          </p:cNvSpPr>
          <p:nvPr>
            <p:ph type="sldImg"/>
          </p:nvPr>
        </p:nvSpPr>
        <p:spPr>
          <a:xfrm>
            <a:off x="1111250" y="715963"/>
            <a:ext cx="4637088" cy="3478212"/>
          </a:xfrm>
          <a:ln/>
        </p:spPr>
      </p:sp>
      <p:sp>
        <p:nvSpPr>
          <p:cNvPr id="174083" name="Rectangle 3"/>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8ED1834C-949C-4499-8619-19DC90E2E183}" type="slidenum">
              <a:rPr lang="en-US"/>
              <a:pPr/>
              <a:t>53</a:t>
            </a:fld>
            <a:endParaRPr lang="en-US"/>
          </a:p>
        </p:txBody>
      </p:sp>
      <p:sp>
        <p:nvSpPr>
          <p:cNvPr id="276482" name="Rectangle 2"/>
          <p:cNvSpPr>
            <a:spLocks noRot="1"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45ED5EC9-BD19-47FE-B3D4-FF9887D59F29}" type="slidenum">
              <a:rPr lang="en-US"/>
              <a:pPr/>
              <a:t>54</a:t>
            </a:fld>
            <a:endParaRPr lang="en-US"/>
          </a:p>
        </p:txBody>
      </p:sp>
      <p:sp>
        <p:nvSpPr>
          <p:cNvPr id="277506" name="Rectangle 2"/>
          <p:cNvSpPr>
            <a:spLocks noRo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507ADA4B-6F12-41DA-96F8-FC157A5E1CB8}" type="slidenum">
              <a:rPr lang="en-US"/>
              <a:pPr/>
              <a:t>55</a:t>
            </a:fld>
            <a:endParaRPr lang="en-US"/>
          </a:p>
        </p:txBody>
      </p:sp>
      <p:sp>
        <p:nvSpPr>
          <p:cNvPr id="278530" name="Rectangle 2"/>
          <p:cNvSpPr>
            <a:spLocks noRo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73B2910A-1016-4B11-B35A-D19861BDEBCC}" type="slidenum">
              <a:rPr lang="en-US"/>
              <a:pPr/>
              <a:t>56</a:t>
            </a:fld>
            <a:endParaRPr lang="en-US"/>
          </a:p>
        </p:txBody>
      </p:sp>
      <p:sp>
        <p:nvSpPr>
          <p:cNvPr id="279554" name="Rectangle 2"/>
          <p:cNvSpPr>
            <a:spLocks noRo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3E0F33EC-9047-4986-B052-AC5E417B87E4}" type="slidenum">
              <a:rPr lang="en-US"/>
              <a:pPr/>
              <a:t>6</a:t>
            </a:fld>
            <a:endParaRPr lang="en-US"/>
          </a:p>
        </p:txBody>
      </p:sp>
      <p:sp>
        <p:nvSpPr>
          <p:cNvPr id="224259" name="Rectangle 3"/>
          <p:cNvSpPr>
            <a:spLocks noRot="1" noChangeArrowheads="1" noTextEdit="1"/>
          </p:cNvSpPr>
          <p:nvPr>
            <p:ph type="sldImg"/>
          </p:nvPr>
        </p:nvSpPr>
        <p:spPr>
          <a:xfrm>
            <a:off x="1111250" y="715963"/>
            <a:ext cx="4637088" cy="3478212"/>
          </a:xfrm>
          <a:ln/>
        </p:spPr>
      </p:sp>
      <p:sp>
        <p:nvSpPr>
          <p:cNvPr id="224258" name="Rectangle 2"/>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7DD69881-66E9-46C6-82FD-A14FC0A534A7}" type="slidenum">
              <a:rPr lang="en-US"/>
              <a:pPr/>
              <a:t>7</a:t>
            </a:fld>
            <a:endParaRPr lang="en-US"/>
          </a:p>
        </p:txBody>
      </p:sp>
      <p:sp>
        <p:nvSpPr>
          <p:cNvPr id="250882" name="Rectangle 2"/>
          <p:cNvSpPr>
            <a:spLocks noRot="1" noChangeArrowheads="1" noTextEdit="1"/>
          </p:cNvSpPr>
          <p:nvPr>
            <p:ph type="sldImg"/>
          </p:nvPr>
        </p:nvSpPr>
        <p:spPr>
          <a:ln/>
        </p:spPr>
      </p:sp>
      <p:sp>
        <p:nvSpPr>
          <p:cNvPr id="250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B8603718-70F8-4D77-9068-5ACC58B59BCB}" type="slidenum">
              <a:rPr lang="en-US"/>
              <a:pPr/>
              <a:t>8</a:t>
            </a:fld>
            <a:endParaRPr lang="en-US"/>
          </a:p>
        </p:txBody>
      </p:sp>
      <p:sp>
        <p:nvSpPr>
          <p:cNvPr id="225283" name="Rectangle 3"/>
          <p:cNvSpPr>
            <a:spLocks noRot="1" noChangeArrowheads="1" noTextEdit="1"/>
          </p:cNvSpPr>
          <p:nvPr>
            <p:ph type="sldImg"/>
          </p:nvPr>
        </p:nvSpPr>
        <p:spPr>
          <a:xfrm>
            <a:off x="1111250" y="715963"/>
            <a:ext cx="4637088" cy="3478212"/>
          </a:xfrm>
          <a:ln/>
        </p:spPr>
      </p:sp>
      <p:sp>
        <p:nvSpPr>
          <p:cNvPr id="225282" name="Rectangle 2"/>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sldNum" sz="quarter" idx="5"/>
          </p:nvPr>
        </p:nvSpPr>
        <p:spPr>
          <a:ln/>
        </p:spPr>
        <p:txBody>
          <a:bodyPr/>
          <a:lstStyle/>
          <a:p>
            <a:fld id="{B682F365-17BE-41A1-9581-1B6427BCD865}" type="slidenum">
              <a:rPr lang="en-US"/>
              <a:pPr/>
              <a:t>9</a:t>
            </a:fld>
            <a:endParaRPr lang="en-US"/>
          </a:p>
        </p:txBody>
      </p:sp>
      <p:sp>
        <p:nvSpPr>
          <p:cNvPr id="226307" name="Rectangle 3"/>
          <p:cNvSpPr>
            <a:spLocks noRot="1" noChangeArrowheads="1" noTextEdit="1"/>
          </p:cNvSpPr>
          <p:nvPr>
            <p:ph type="sldImg"/>
          </p:nvPr>
        </p:nvSpPr>
        <p:spPr>
          <a:xfrm>
            <a:off x="1111250" y="715963"/>
            <a:ext cx="4637088" cy="3478212"/>
          </a:xfrm>
          <a:ln/>
        </p:spPr>
      </p:sp>
      <p:sp>
        <p:nvSpPr>
          <p:cNvPr id="226306" name="Rectangle 2"/>
          <p:cNvSpPr>
            <a:spLocks noGrp="1" noChangeArrowheads="1"/>
          </p:cNvSpPr>
          <p:nvPr>
            <p:ph type="body" idx="1"/>
          </p:nvPr>
        </p:nvSpPr>
        <p:spPr>
          <a:xfrm>
            <a:off x="914400" y="4398963"/>
            <a:ext cx="5029200" cy="4092575"/>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07874" name="Rectangle 1026"/>
          <p:cNvSpPr>
            <a:spLocks noGrp="1" noChangeArrowheads="1"/>
          </p:cNvSpPr>
          <p:nvPr>
            <p:ph type="ctrTitle" sz="quarter"/>
          </p:nvPr>
        </p:nvSpPr>
        <p:spPr>
          <a:xfrm>
            <a:off x="685800" y="1143000"/>
            <a:ext cx="7772400" cy="1143000"/>
          </a:xfrm>
          <a:effectLst>
            <a:outerShdw dist="53882" dir="2700000" algn="ctr" rotWithShape="0">
              <a:srgbClr val="000000">
                <a:alpha val="50000"/>
              </a:srgbClr>
            </a:outerShdw>
          </a:effectLst>
        </p:spPr>
        <p:txBody>
          <a:bodyPr anchor="ctr"/>
          <a:lstStyle>
            <a:lvl1pPr algn="ctr">
              <a:defRPr/>
            </a:lvl1pPr>
          </a:lstStyle>
          <a:p>
            <a:r>
              <a:rPr lang="en-US"/>
              <a:t>Click to edit Master title style</a:t>
            </a:r>
          </a:p>
        </p:txBody>
      </p:sp>
      <p:sp>
        <p:nvSpPr>
          <p:cNvPr id="207875" name="Rectangle 1027"/>
          <p:cNvSpPr>
            <a:spLocks noGrp="1" noChangeArrowheads="1"/>
          </p:cNvSpPr>
          <p:nvPr>
            <p:ph type="subTitle" sz="quarter" idx="1"/>
          </p:nvPr>
        </p:nvSpPr>
        <p:spPr>
          <a:xfrm>
            <a:off x="1371600" y="2743200"/>
            <a:ext cx="6400800" cy="1752600"/>
          </a:xfrm>
        </p:spPr>
        <p:txBody>
          <a:bodyPr lIns="92075" tIns="46038" rIns="92075" bIns="46038"/>
          <a:lstStyle>
            <a:lvl1pPr algn="ctr">
              <a:defRPr>
                <a:solidFill>
                  <a:srgbClr val="FFFFFF"/>
                </a:solidFill>
              </a:defRPr>
            </a:lvl1pPr>
          </a:lstStyle>
          <a:p>
            <a:r>
              <a:rPr lang="en-US"/>
              <a:t>Click to edit Master subtitle style</a:t>
            </a:r>
          </a:p>
        </p:txBody>
      </p:sp>
      <p:sp>
        <p:nvSpPr>
          <p:cNvPr id="207876" name="Rectangle 1028"/>
          <p:cNvSpPr>
            <a:spLocks noGrp="1" noChangeArrowheads="1"/>
          </p:cNvSpPr>
          <p:nvPr>
            <p:ph type="dt" sz="quarter" idx="2"/>
          </p:nvPr>
        </p:nvSpPr>
        <p:spPr>
          <a:xfrm>
            <a:off x="1143000" y="6248400"/>
            <a:ext cx="1905000" cy="457200"/>
          </a:xfrm>
        </p:spPr>
        <p:txBody>
          <a:bodyPr/>
          <a:lstStyle>
            <a:lvl1pPr>
              <a:defRPr>
                <a:solidFill>
                  <a:srgbClr val="FFFFFF"/>
                </a:solidFill>
              </a:defRPr>
            </a:lvl1pPr>
          </a:lstStyle>
          <a:p>
            <a:endParaRPr lang="en-US"/>
          </a:p>
        </p:txBody>
      </p:sp>
      <p:sp>
        <p:nvSpPr>
          <p:cNvPr id="207877" name="Rectangle 1029"/>
          <p:cNvSpPr>
            <a:spLocks noGrp="1" noChangeArrowheads="1"/>
          </p:cNvSpPr>
          <p:nvPr>
            <p:ph type="ftr" sz="quarter" idx="3"/>
          </p:nvPr>
        </p:nvSpPr>
        <p:spPr/>
        <p:txBody>
          <a:bodyPr/>
          <a:lstStyle>
            <a:lvl1pPr>
              <a:defRPr>
                <a:solidFill>
                  <a:srgbClr val="FFFFFF"/>
                </a:solidFill>
              </a:defRPr>
            </a:lvl1pPr>
          </a:lstStyle>
          <a:p>
            <a:endParaRPr lang="en-US"/>
          </a:p>
        </p:txBody>
      </p:sp>
      <p:sp>
        <p:nvSpPr>
          <p:cNvPr id="207878" name="Rectangle 1030"/>
          <p:cNvSpPr>
            <a:spLocks noGrp="1" noChangeArrowheads="1"/>
          </p:cNvSpPr>
          <p:nvPr>
            <p:ph type="sldNum" sz="quarter" idx="4"/>
          </p:nvPr>
        </p:nvSpPr>
        <p:spPr>
          <a:xfrm>
            <a:off x="7010400" y="6248400"/>
            <a:ext cx="1905000" cy="457200"/>
          </a:xfrm>
        </p:spPr>
        <p:txBody>
          <a:bodyPr/>
          <a:lstStyle>
            <a:lvl1pPr algn="r">
              <a:defRPr sz="1400" b="0">
                <a:solidFill>
                  <a:srgbClr val="FFFFFF"/>
                </a:solidFill>
                <a:effectLst/>
                <a:latin typeface="Times New Roman" pitchFamily="18" charset="0"/>
              </a:defRPr>
            </a:lvl1pPr>
          </a:lstStyle>
          <a:p>
            <a:fld id="{F9987C01-A44B-47ED-90F5-0BEB025F6EDF}" type="slidenum">
              <a:rPr lang="en-US"/>
              <a:pPr/>
              <a:t>‹#›</a:t>
            </a:fld>
            <a:endParaRPr lang="en-US"/>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0B99A5-9C75-400C-BCFD-18123980B8B6}" type="slidenum">
              <a:rPr lang="en-US"/>
              <a:pPr/>
              <a:t>‹#›</a:t>
            </a:fld>
            <a:endParaRPr lang="en-US"/>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457200"/>
            <a:ext cx="19240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457200"/>
            <a:ext cx="56197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93C10E-391B-4D03-B915-4A0E476A7F2E}" type="slidenum">
              <a:rPr lang="en-US"/>
              <a:pPr/>
              <a:t>‹#›</a:t>
            </a:fld>
            <a:endParaRPr lang="en-US"/>
          </a:p>
        </p:txBody>
      </p:sp>
    </p:spTree>
  </p:cSld>
  <p:clrMapOvr>
    <a:masterClrMapping/>
  </p:clrMapOvr>
  <p:transition>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96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19200" y="2057400"/>
            <a:ext cx="37719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2057400"/>
            <a:ext cx="37719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2192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5814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228600" y="6248400"/>
            <a:ext cx="838200" cy="457200"/>
          </a:xfrm>
        </p:spPr>
        <p:txBody>
          <a:bodyPr/>
          <a:lstStyle>
            <a:lvl1pPr>
              <a:defRPr/>
            </a:lvl1pPr>
          </a:lstStyle>
          <a:p>
            <a:fld id="{4513744E-35B3-4D53-8696-23E81C828AE6}" type="slidenum">
              <a:rPr lang="en-US"/>
              <a:pPr/>
              <a:t>‹#›</a:t>
            </a:fld>
            <a:endParaRPr lang="en-US"/>
          </a:p>
        </p:txBody>
      </p:sp>
    </p:spTree>
  </p:cSld>
  <p:clrMapOvr>
    <a:masterClrMapping/>
  </p:clrMapOvr>
  <p:transition>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96200" cy="10668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219200" y="2057400"/>
            <a:ext cx="7696200" cy="4114800"/>
          </a:xfrm>
        </p:spPr>
        <p:txBody>
          <a:bodyPr/>
          <a:lstStyle/>
          <a:p>
            <a:endParaRPr lang="en-US"/>
          </a:p>
        </p:txBody>
      </p:sp>
      <p:sp>
        <p:nvSpPr>
          <p:cNvPr id="4" name="Date Placeholder 3"/>
          <p:cNvSpPr>
            <a:spLocks noGrp="1"/>
          </p:cNvSpPr>
          <p:nvPr>
            <p:ph type="dt" sz="half" idx="10"/>
          </p:nvPr>
        </p:nvSpPr>
        <p:spPr>
          <a:xfrm>
            <a:off x="12192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814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228600" y="6248400"/>
            <a:ext cx="838200" cy="457200"/>
          </a:xfrm>
        </p:spPr>
        <p:txBody>
          <a:bodyPr/>
          <a:lstStyle>
            <a:lvl1pPr>
              <a:defRPr/>
            </a:lvl1pPr>
          </a:lstStyle>
          <a:p>
            <a:fld id="{AD86ADA5-9DCF-492D-8CE1-9C40D58884D9}" type="slidenum">
              <a:rPr lang="en-US"/>
              <a:pPr/>
              <a:t>‹#›</a:t>
            </a:fld>
            <a:endParaRPr lang="en-US"/>
          </a:p>
        </p:txBody>
      </p:sp>
    </p:spTree>
  </p:cSld>
  <p:clrMapOvr>
    <a:masterClrMapping/>
  </p:clrMapOvr>
  <p:transition>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96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19200" y="2057400"/>
            <a:ext cx="7696200" cy="4114800"/>
          </a:xfrm>
        </p:spPr>
        <p:txBody>
          <a:bodyPr/>
          <a:lstStyle/>
          <a:p>
            <a:endParaRPr lang="en-US"/>
          </a:p>
        </p:txBody>
      </p:sp>
      <p:sp>
        <p:nvSpPr>
          <p:cNvPr id="4" name="Date Placeholder 3"/>
          <p:cNvSpPr>
            <a:spLocks noGrp="1"/>
          </p:cNvSpPr>
          <p:nvPr>
            <p:ph type="dt" sz="half" idx="10"/>
          </p:nvPr>
        </p:nvSpPr>
        <p:spPr>
          <a:xfrm>
            <a:off x="12192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814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228600" y="6248400"/>
            <a:ext cx="838200" cy="457200"/>
          </a:xfrm>
        </p:spPr>
        <p:txBody>
          <a:bodyPr/>
          <a:lstStyle>
            <a:lvl1pPr>
              <a:defRPr/>
            </a:lvl1pPr>
          </a:lstStyle>
          <a:p>
            <a:fld id="{0521E9BE-30FC-403D-84BD-AD2750B5F2AC}" type="slidenum">
              <a:rPr lang="en-US"/>
              <a:pPr/>
              <a:t>‹#›</a:t>
            </a:fld>
            <a:endParaRPr lang="en-US"/>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D3C5F8-7A6A-407E-A09A-2A3E55787D04}" type="slidenum">
              <a:rPr lang="en-US"/>
              <a:pPr/>
              <a:t>‹#›</a:t>
            </a:fld>
            <a:endParaRPr lang="en-US"/>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6C4282-367F-43B3-81D3-A7DC8EA41F99}" type="slidenum">
              <a:rPr lang="en-US"/>
              <a:pPr/>
              <a:t>‹#›</a:t>
            </a:fld>
            <a:endParaRPr lang="en-US"/>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20574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20574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C8389E6-70E5-47A0-9789-A1AA21A856D9}" type="slidenum">
              <a:rPr lang="en-US"/>
              <a:pPr/>
              <a:t>‹#›</a:t>
            </a:fld>
            <a:endParaRPr lang="en-US"/>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223DC0A-3E3D-4C45-A3B5-1B428FD3716D}" type="slidenum">
              <a:rPr lang="en-US"/>
              <a:pPr/>
              <a:t>‹#›</a:t>
            </a:fld>
            <a:endParaRPr lang="en-US"/>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31AC680-7731-4929-99F0-BFFD19029791}" type="slidenum">
              <a:rPr lang="en-US"/>
              <a:pPr/>
              <a:t>‹#›</a:t>
            </a:fld>
            <a:endParaRPr lang="en-US"/>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AEB9A1E-3823-4A1A-85A4-7DE08F7408E2}" type="slidenum">
              <a:rPr lang="en-US"/>
              <a:pPr/>
              <a:t>‹#›</a:t>
            </a:fld>
            <a:endParaRPr lang="en-US"/>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DB2623-7BAA-4102-B98F-25B529DD98EE}" type="slidenum">
              <a:rPr lang="en-US"/>
              <a:pPr/>
              <a:t>‹#›</a:t>
            </a:fld>
            <a:endParaRPr lang="en-US"/>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06DBA5-253E-4F73-8B6A-4A39A28029EA}" type="slidenum">
              <a:rPr lang="en-US"/>
              <a:pPr/>
              <a:t>‹#›</a:t>
            </a:fld>
            <a:endParaRPr lang="en-US"/>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hyperlink" Target="http://www.ed.gov/"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206850" name="Rectangle 1026"/>
          <p:cNvSpPr>
            <a:spLocks noChangeArrowheads="1"/>
          </p:cNvSpPr>
          <p:nvPr/>
        </p:nvSpPr>
        <p:spPr bwMode="auto">
          <a:xfrm>
            <a:off x="0" y="0"/>
            <a:ext cx="1085850" cy="6854825"/>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endParaRPr lang="en-US"/>
          </a:p>
        </p:txBody>
      </p:sp>
      <p:sp>
        <p:nvSpPr>
          <p:cNvPr id="206851" name="Rectangle 1027"/>
          <p:cNvSpPr>
            <a:spLocks noGrp="1" noChangeArrowheads="1"/>
          </p:cNvSpPr>
          <p:nvPr>
            <p:ph type="title"/>
          </p:nvPr>
        </p:nvSpPr>
        <p:spPr bwMode="auto">
          <a:xfrm>
            <a:off x="1219200" y="457200"/>
            <a:ext cx="7696200" cy="1066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206852" name="Rectangle 1028"/>
          <p:cNvSpPr>
            <a:spLocks noGrp="1" noChangeArrowheads="1"/>
          </p:cNvSpPr>
          <p:nvPr>
            <p:ph type="dt" sz="half" idx="2"/>
          </p:nvPr>
        </p:nvSpPr>
        <p:spPr bwMode="auto">
          <a:xfrm>
            <a:off x="1219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endParaRPr lang="en-US"/>
          </a:p>
        </p:txBody>
      </p:sp>
      <p:sp>
        <p:nvSpPr>
          <p:cNvPr id="206853" name="Rectangle 1029"/>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endParaRPr lang="en-US"/>
          </a:p>
        </p:txBody>
      </p:sp>
      <p:sp>
        <p:nvSpPr>
          <p:cNvPr id="206854" name="Rectangle 1030"/>
          <p:cNvSpPr>
            <a:spLocks noGrp="1" noChangeArrowheads="1"/>
          </p:cNvSpPr>
          <p:nvPr>
            <p:ph type="sldNum" sz="quarter" idx="4"/>
          </p:nvPr>
        </p:nvSpPr>
        <p:spPr bwMode="auto">
          <a:xfrm>
            <a:off x="228600" y="6248400"/>
            <a:ext cx="8382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600" b="1">
                <a:solidFill>
                  <a:srgbClr val="3366FF"/>
                </a:solidFill>
                <a:effectLst>
                  <a:outerShdw blurRad="38100" dist="38100" dir="2700000" algn="tl">
                    <a:srgbClr val="000000"/>
                  </a:outerShdw>
                </a:effectLst>
                <a:latin typeface="+mn-lt"/>
              </a:defRPr>
            </a:lvl1pPr>
          </a:lstStyle>
          <a:p>
            <a:fld id="{5F79C7F1-56F9-4E45-8DB0-BC2106CF97E0}" type="slidenum">
              <a:rPr lang="en-US"/>
              <a:pPr/>
              <a:t>‹#›</a:t>
            </a:fld>
            <a:endParaRPr lang="en-US"/>
          </a:p>
        </p:txBody>
      </p:sp>
      <p:sp>
        <p:nvSpPr>
          <p:cNvPr id="206855" name="Rectangle 1031"/>
          <p:cNvSpPr>
            <a:spLocks noGrp="1" noChangeArrowheads="1"/>
          </p:cNvSpPr>
          <p:nvPr>
            <p:ph type="body" idx="1"/>
          </p:nvPr>
        </p:nvSpPr>
        <p:spPr bwMode="auto">
          <a:xfrm>
            <a:off x="1219200" y="2057400"/>
            <a:ext cx="7696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6856" name="Text Box 1032"/>
          <p:cNvSpPr txBox="1">
            <a:spLocks noChangeArrowheads="1"/>
          </p:cNvSpPr>
          <p:nvPr/>
        </p:nvSpPr>
        <p:spPr bwMode="auto">
          <a:xfrm>
            <a:off x="228600" y="1676400"/>
            <a:ext cx="838200" cy="4267200"/>
          </a:xfrm>
          <a:prstGeom prst="rect">
            <a:avLst/>
          </a:prstGeom>
          <a:noFill/>
          <a:ln w="9525">
            <a:noFill/>
            <a:miter lim="800000"/>
            <a:headEnd/>
            <a:tailEnd/>
          </a:ln>
          <a:effectLst/>
        </p:spPr>
        <p:txBody>
          <a:bodyPr vert="eaVert" wrap="none" lIns="0" tIns="0" rIns="0" bIns="0"/>
          <a:lstStyle/>
          <a:p>
            <a:pPr algn="ctr">
              <a:lnSpc>
                <a:spcPct val="90000"/>
              </a:lnSpc>
            </a:pPr>
            <a:r>
              <a:rPr lang="en-US" sz="6000">
                <a:solidFill>
                  <a:schemeClr val="bg1"/>
                </a:solidFill>
                <a:latin typeface="CG Omega" pitchFamily="34" charset="0"/>
              </a:rPr>
              <a:t>O  S  E  R  S</a:t>
            </a:r>
          </a:p>
        </p:txBody>
      </p:sp>
      <p:grpSp>
        <p:nvGrpSpPr>
          <p:cNvPr id="206857" name="Group 1033"/>
          <p:cNvGrpSpPr>
            <a:grpSpLocks/>
          </p:cNvGrpSpPr>
          <p:nvPr/>
        </p:nvGrpSpPr>
        <p:grpSpPr bwMode="auto">
          <a:xfrm>
            <a:off x="76200" y="161925"/>
            <a:ext cx="381000" cy="6553200"/>
            <a:chOff x="48" y="102"/>
            <a:chExt cx="240" cy="4128"/>
          </a:xfrm>
        </p:grpSpPr>
        <p:sp>
          <p:nvSpPr>
            <p:cNvPr id="206858" name="Rectangle 1034"/>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59" name="Rectangle 1035"/>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60" name="Rectangle 1036"/>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61" name="Rectangle 1037"/>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62" name="Rectangle 1038"/>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63" name="Rectangle 1039"/>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64" name="Rectangle 1040"/>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65" name="Rectangle 1041"/>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66" name="Rectangle 1042"/>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67" name="Rectangle 1043"/>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68" name="Rectangle 1044"/>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69" name="Rectangle 1045"/>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70" name="Rectangle 1046"/>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71" name="Rectangle 1047"/>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72" name="Rectangle 1048"/>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73" name="Rectangle 1049"/>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74" name="Rectangle 1050"/>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75" name="Rectangle 1051"/>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76" name="Rectangle 1052"/>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77" name="Rectangle 1053"/>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78" name="Rectangle 1054"/>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79" name="Rectangle 1055"/>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80" name="Rectangle 1056"/>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81" name="Rectangle 1057"/>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82" name="Rectangle 1058"/>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83" name="Rectangle 1059"/>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84" name="Rectangle 1060"/>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85" name="Rectangle 1061"/>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86" name="Rectangle 1062"/>
            <p:cNvSpPr>
              <a:spLocks noChangeArrowheads="1"/>
            </p:cNvSpPr>
            <p:nvPr/>
          </p:nvSpPr>
          <p:spPr bwMode="auto">
            <a:xfrm>
              <a:off x="48" y="964"/>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87" name="Rectangle 1063"/>
            <p:cNvSpPr>
              <a:spLocks noChangeArrowheads="1"/>
            </p:cNvSpPr>
            <p:nvPr userDrawn="1"/>
          </p:nvSpPr>
          <p:spPr bwMode="auto">
            <a:xfrm rot="16200000">
              <a:off x="192" y="963"/>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grpSp>
      <p:grpSp>
        <p:nvGrpSpPr>
          <p:cNvPr id="206888" name="Group 1064"/>
          <p:cNvGrpSpPr>
            <a:grpSpLocks/>
          </p:cNvGrpSpPr>
          <p:nvPr/>
        </p:nvGrpSpPr>
        <p:grpSpPr bwMode="auto">
          <a:xfrm>
            <a:off x="533400" y="1528763"/>
            <a:ext cx="8382000" cy="152400"/>
            <a:chOff x="336" y="963"/>
            <a:chExt cx="5280" cy="96"/>
          </a:xfrm>
        </p:grpSpPr>
        <p:sp>
          <p:nvSpPr>
            <p:cNvPr id="206889" name="Rectangle 1065"/>
            <p:cNvSpPr>
              <a:spLocks noChangeArrowheads="1"/>
            </p:cNvSpPr>
            <p:nvPr userDrawn="1"/>
          </p:nvSpPr>
          <p:spPr bwMode="auto">
            <a:xfrm rot="16200000">
              <a:off x="1196" y="96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90" name="Rectangle 1066"/>
            <p:cNvSpPr>
              <a:spLocks noChangeArrowheads="1"/>
            </p:cNvSpPr>
            <p:nvPr userDrawn="1"/>
          </p:nvSpPr>
          <p:spPr bwMode="auto">
            <a:xfrm rot="16200000">
              <a:off x="1339" y="963"/>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91" name="Rectangle 1067"/>
            <p:cNvSpPr>
              <a:spLocks noChangeArrowheads="1"/>
            </p:cNvSpPr>
            <p:nvPr userDrawn="1"/>
          </p:nvSpPr>
          <p:spPr bwMode="auto">
            <a:xfrm rot="16200000">
              <a:off x="1483" y="96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92" name="Rectangle 1068"/>
            <p:cNvSpPr>
              <a:spLocks noChangeArrowheads="1"/>
            </p:cNvSpPr>
            <p:nvPr userDrawn="1"/>
          </p:nvSpPr>
          <p:spPr bwMode="auto">
            <a:xfrm rot="16200000">
              <a:off x="1627" y="963"/>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93" name="Rectangle 1069"/>
            <p:cNvSpPr>
              <a:spLocks noChangeArrowheads="1"/>
            </p:cNvSpPr>
            <p:nvPr userDrawn="1"/>
          </p:nvSpPr>
          <p:spPr bwMode="auto">
            <a:xfrm rot="16200000">
              <a:off x="1772" y="963"/>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94" name="Rectangle 1070"/>
            <p:cNvSpPr>
              <a:spLocks noChangeArrowheads="1"/>
            </p:cNvSpPr>
            <p:nvPr userDrawn="1"/>
          </p:nvSpPr>
          <p:spPr bwMode="auto">
            <a:xfrm rot="16200000">
              <a:off x="1916" y="96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95" name="Rectangle 1071"/>
            <p:cNvSpPr>
              <a:spLocks noChangeArrowheads="1"/>
            </p:cNvSpPr>
            <p:nvPr userDrawn="1"/>
          </p:nvSpPr>
          <p:spPr bwMode="auto">
            <a:xfrm rot="16200000">
              <a:off x="2060" y="963"/>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96" name="Rectangle 1072"/>
            <p:cNvSpPr>
              <a:spLocks noChangeArrowheads="1"/>
            </p:cNvSpPr>
            <p:nvPr userDrawn="1"/>
          </p:nvSpPr>
          <p:spPr bwMode="auto">
            <a:xfrm rot="16200000">
              <a:off x="2204" y="963"/>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97" name="Rectangle 1073"/>
            <p:cNvSpPr>
              <a:spLocks noChangeArrowheads="1"/>
            </p:cNvSpPr>
            <p:nvPr userDrawn="1"/>
          </p:nvSpPr>
          <p:spPr bwMode="auto">
            <a:xfrm rot="16200000">
              <a:off x="2348" y="963"/>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98" name="Rectangle 1074"/>
            <p:cNvSpPr>
              <a:spLocks noChangeArrowheads="1"/>
            </p:cNvSpPr>
            <p:nvPr userDrawn="1"/>
          </p:nvSpPr>
          <p:spPr bwMode="auto">
            <a:xfrm rot="16200000">
              <a:off x="2493" y="96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899" name="Rectangle 1075"/>
            <p:cNvSpPr>
              <a:spLocks noChangeArrowheads="1"/>
            </p:cNvSpPr>
            <p:nvPr userDrawn="1"/>
          </p:nvSpPr>
          <p:spPr bwMode="auto">
            <a:xfrm rot="16200000">
              <a:off x="2637" y="963"/>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00" name="Rectangle 1076"/>
            <p:cNvSpPr>
              <a:spLocks noChangeArrowheads="1"/>
            </p:cNvSpPr>
            <p:nvPr userDrawn="1"/>
          </p:nvSpPr>
          <p:spPr bwMode="auto">
            <a:xfrm rot="16200000">
              <a:off x="2781" y="963"/>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01" name="Rectangle 1077"/>
            <p:cNvSpPr>
              <a:spLocks noChangeArrowheads="1"/>
            </p:cNvSpPr>
            <p:nvPr userDrawn="1"/>
          </p:nvSpPr>
          <p:spPr bwMode="auto">
            <a:xfrm rot="16200000">
              <a:off x="2926" y="96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02" name="Rectangle 1078"/>
            <p:cNvSpPr>
              <a:spLocks noChangeArrowheads="1"/>
            </p:cNvSpPr>
            <p:nvPr userDrawn="1"/>
          </p:nvSpPr>
          <p:spPr bwMode="auto">
            <a:xfrm rot="16200000">
              <a:off x="3069" y="963"/>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03" name="Rectangle 1079"/>
            <p:cNvSpPr>
              <a:spLocks noChangeArrowheads="1"/>
            </p:cNvSpPr>
            <p:nvPr userDrawn="1"/>
          </p:nvSpPr>
          <p:spPr bwMode="auto">
            <a:xfrm rot="16200000">
              <a:off x="3214" y="96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04" name="Rectangle 1080"/>
            <p:cNvSpPr>
              <a:spLocks noChangeArrowheads="1"/>
            </p:cNvSpPr>
            <p:nvPr userDrawn="1"/>
          </p:nvSpPr>
          <p:spPr bwMode="auto">
            <a:xfrm rot="16200000">
              <a:off x="3358" y="963"/>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05" name="Rectangle 1081"/>
            <p:cNvSpPr>
              <a:spLocks noChangeArrowheads="1"/>
            </p:cNvSpPr>
            <p:nvPr userDrawn="1"/>
          </p:nvSpPr>
          <p:spPr bwMode="auto">
            <a:xfrm rot="16200000">
              <a:off x="3502" y="96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06" name="Rectangle 1082"/>
            <p:cNvSpPr>
              <a:spLocks noChangeArrowheads="1"/>
            </p:cNvSpPr>
            <p:nvPr userDrawn="1"/>
          </p:nvSpPr>
          <p:spPr bwMode="auto">
            <a:xfrm rot="16200000">
              <a:off x="3646" y="963"/>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07" name="Rectangle 1083"/>
            <p:cNvSpPr>
              <a:spLocks noChangeArrowheads="1"/>
            </p:cNvSpPr>
            <p:nvPr userDrawn="1"/>
          </p:nvSpPr>
          <p:spPr bwMode="auto">
            <a:xfrm rot="16200000">
              <a:off x="3791" y="963"/>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08" name="Rectangle 1084"/>
            <p:cNvSpPr>
              <a:spLocks noChangeArrowheads="1"/>
            </p:cNvSpPr>
            <p:nvPr userDrawn="1"/>
          </p:nvSpPr>
          <p:spPr bwMode="auto">
            <a:xfrm rot="16200000">
              <a:off x="3935" y="96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09" name="Rectangle 1085"/>
            <p:cNvSpPr>
              <a:spLocks noChangeArrowheads="1"/>
            </p:cNvSpPr>
            <p:nvPr userDrawn="1"/>
          </p:nvSpPr>
          <p:spPr bwMode="auto">
            <a:xfrm rot="16200000">
              <a:off x="4079" y="963"/>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10" name="Rectangle 1086"/>
            <p:cNvSpPr>
              <a:spLocks noChangeArrowheads="1"/>
            </p:cNvSpPr>
            <p:nvPr userDrawn="1"/>
          </p:nvSpPr>
          <p:spPr bwMode="auto">
            <a:xfrm rot="16200000">
              <a:off x="4223" y="96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11" name="Rectangle 1087"/>
            <p:cNvSpPr>
              <a:spLocks noChangeArrowheads="1"/>
            </p:cNvSpPr>
            <p:nvPr userDrawn="1"/>
          </p:nvSpPr>
          <p:spPr bwMode="auto">
            <a:xfrm rot="16200000">
              <a:off x="336" y="963"/>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12" name="Rectangle 1088"/>
            <p:cNvSpPr>
              <a:spLocks noChangeArrowheads="1"/>
            </p:cNvSpPr>
            <p:nvPr userDrawn="1"/>
          </p:nvSpPr>
          <p:spPr bwMode="auto">
            <a:xfrm rot="16200000">
              <a:off x="481" y="963"/>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13" name="Rectangle 1089"/>
            <p:cNvSpPr>
              <a:spLocks noChangeArrowheads="1"/>
            </p:cNvSpPr>
            <p:nvPr userDrawn="1"/>
          </p:nvSpPr>
          <p:spPr bwMode="auto">
            <a:xfrm rot="16200000">
              <a:off x="625" y="963"/>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14" name="Rectangle 1090"/>
            <p:cNvSpPr>
              <a:spLocks noChangeArrowheads="1"/>
            </p:cNvSpPr>
            <p:nvPr userDrawn="1"/>
          </p:nvSpPr>
          <p:spPr bwMode="auto">
            <a:xfrm rot="16200000">
              <a:off x="769" y="963"/>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15" name="Rectangle 1091"/>
            <p:cNvSpPr>
              <a:spLocks noChangeArrowheads="1"/>
            </p:cNvSpPr>
            <p:nvPr userDrawn="1"/>
          </p:nvSpPr>
          <p:spPr bwMode="auto">
            <a:xfrm rot="16200000">
              <a:off x="914" y="96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16" name="Rectangle 1092"/>
            <p:cNvSpPr>
              <a:spLocks noChangeArrowheads="1"/>
            </p:cNvSpPr>
            <p:nvPr userDrawn="1"/>
          </p:nvSpPr>
          <p:spPr bwMode="auto">
            <a:xfrm rot="16200000">
              <a:off x="1058" y="963"/>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17" name="Rectangle 1093"/>
            <p:cNvSpPr>
              <a:spLocks noChangeArrowheads="1"/>
            </p:cNvSpPr>
            <p:nvPr userDrawn="1"/>
          </p:nvSpPr>
          <p:spPr bwMode="auto">
            <a:xfrm rot="16200000">
              <a:off x="4369" y="96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18" name="Rectangle 1094"/>
            <p:cNvSpPr>
              <a:spLocks noChangeArrowheads="1"/>
            </p:cNvSpPr>
            <p:nvPr userDrawn="1"/>
          </p:nvSpPr>
          <p:spPr bwMode="auto">
            <a:xfrm rot="16200000">
              <a:off x="4513" y="963"/>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19" name="Rectangle 1095"/>
            <p:cNvSpPr>
              <a:spLocks noChangeArrowheads="1"/>
            </p:cNvSpPr>
            <p:nvPr userDrawn="1"/>
          </p:nvSpPr>
          <p:spPr bwMode="auto">
            <a:xfrm rot="16200000">
              <a:off x="4658" y="963"/>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20" name="Rectangle 1096"/>
            <p:cNvSpPr>
              <a:spLocks noChangeArrowheads="1"/>
            </p:cNvSpPr>
            <p:nvPr userDrawn="1"/>
          </p:nvSpPr>
          <p:spPr bwMode="auto">
            <a:xfrm rot="16200000">
              <a:off x="4802" y="96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21" name="Rectangle 1097"/>
            <p:cNvSpPr>
              <a:spLocks noChangeArrowheads="1"/>
            </p:cNvSpPr>
            <p:nvPr userDrawn="1"/>
          </p:nvSpPr>
          <p:spPr bwMode="auto">
            <a:xfrm rot="16200000">
              <a:off x="4946" y="963"/>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22" name="Rectangle 1098"/>
            <p:cNvSpPr>
              <a:spLocks noChangeArrowheads="1"/>
            </p:cNvSpPr>
            <p:nvPr userDrawn="1"/>
          </p:nvSpPr>
          <p:spPr bwMode="auto">
            <a:xfrm rot="16200000">
              <a:off x="5090" y="96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23" name="Rectangle 1099"/>
            <p:cNvSpPr>
              <a:spLocks noChangeArrowheads="1"/>
            </p:cNvSpPr>
            <p:nvPr userDrawn="1"/>
          </p:nvSpPr>
          <p:spPr bwMode="auto">
            <a:xfrm rot="16200000">
              <a:off x="4943" y="96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24" name="Rectangle 1100"/>
            <p:cNvSpPr>
              <a:spLocks noChangeArrowheads="1"/>
            </p:cNvSpPr>
            <p:nvPr userDrawn="1"/>
          </p:nvSpPr>
          <p:spPr bwMode="auto">
            <a:xfrm rot="16200000">
              <a:off x="5087" y="963"/>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25" name="Rectangle 1101"/>
            <p:cNvSpPr>
              <a:spLocks noChangeArrowheads="1"/>
            </p:cNvSpPr>
            <p:nvPr userDrawn="1"/>
          </p:nvSpPr>
          <p:spPr bwMode="auto">
            <a:xfrm rot="16200000">
              <a:off x="5232" y="963"/>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26" name="Rectangle 1102"/>
            <p:cNvSpPr>
              <a:spLocks noChangeArrowheads="1"/>
            </p:cNvSpPr>
            <p:nvPr userDrawn="1"/>
          </p:nvSpPr>
          <p:spPr bwMode="auto">
            <a:xfrm rot="16200000">
              <a:off x="5376" y="96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06927" name="Rectangle 1103"/>
            <p:cNvSpPr>
              <a:spLocks noChangeArrowheads="1"/>
            </p:cNvSpPr>
            <p:nvPr userDrawn="1"/>
          </p:nvSpPr>
          <p:spPr bwMode="auto">
            <a:xfrm rot="16200000">
              <a:off x="5520" y="963"/>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grpSp>
      <p:pic>
        <p:nvPicPr>
          <p:cNvPr id="206928" name="Picture 1104" descr="U.S. Department of Education Seal -- Link to Department of Education Homepage.">
            <a:hlinkClick r:id="rId16" tooltip="U.S. Department of Education Homepage."/>
          </p:cNvPr>
          <p:cNvPicPr>
            <a:picLocks noChangeAspect="1" noChangeArrowheads="1"/>
          </p:cNvPicPr>
          <p:nvPr/>
        </p:nvPicPr>
        <p:blipFill>
          <a:blip r:embed="rId17" cstate="print"/>
          <a:srcRect/>
          <a:stretch>
            <a:fillRect/>
          </a:stretch>
        </p:blipFill>
        <p:spPr bwMode="auto">
          <a:xfrm>
            <a:off x="131763" y="76200"/>
            <a:ext cx="822325" cy="863600"/>
          </a:xfrm>
          <a:prstGeom prst="rect">
            <a:avLst/>
          </a:prstGeom>
          <a:noFill/>
          <a:effectLst>
            <a:outerShdw dist="45791" dir="2021404" algn="ctr" rotWithShape="0">
              <a:srgbClr val="333399">
                <a:alpha val="50000"/>
              </a:srgbClr>
            </a:outerShdw>
          </a:effectLst>
        </p:spPr>
      </p:pic>
      <p:pic>
        <p:nvPicPr>
          <p:cNvPr id="206929" name="Picture 1105"/>
          <p:cNvPicPr>
            <a:picLocks noChangeAspect="1" noChangeArrowheads="1"/>
          </p:cNvPicPr>
          <p:nvPr/>
        </p:nvPicPr>
        <p:blipFill>
          <a:blip r:embed="rId18" cstate="print"/>
          <a:srcRect/>
          <a:stretch>
            <a:fillRect/>
          </a:stretch>
        </p:blipFill>
        <p:spPr bwMode="auto">
          <a:xfrm>
            <a:off x="8001000" y="228600"/>
            <a:ext cx="914400" cy="700088"/>
          </a:xfrm>
          <a:prstGeom prst="rect">
            <a:avLst/>
          </a:prstGeom>
          <a:noFill/>
          <a:ln w="9525">
            <a:miter lim="800000"/>
            <a:headEnd/>
            <a:tailEnd/>
          </a:ln>
          <a:effectLst>
            <a:outerShdw dist="17961" dir="13500000" algn="ctr" rotWithShape="0">
              <a:srgbClr val="000099"/>
            </a:outerShdw>
          </a:effectLst>
        </p:spPr>
      </p:pic>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p:randomBar dir="vert"/>
  </p:transition>
  <p:txStyles>
    <p:titleStyle>
      <a:lvl1pPr algn="l" rtl="0" fontAlgn="base">
        <a:lnSpc>
          <a:spcPct val="80000"/>
        </a:lnSpc>
        <a:spcBef>
          <a:spcPct val="0"/>
        </a:spcBef>
        <a:spcAft>
          <a:spcPct val="0"/>
        </a:spcAft>
        <a:defRPr sz="4800">
          <a:solidFill>
            <a:srgbClr val="FFFF99"/>
          </a:solidFill>
          <a:effectLst>
            <a:outerShdw blurRad="38100" dist="38100" dir="2700000" algn="tl">
              <a:srgbClr val="000000"/>
            </a:outerShdw>
          </a:effectLst>
          <a:latin typeface="+mj-lt"/>
          <a:ea typeface="+mj-ea"/>
          <a:cs typeface="+mj-cs"/>
        </a:defRPr>
      </a:lvl1pPr>
      <a:lvl2pPr algn="l" rtl="0" fontAlgn="base">
        <a:lnSpc>
          <a:spcPct val="80000"/>
        </a:lnSpc>
        <a:spcBef>
          <a:spcPct val="0"/>
        </a:spcBef>
        <a:spcAft>
          <a:spcPct val="0"/>
        </a:spcAft>
        <a:defRPr sz="4800">
          <a:solidFill>
            <a:srgbClr val="FFFF99"/>
          </a:solidFill>
          <a:effectLst>
            <a:outerShdw blurRad="38100" dist="38100" dir="2700000" algn="tl">
              <a:srgbClr val="000000"/>
            </a:outerShdw>
          </a:effectLst>
          <a:latin typeface="CG Omega" pitchFamily="34" charset="0"/>
        </a:defRPr>
      </a:lvl2pPr>
      <a:lvl3pPr algn="l" rtl="0" fontAlgn="base">
        <a:lnSpc>
          <a:spcPct val="80000"/>
        </a:lnSpc>
        <a:spcBef>
          <a:spcPct val="0"/>
        </a:spcBef>
        <a:spcAft>
          <a:spcPct val="0"/>
        </a:spcAft>
        <a:defRPr sz="4800">
          <a:solidFill>
            <a:srgbClr val="FFFF99"/>
          </a:solidFill>
          <a:effectLst>
            <a:outerShdw blurRad="38100" dist="38100" dir="2700000" algn="tl">
              <a:srgbClr val="000000"/>
            </a:outerShdw>
          </a:effectLst>
          <a:latin typeface="CG Omega" pitchFamily="34" charset="0"/>
        </a:defRPr>
      </a:lvl3pPr>
      <a:lvl4pPr algn="l" rtl="0" fontAlgn="base">
        <a:lnSpc>
          <a:spcPct val="80000"/>
        </a:lnSpc>
        <a:spcBef>
          <a:spcPct val="0"/>
        </a:spcBef>
        <a:spcAft>
          <a:spcPct val="0"/>
        </a:spcAft>
        <a:defRPr sz="4800">
          <a:solidFill>
            <a:srgbClr val="FFFF99"/>
          </a:solidFill>
          <a:effectLst>
            <a:outerShdw blurRad="38100" dist="38100" dir="2700000" algn="tl">
              <a:srgbClr val="000000"/>
            </a:outerShdw>
          </a:effectLst>
          <a:latin typeface="CG Omega" pitchFamily="34" charset="0"/>
        </a:defRPr>
      </a:lvl4pPr>
      <a:lvl5pPr algn="l" rtl="0" fontAlgn="base">
        <a:lnSpc>
          <a:spcPct val="80000"/>
        </a:lnSpc>
        <a:spcBef>
          <a:spcPct val="0"/>
        </a:spcBef>
        <a:spcAft>
          <a:spcPct val="0"/>
        </a:spcAft>
        <a:defRPr sz="4800">
          <a:solidFill>
            <a:srgbClr val="FFFF99"/>
          </a:solidFill>
          <a:effectLst>
            <a:outerShdw blurRad="38100" dist="38100" dir="2700000" algn="tl">
              <a:srgbClr val="000000"/>
            </a:outerShdw>
          </a:effectLst>
          <a:latin typeface="CG Omega" pitchFamily="34" charset="0"/>
        </a:defRPr>
      </a:lvl5pPr>
      <a:lvl6pPr marL="457200" algn="l" rtl="0" fontAlgn="base">
        <a:lnSpc>
          <a:spcPct val="80000"/>
        </a:lnSpc>
        <a:spcBef>
          <a:spcPct val="0"/>
        </a:spcBef>
        <a:spcAft>
          <a:spcPct val="0"/>
        </a:spcAft>
        <a:defRPr sz="4800">
          <a:solidFill>
            <a:srgbClr val="FFFF99"/>
          </a:solidFill>
          <a:effectLst>
            <a:outerShdw blurRad="38100" dist="38100" dir="2700000" algn="tl">
              <a:srgbClr val="000000"/>
            </a:outerShdw>
          </a:effectLst>
          <a:latin typeface="CG Omega" pitchFamily="34" charset="0"/>
        </a:defRPr>
      </a:lvl6pPr>
      <a:lvl7pPr marL="914400" algn="l" rtl="0" fontAlgn="base">
        <a:lnSpc>
          <a:spcPct val="80000"/>
        </a:lnSpc>
        <a:spcBef>
          <a:spcPct val="0"/>
        </a:spcBef>
        <a:spcAft>
          <a:spcPct val="0"/>
        </a:spcAft>
        <a:defRPr sz="4800">
          <a:solidFill>
            <a:srgbClr val="FFFF99"/>
          </a:solidFill>
          <a:effectLst>
            <a:outerShdw blurRad="38100" dist="38100" dir="2700000" algn="tl">
              <a:srgbClr val="000000"/>
            </a:outerShdw>
          </a:effectLst>
          <a:latin typeface="CG Omega" pitchFamily="34" charset="0"/>
        </a:defRPr>
      </a:lvl7pPr>
      <a:lvl8pPr marL="1371600" algn="l" rtl="0" fontAlgn="base">
        <a:lnSpc>
          <a:spcPct val="80000"/>
        </a:lnSpc>
        <a:spcBef>
          <a:spcPct val="0"/>
        </a:spcBef>
        <a:spcAft>
          <a:spcPct val="0"/>
        </a:spcAft>
        <a:defRPr sz="4800">
          <a:solidFill>
            <a:srgbClr val="FFFF99"/>
          </a:solidFill>
          <a:effectLst>
            <a:outerShdw blurRad="38100" dist="38100" dir="2700000" algn="tl">
              <a:srgbClr val="000000"/>
            </a:outerShdw>
          </a:effectLst>
          <a:latin typeface="CG Omega" pitchFamily="34" charset="0"/>
        </a:defRPr>
      </a:lvl8pPr>
      <a:lvl9pPr marL="1828800" algn="l" rtl="0" fontAlgn="base">
        <a:lnSpc>
          <a:spcPct val="80000"/>
        </a:lnSpc>
        <a:spcBef>
          <a:spcPct val="0"/>
        </a:spcBef>
        <a:spcAft>
          <a:spcPct val="0"/>
        </a:spcAft>
        <a:defRPr sz="4800">
          <a:solidFill>
            <a:srgbClr val="FFFF99"/>
          </a:solidFill>
          <a:effectLst>
            <a:outerShdw blurRad="38100" dist="38100" dir="2700000" algn="tl">
              <a:srgbClr val="000000"/>
            </a:outerShdw>
          </a:effectLst>
          <a:latin typeface="CG Omega" pitchFamily="34" charset="0"/>
        </a:defRPr>
      </a:lvl9pPr>
    </p:titleStyle>
    <p:bodyStyle>
      <a:lvl1pPr algn="l" rtl="0" fontAlgn="base">
        <a:spcBef>
          <a:spcPct val="50000"/>
        </a:spcBef>
        <a:spcAft>
          <a:spcPct val="0"/>
        </a:spcAft>
        <a:buClr>
          <a:srgbClr val="FFFF99"/>
        </a:buClr>
        <a:buFont typeface="Wingdings" pitchFamily="2" charset="2"/>
        <a:defRPr sz="2400">
          <a:solidFill>
            <a:srgbClr val="FFFFCC"/>
          </a:solidFill>
          <a:effectLst>
            <a:outerShdw blurRad="38100" dist="38100" dir="2700000" algn="tl">
              <a:srgbClr val="000000"/>
            </a:outerShdw>
          </a:effectLst>
          <a:latin typeface="+mn-lt"/>
          <a:ea typeface="+mn-ea"/>
          <a:cs typeface="+mn-cs"/>
        </a:defRPr>
      </a:lvl1pPr>
      <a:lvl2pPr marL="344488" indent="-230188" algn="l" rtl="0" fontAlgn="base">
        <a:spcBef>
          <a:spcPct val="50000"/>
        </a:spcBef>
        <a:spcAft>
          <a:spcPct val="0"/>
        </a:spcAft>
        <a:buClr>
          <a:srgbClr val="FFFF99"/>
        </a:buClr>
        <a:buFont typeface="Wingdings" pitchFamily="2" charset="2"/>
        <a:buChar char="Ü"/>
        <a:defRPr>
          <a:solidFill>
            <a:schemeClr val="tx1"/>
          </a:solidFill>
          <a:effectLst>
            <a:outerShdw blurRad="38100" dist="38100" dir="2700000" algn="tl">
              <a:srgbClr val="000000"/>
            </a:outerShdw>
          </a:effectLst>
          <a:latin typeface="+mn-lt"/>
        </a:defRPr>
      </a:lvl2pPr>
      <a:lvl3pPr marL="681038" indent="-222250" algn="l" rtl="0" fontAlgn="base">
        <a:spcBef>
          <a:spcPct val="50000"/>
        </a:spcBef>
        <a:spcAft>
          <a:spcPct val="0"/>
        </a:spcAft>
        <a:buClr>
          <a:srgbClr val="FFFF99"/>
        </a:buClr>
        <a:buFont typeface="Wingdings" pitchFamily="2" charset="2"/>
        <a:buChar char="l"/>
        <a:defRPr sz="1600">
          <a:solidFill>
            <a:schemeClr val="tx1"/>
          </a:solidFill>
          <a:effectLst>
            <a:outerShdw blurRad="38100" dist="38100" dir="2700000" algn="tl">
              <a:srgbClr val="000000"/>
            </a:outerShdw>
          </a:effectLst>
          <a:latin typeface="+mn-lt"/>
        </a:defRPr>
      </a:lvl3pPr>
      <a:lvl4pPr marL="1023938" indent="-228600" algn="l" rtl="0" fontAlgn="base">
        <a:spcBef>
          <a:spcPct val="50000"/>
        </a:spcBef>
        <a:spcAft>
          <a:spcPct val="0"/>
        </a:spcAft>
        <a:buClr>
          <a:srgbClr val="FFFF99"/>
        </a:buClr>
        <a:buFont typeface="Wingdings" pitchFamily="2" charset="2"/>
        <a:buChar char="n"/>
        <a:defRPr sz="1400">
          <a:solidFill>
            <a:schemeClr val="tx1"/>
          </a:solidFill>
          <a:effectLst>
            <a:outerShdw blurRad="38100" dist="38100" dir="2700000" algn="tl">
              <a:srgbClr val="000000"/>
            </a:outerShdw>
          </a:effectLst>
          <a:latin typeface="+mn-lt"/>
        </a:defRPr>
      </a:lvl4pPr>
      <a:lvl5pPr marL="1368425" indent="-230188" algn="l" rtl="0" fontAlgn="base">
        <a:spcBef>
          <a:spcPct val="50000"/>
        </a:spcBef>
        <a:spcAft>
          <a:spcPct val="0"/>
        </a:spcAft>
        <a:buClr>
          <a:srgbClr val="FFFF99"/>
        </a:buClr>
        <a:buFont typeface="Wingdings" pitchFamily="2" charset="2"/>
        <a:buChar char="s"/>
        <a:defRPr sz="1200">
          <a:solidFill>
            <a:schemeClr val="tx1"/>
          </a:solidFill>
          <a:effectLst>
            <a:outerShdw blurRad="38100" dist="38100" dir="2700000" algn="tl">
              <a:srgbClr val="000000"/>
            </a:outerShdw>
          </a:effectLst>
          <a:latin typeface="+mn-lt"/>
        </a:defRPr>
      </a:lvl5pPr>
      <a:lvl6pPr marL="1825625" indent="-230188" algn="l" rtl="0" fontAlgn="base">
        <a:spcBef>
          <a:spcPct val="50000"/>
        </a:spcBef>
        <a:spcAft>
          <a:spcPct val="0"/>
        </a:spcAft>
        <a:buClr>
          <a:srgbClr val="FFFF99"/>
        </a:buClr>
        <a:buFont typeface="Wingdings" pitchFamily="2" charset="2"/>
        <a:buChar char="s"/>
        <a:defRPr sz="1200">
          <a:solidFill>
            <a:schemeClr val="tx1"/>
          </a:solidFill>
          <a:effectLst>
            <a:outerShdw blurRad="38100" dist="38100" dir="2700000" algn="tl">
              <a:srgbClr val="000000"/>
            </a:outerShdw>
          </a:effectLst>
          <a:latin typeface="+mn-lt"/>
        </a:defRPr>
      </a:lvl6pPr>
      <a:lvl7pPr marL="2282825" indent="-230188" algn="l" rtl="0" fontAlgn="base">
        <a:spcBef>
          <a:spcPct val="50000"/>
        </a:spcBef>
        <a:spcAft>
          <a:spcPct val="0"/>
        </a:spcAft>
        <a:buClr>
          <a:srgbClr val="FFFF99"/>
        </a:buClr>
        <a:buFont typeface="Wingdings" pitchFamily="2" charset="2"/>
        <a:buChar char="s"/>
        <a:defRPr sz="1200">
          <a:solidFill>
            <a:schemeClr val="tx1"/>
          </a:solidFill>
          <a:effectLst>
            <a:outerShdw blurRad="38100" dist="38100" dir="2700000" algn="tl">
              <a:srgbClr val="000000"/>
            </a:outerShdw>
          </a:effectLst>
          <a:latin typeface="+mn-lt"/>
        </a:defRPr>
      </a:lvl7pPr>
      <a:lvl8pPr marL="2740025" indent="-230188" algn="l" rtl="0" fontAlgn="base">
        <a:spcBef>
          <a:spcPct val="50000"/>
        </a:spcBef>
        <a:spcAft>
          <a:spcPct val="0"/>
        </a:spcAft>
        <a:buClr>
          <a:srgbClr val="FFFF99"/>
        </a:buClr>
        <a:buFont typeface="Wingdings" pitchFamily="2" charset="2"/>
        <a:buChar char="s"/>
        <a:defRPr sz="1200">
          <a:solidFill>
            <a:schemeClr val="tx1"/>
          </a:solidFill>
          <a:effectLst>
            <a:outerShdw blurRad="38100" dist="38100" dir="2700000" algn="tl">
              <a:srgbClr val="000000"/>
            </a:outerShdw>
          </a:effectLst>
          <a:latin typeface="+mn-lt"/>
        </a:defRPr>
      </a:lvl8pPr>
      <a:lvl9pPr marL="3197225" indent="-230188" algn="l" rtl="0" fontAlgn="base">
        <a:spcBef>
          <a:spcPct val="50000"/>
        </a:spcBef>
        <a:spcAft>
          <a:spcPct val="0"/>
        </a:spcAft>
        <a:buClr>
          <a:srgbClr val="FFFF99"/>
        </a:buClr>
        <a:buFont typeface="Wingdings" pitchFamily="2" charset="2"/>
        <a:buChar char="s"/>
        <a:defRPr sz="1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edexcellence.net/library/special_ed"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5" Type="http://schemas.openxmlformats.org/officeDocument/2006/relationships/hyperlink" Target="http://www.ed.gov/inits/commissionsboards/whspecialeducation" TargetMode="External"/><Relationship Id="rId4" Type="http://schemas.openxmlformats.org/officeDocument/2006/relationships/hyperlink" Target="http://www.air.org/ldsummit" TargetMode="Externa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457200"/>
            <a:ext cx="7772400" cy="1924050"/>
          </a:xfrm>
        </p:spPr>
        <p:txBody>
          <a:bodyPr/>
          <a:lstStyle/>
          <a:p>
            <a:r>
              <a:rPr lang="en-US"/>
              <a:t>The Demise of IQ Testing for Children with Learning Disabilities</a:t>
            </a:r>
          </a:p>
        </p:txBody>
      </p:sp>
      <p:sp>
        <p:nvSpPr>
          <p:cNvPr id="2051" name="Rectangle 3"/>
          <p:cNvSpPr>
            <a:spLocks noGrp="1" noChangeArrowheads="1"/>
          </p:cNvSpPr>
          <p:nvPr>
            <p:ph type="subTitle" idx="1"/>
          </p:nvPr>
        </p:nvSpPr>
        <p:spPr>
          <a:xfrm>
            <a:off x="1371600" y="2590800"/>
            <a:ext cx="6400800" cy="3276600"/>
          </a:xfrm>
        </p:spPr>
        <p:txBody>
          <a:bodyPr/>
          <a:lstStyle/>
          <a:p>
            <a:pPr>
              <a:lnSpc>
                <a:spcPct val="90000"/>
              </a:lnSpc>
            </a:pPr>
            <a:r>
              <a:rPr lang="en-US" sz="1800"/>
              <a:t>Presented by </a:t>
            </a:r>
          </a:p>
          <a:p>
            <a:pPr>
              <a:lnSpc>
                <a:spcPct val="90000"/>
              </a:lnSpc>
            </a:pPr>
            <a:r>
              <a:rPr lang="en-US"/>
              <a:t>Robert H. Pasternack, Ph.D.</a:t>
            </a:r>
            <a:br>
              <a:rPr lang="en-US"/>
            </a:br>
            <a:r>
              <a:rPr lang="en-US" sz="1600"/>
              <a:t>Assistant Secretary, Office of Special Education </a:t>
            </a:r>
            <a:br>
              <a:rPr lang="en-US" sz="1600"/>
            </a:br>
            <a:r>
              <a:rPr lang="en-US" sz="1600"/>
              <a:t>and Rehabilitative Services</a:t>
            </a:r>
          </a:p>
          <a:p>
            <a:pPr>
              <a:lnSpc>
                <a:spcPct val="90000"/>
              </a:lnSpc>
            </a:pPr>
            <a:r>
              <a:rPr lang="en-US" sz="1800"/>
              <a:t>National Association of School Psychologists </a:t>
            </a:r>
            <a:br>
              <a:rPr lang="en-US" sz="1800"/>
            </a:br>
            <a:r>
              <a:rPr lang="en-US" sz="1800"/>
              <a:t>2002 Annual Convention</a:t>
            </a:r>
            <a:br>
              <a:rPr lang="en-US" sz="1800"/>
            </a:br>
            <a:r>
              <a:rPr lang="en-US" sz="1800"/>
              <a:t>Chicago, Illinois</a:t>
            </a:r>
          </a:p>
          <a:p>
            <a:pPr>
              <a:lnSpc>
                <a:spcPct val="90000"/>
              </a:lnSpc>
            </a:pPr>
            <a:r>
              <a:rPr lang="en-US" sz="1800"/>
              <a:t>March 1, 2002</a:t>
            </a:r>
          </a:p>
        </p:txBody>
      </p:sp>
      <p:pic>
        <p:nvPicPr>
          <p:cNvPr id="2052" name="Picture 4" descr="seal-180"/>
          <p:cNvPicPr>
            <a:picLocks noChangeAspect="1" noChangeArrowheads="1"/>
          </p:cNvPicPr>
          <p:nvPr/>
        </p:nvPicPr>
        <p:blipFill>
          <a:blip r:embed="rId3" cstate="print"/>
          <a:srcRect/>
          <a:stretch>
            <a:fillRect/>
          </a:stretch>
        </p:blipFill>
        <p:spPr bwMode="auto">
          <a:xfrm>
            <a:off x="4038600" y="5410200"/>
            <a:ext cx="990600" cy="990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p:txBody>
          <a:bodyPr/>
          <a:lstStyle/>
          <a:p>
            <a:r>
              <a:rPr lang="en-US"/>
              <a:t>1977 Federal Regulations</a:t>
            </a:r>
          </a:p>
        </p:txBody>
      </p:sp>
      <p:sp>
        <p:nvSpPr>
          <p:cNvPr id="217091" name="Rectangle 1027"/>
          <p:cNvSpPr>
            <a:spLocks noGrp="1" noChangeArrowheads="1"/>
          </p:cNvSpPr>
          <p:nvPr>
            <p:ph type="body" idx="1"/>
          </p:nvPr>
        </p:nvSpPr>
        <p:spPr/>
        <p:txBody>
          <a:bodyPr/>
          <a:lstStyle/>
          <a:p>
            <a:r>
              <a:rPr lang="en-US"/>
              <a:t>The child may not be identified as having a specific learning disability if the discrepancy between ability and achievement is primarily the result of:  </a:t>
            </a:r>
          </a:p>
          <a:p>
            <a:pPr marL="577850" lvl="1" indent="-342900">
              <a:buFontTx/>
              <a:buAutoNum type="arabicPeriod"/>
            </a:pPr>
            <a:r>
              <a:rPr lang="en-US" sz="2400"/>
              <a:t>a visual, hearing, or motor handicap; </a:t>
            </a:r>
          </a:p>
          <a:p>
            <a:pPr marL="577850" lvl="1" indent="-342900">
              <a:buFontTx/>
              <a:buAutoNum type="arabicPeriod"/>
            </a:pPr>
            <a:r>
              <a:rPr lang="en-US" sz="2400"/>
              <a:t>mental retardation; </a:t>
            </a:r>
          </a:p>
          <a:p>
            <a:pPr marL="577850" lvl="1" indent="-342900">
              <a:buFontTx/>
              <a:buAutoNum type="arabicPeriod"/>
            </a:pPr>
            <a:r>
              <a:rPr lang="en-US" sz="2400"/>
              <a:t>emotional disturbance; or </a:t>
            </a:r>
          </a:p>
          <a:p>
            <a:pPr marL="577850" lvl="1" indent="-342900">
              <a:buFontTx/>
              <a:buAutoNum type="arabicPeriod"/>
            </a:pPr>
            <a:r>
              <a:rPr lang="en-US" sz="2400"/>
              <a:t>environmental, cultural, or economic disadvantage (USOE, 1977).</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Grp="1" noChangeArrowheads="1"/>
          </p:cNvSpPr>
          <p:nvPr>
            <p:ph type="title"/>
          </p:nvPr>
        </p:nvSpPr>
        <p:spPr/>
        <p:txBody>
          <a:bodyPr/>
          <a:lstStyle/>
          <a:p>
            <a:r>
              <a:rPr lang="en-US"/>
              <a:t>1997 Federal Regulations</a:t>
            </a:r>
          </a:p>
        </p:txBody>
      </p:sp>
      <p:sp>
        <p:nvSpPr>
          <p:cNvPr id="11271" name="Rectangle 7"/>
          <p:cNvSpPr>
            <a:spLocks noGrp="1" noChangeArrowheads="1"/>
          </p:cNvSpPr>
          <p:nvPr>
            <p:ph type="body" idx="1"/>
          </p:nvPr>
        </p:nvSpPr>
        <p:spPr/>
        <p:txBody>
          <a:bodyPr/>
          <a:lstStyle/>
          <a:p>
            <a:pPr>
              <a:lnSpc>
                <a:spcPct val="90000"/>
              </a:lnSpc>
            </a:pPr>
            <a:r>
              <a:rPr lang="en-US" sz="3200"/>
              <a:t>A team may determine that a child has a specific learning disability if:  </a:t>
            </a:r>
          </a:p>
          <a:p>
            <a:pPr lvl="1">
              <a:lnSpc>
                <a:spcPct val="90000"/>
              </a:lnSpc>
            </a:pPr>
            <a:r>
              <a:rPr lang="en-US" sz="2400"/>
              <a:t>the child does not achieve commensurate with his or her age and ability levels in one or more of the areas listed in paragraph (a)(2) of this section, when provided with learning experiences appropriate for the child’s age and ability levels; and </a:t>
            </a:r>
          </a:p>
          <a:p>
            <a:pPr lvl="1">
              <a:lnSpc>
                <a:spcPct val="90000"/>
              </a:lnSpc>
            </a:pPr>
            <a:r>
              <a:rPr lang="en-US" sz="2400"/>
              <a:t>the team finds that a child has a severe discrepancy between achievement and intellectual ability in one or more of the following areas (IDEA, 1997).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4" name="Rectangle 4"/>
          <p:cNvSpPr>
            <a:spLocks noGrp="1" noChangeArrowheads="1"/>
          </p:cNvSpPr>
          <p:nvPr>
            <p:ph type="title"/>
          </p:nvPr>
        </p:nvSpPr>
        <p:spPr/>
        <p:txBody>
          <a:bodyPr/>
          <a:lstStyle/>
          <a:p>
            <a:r>
              <a:rPr lang="en-US"/>
              <a:t>Types of Validity Evidence</a:t>
            </a:r>
          </a:p>
        </p:txBody>
      </p:sp>
      <p:sp>
        <p:nvSpPr>
          <p:cNvPr id="189445" name="Rectangle 5"/>
          <p:cNvSpPr>
            <a:spLocks noGrp="1" noChangeArrowheads="1"/>
          </p:cNvSpPr>
          <p:nvPr>
            <p:ph type="body" idx="1"/>
          </p:nvPr>
        </p:nvSpPr>
        <p:spPr/>
        <p:txBody>
          <a:bodyPr/>
          <a:lstStyle/>
          <a:p>
            <a:pPr marL="344488" indent="-344488">
              <a:buFont typeface="Wingdings" pitchFamily="2" charset="2"/>
              <a:buChar char="Ü"/>
            </a:pPr>
            <a:r>
              <a:rPr lang="en-US"/>
              <a:t>Is there a natural break in the distribution of reading skills?</a:t>
            </a:r>
          </a:p>
          <a:p>
            <a:pPr marL="344488" indent="-344488">
              <a:buFont typeface="Wingdings" pitchFamily="2" charset="2"/>
              <a:buChar char="Ü"/>
            </a:pPr>
            <a:r>
              <a:rPr lang="en-US"/>
              <a:t>Qualitatively distinct cognitive profiles?</a:t>
            </a:r>
          </a:p>
          <a:p>
            <a:pPr marL="344488" indent="-344488">
              <a:buFont typeface="Wingdings" pitchFamily="2" charset="2"/>
              <a:buChar char="Ü"/>
            </a:pPr>
            <a:r>
              <a:rPr lang="en-US"/>
              <a:t>Differential prognosis?</a:t>
            </a:r>
          </a:p>
          <a:p>
            <a:pPr marL="344488" indent="-344488">
              <a:buFont typeface="Wingdings" pitchFamily="2" charset="2"/>
              <a:buChar char="Ü"/>
            </a:pPr>
            <a:r>
              <a:rPr lang="en-US"/>
              <a:t>Differential response to intervention?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Grp="1" noChangeArrowheads="1"/>
          </p:cNvSpPr>
          <p:nvPr>
            <p:ph type="title"/>
          </p:nvPr>
        </p:nvSpPr>
        <p:spPr/>
        <p:txBody>
          <a:bodyPr/>
          <a:lstStyle/>
          <a:p>
            <a:r>
              <a:rPr lang="en-US"/>
              <a:t>Is There a Break?</a:t>
            </a:r>
            <a:br>
              <a:rPr lang="en-US"/>
            </a:br>
            <a:r>
              <a:rPr lang="en-US"/>
              <a:t>Isle of Wight Studies</a:t>
            </a:r>
          </a:p>
        </p:txBody>
      </p:sp>
      <p:sp>
        <p:nvSpPr>
          <p:cNvPr id="108549" name="Rectangle 5"/>
          <p:cNvSpPr>
            <a:spLocks noGrp="1" noChangeArrowheads="1"/>
          </p:cNvSpPr>
          <p:nvPr>
            <p:ph type="body" idx="1"/>
          </p:nvPr>
        </p:nvSpPr>
        <p:spPr/>
        <p:txBody>
          <a:bodyPr/>
          <a:lstStyle/>
          <a:p>
            <a:pPr marL="342900" indent="-342900">
              <a:buFont typeface="Wingdings" pitchFamily="2" charset="2"/>
              <a:buChar char="Ü"/>
            </a:pPr>
            <a:r>
              <a:rPr lang="en-US"/>
              <a:t>Initial studies in the Isle of Wight in the early 1970’s suggested that there was a natural break in the distribution of reading scores, with a group of IQ- discrepant poor readers and a group of IQ- consistent poor readers.</a:t>
            </a:r>
          </a:p>
          <a:p>
            <a:pPr marL="342900" indent="-342900">
              <a:buFont typeface="Wingdings" pitchFamily="2" charset="2"/>
              <a:buChar char="Ü"/>
            </a:pPr>
            <a:r>
              <a:rPr lang="en-US"/>
              <a:t>These results have not been replicated in 5 subsequent epidemiological studies.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Is there a break?</a:t>
            </a:r>
          </a:p>
        </p:txBody>
      </p:sp>
      <p:sp>
        <p:nvSpPr>
          <p:cNvPr id="25603" name="Rectangle 3"/>
          <p:cNvSpPr>
            <a:spLocks noGrp="1" noChangeArrowheads="1"/>
          </p:cNvSpPr>
          <p:nvPr>
            <p:ph type="body" sz="half" idx="1"/>
          </p:nvPr>
        </p:nvSpPr>
        <p:spPr>
          <a:xfrm>
            <a:off x="4038600" y="6248400"/>
            <a:ext cx="4876800" cy="457200"/>
          </a:xfrm>
        </p:spPr>
        <p:txBody>
          <a:bodyPr/>
          <a:lstStyle/>
          <a:p>
            <a:r>
              <a:rPr lang="en-US" sz="1600" i="1"/>
              <a:t>*Only one subgroup of older children</a:t>
            </a:r>
          </a:p>
        </p:txBody>
      </p:sp>
      <p:graphicFrame>
        <p:nvGraphicFramePr>
          <p:cNvPr id="25676" name="Group 76"/>
          <p:cNvGraphicFramePr>
            <a:graphicFrameLocks noGrp="1"/>
          </p:cNvGraphicFramePr>
          <p:nvPr>
            <p:ph type="tbl" idx="1"/>
          </p:nvPr>
        </p:nvGraphicFramePr>
        <p:xfrm>
          <a:off x="1219200" y="2057400"/>
          <a:ext cx="7696200" cy="4068763"/>
        </p:xfrm>
        <a:graphic>
          <a:graphicData uri="http://schemas.openxmlformats.org/drawingml/2006/table">
            <a:tbl>
              <a:tblPr/>
              <a:tblGrid>
                <a:gridCol w="3005138"/>
                <a:gridCol w="2125662"/>
                <a:gridCol w="2565400"/>
              </a:tblGrid>
              <a:tr h="679450">
                <a:tc>
                  <a:txBody>
                    <a:bodyPr/>
                    <a:lstStyle/>
                    <a:p>
                      <a:pPr marL="0" marR="0" lvl="0" indent="0" algn="ctr"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1" i="0" u="sng" strike="noStrike" cap="none" normalizeH="0" baseline="0" smtClean="0">
                          <a:ln>
                            <a:noFill/>
                          </a:ln>
                          <a:solidFill>
                            <a:srgbClr val="FFFFCC"/>
                          </a:solidFill>
                          <a:effectLst>
                            <a:outerShdw blurRad="38100" dist="38100" dir="2700000" algn="tl">
                              <a:srgbClr val="000000"/>
                            </a:outerShdw>
                          </a:effectLst>
                          <a:latin typeface="CG Omega" pitchFamily="34" charset="0"/>
                        </a:rPr>
                        <a:t>Study</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1" i="0" u="sng" strike="noStrike" cap="none" normalizeH="0" baseline="0" smtClean="0">
                          <a:ln>
                            <a:noFill/>
                          </a:ln>
                          <a:solidFill>
                            <a:srgbClr val="FFFFCC"/>
                          </a:solidFill>
                          <a:effectLst>
                            <a:outerShdw blurRad="38100" dist="38100" dir="2700000" algn="tl">
                              <a:srgbClr val="000000"/>
                            </a:outerShdw>
                          </a:effectLst>
                          <a:latin typeface="CG Omega" pitchFamily="34" charset="0"/>
                        </a:rPr>
                        <a:t>Country</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1" i="0" u="sng" strike="noStrike" cap="none" normalizeH="0" baseline="0" smtClean="0">
                          <a:ln>
                            <a:noFill/>
                          </a:ln>
                          <a:solidFill>
                            <a:srgbClr val="FFFFCC"/>
                          </a:solidFill>
                          <a:effectLst>
                            <a:outerShdw blurRad="38100" dist="38100" dir="2700000" algn="tl">
                              <a:srgbClr val="000000"/>
                            </a:outerShdw>
                          </a:effectLst>
                          <a:latin typeface="CG Omega" pitchFamily="34" charset="0"/>
                        </a:rPr>
                        <a:t>p?</a:t>
                      </a:r>
                    </a:p>
                  </a:txBody>
                  <a:tcPr horzOverflow="overflow">
                    <a:lnL>
                      <a:noFill/>
                    </a:lnL>
                    <a:lnR cap="flat">
                      <a:noFill/>
                    </a:lnR>
                    <a:lnT cap="flat">
                      <a:noFill/>
                    </a:lnT>
                    <a:lnB>
                      <a:noFill/>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0" i="0" u="none" strike="noStrike" cap="none" normalizeH="0" baseline="0" smtClean="0">
                          <a:ln>
                            <a:noFill/>
                          </a:ln>
                          <a:solidFill>
                            <a:srgbClr val="FFFFCC"/>
                          </a:solidFill>
                          <a:effectLst>
                            <a:outerShdw blurRad="38100" dist="38100" dir="2700000" algn="tl">
                              <a:srgbClr val="000000"/>
                            </a:outerShdw>
                          </a:effectLst>
                          <a:latin typeface="CG Omega" pitchFamily="34" charset="0"/>
                        </a:rPr>
                        <a:t>Rodgers, 1983</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CG Omega" pitchFamily="34" charset="0"/>
                        </a:rPr>
                        <a:t>UK</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CG Omega" pitchFamily="34" charset="0"/>
                        </a:rPr>
                        <a:t>No</a:t>
                      </a:r>
                    </a:p>
                  </a:txBody>
                  <a:tcPr horzOverflow="overflow">
                    <a:lnL>
                      <a:noFill/>
                    </a:lnL>
                    <a:lnR cap="flat">
                      <a:noFill/>
                    </a:lnR>
                    <a:lnT>
                      <a:noFill/>
                    </a:lnT>
                    <a:lnB>
                      <a:noFill/>
                    </a:lnB>
                    <a:lnTlToBr>
                      <a:noFill/>
                    </a:lnTlToBr>
                    <a:lnBlToTr>
                      <a:noFill/>
                    </a:lnBlToTr>
                    <a:noFill/>
                  </a:tcPr>
                </a:tc>
              </a:tr>
              <a:tr h="679450">
                <a:tc>
                  <a:txBody>
                    <a:bodyPr/>
                    <a:lstStyle/>
                    <a:p>
                      <a:pPr marL="0" marR="0" lvl="0" indent="0" algn="l"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0" i="0" u="none" strike="noStrike" cap="none" normalizeH="0" baseline="0" smtClean="0">
                          <a:ln>
                            <a:noFill/>
                          </a:ln>
                          <a:solidFill>
                            <a:srgbClr val="FFFFCC"/>
                          </a:solidFill>
                          <a:effectLst>
                            <a:outerShdw blurRad="38100" dist="38100" dir="2700000" algn="tl">
                              <a:srgbClr val="000000"/>
                            </a:outerShdw>
                          </a:effectLst>
                          <a:latin typeface="CG Omega" pitchFamily="34" charset="0"/>
                        </a:rPr>
                        <a:t>Silva, 1985</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CG Omega" pitchFamily="34" charset="0"/>
                        </a:rPr>
                        <a:t>New Zealand</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CG Omega" pitchFamily="34" charset="0"/>
                        </a:rPr>
                        <a:t>No</a:t>
                      </a:r>
                    </a:p>
                  </a:txBody>
                  <a:tcPr horzOverflow="overflow">
                    <a:lnL>
                      <a:noFill/>
                    </a:lnL>
                    <a:lnR cap="flat">
                      <a:noFill/>
                    </a:lnR>
                    <a:lnT>
                      <a:noFill/>
                    </a:lnT>
                    <a:lnB>
                      <a:noFill/>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0" i="0" u="none" strike="noStrike" cap="none" normalizeH="0" baseline="0" smtClean="0">
                          <a:ln>
                            <a:noFill/>
                          </a:ln>
                          <a:solidFill>
                            <a:srgbClr val="FFFFCC"/>
                          </a:solidFill>
                          <a:effectLst>
                            <a:outerShdw blurRad="38100" dist="38100" dir="2700000" algn="tl">
                              <a:srgbClr val="000000"/>
                            </a:outerShdw>
                          </a:effectLst>
                          <a:latin typeface="CG Omega" pitchFamily="34" charset="0"/>
                        </a:rPr>
                        <a:t>Jorm et al., 1986</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CG Omega" pitchFamily="34" charset="0"/>
                        </a:rPr>
                        <a:t>Australia</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CG Omega" pitchFamily="34" charset="0"/>
                        </a:rPr>
                        <a:t>No</a:t>
                      </a:r>
                    </a:p>
                  </a:txBody>
                  <a:tcPr horzOverflow="overflow">
                    <a:lnL>
                      <a:noFill/>
                    </a:lnL>
                    <a:lnR cap="flat">
                      <a:noFill/>
                    </a:lnR>
                    <a:lnT>
                      <a:noFill/>
                    </a:lnT>
                    <a:lnB>
                      <a:noFill/>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0" i="0" u="none" strike="noStrike" cap="none" normalizeH="0" baseline="0" smtClean="0">
                          <a:ln>
                            <a:noFill/>
                          </a:ln>
                          <a:solidFill>
                            <a:srgbClr val="FFFFCC"/>
                          </a:solidFill>
                          <a:effectLst>
                            <a:outerShdw blurRad="38100" dist="38100" dir="2700000" algn="tl">
                              <a:srgbClr val="000000"/>
                            </a:outerShdw>
                          </a:effectLst>
                          <a:latin typeface="CG Omega" pitchFamily="34" charset="0"/>
                        </a:rPr>
                        <a:t>Stevenson, 1988</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CG Omega" pitchFamily="34" charset="0"/>
                        </a:rPr>
                        <a:t>UK</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CG Omega" pitchFamily="34" charset="0"/>
                        </a:rPr>
                        <a:t>Yes*</a:t>
                      </a:r>
                    </a:p>
                  </a:txBody>
                  <a:tcPr horzOverflow="overflow">
                    <a:lnL>
                      <a:noFill/>
                    </a:lnL>
                    <a:lnR cap="flat">
                      <a:noFill/>
                    </a:lnR>
                    <a:lnT>
                      <a:noFill/>
                    </a:lnT>
                    <a:lnB>
                      <a:noFill/>
                    </a:lnB>
                    <a:lnTlToBr>
                      <a:noFill/>
                    </a:lnTlToBr>
                    <a:lnBlToTr>
                      <a:noFill/>
                    </a:lnBlToTr>
                    <a:noFill/>
                  </a:tcPr>
                </a:tc>
              </a:tr>
              <a:tr h="679450">
                <a:tc>
                  <a:txBody>
                    <a:bodyPr/>
                    <a:lstStyle/>
                    <a:p>
                      <a:pPr marL="0" marR="0" lvl="0" indent="0" algn="l"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0" i="0" u="none" strike="noStrike" cap="none" normalizeH="0" baseline="0" smtClean="0">
                          <a:ln>
                            <a:noFill/>
                          </a:ln>
                          <a:solidFill>
                            <a:srgbClr val="FFFFCC"/>
                          </a:solidFill>
                          <a:effectLst>
                            <a:outerShdw blurRad="38100" dist="38100" dir="2700000" algn="tl">
                              <a:srgbClr val="000000"/>
                            </a:outerShdw>
                          </a:effectLst>
                          <a:latin typeface="CG Omega" pitchFamily="34" charset="0"/>
                        </a:rPr>
                        <a:t>Shaywitz, et al., 1992</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CG Omega" pitchFamily="34" charset="0"/>
                        </a:rPr>
                        <a:t>USA</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FFFF99"/>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CG Omega" pitchFamily="34" charset="0"/>
                        </a:rPr>
                        <a:t>No</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4"/>
          <p:cNvSpPr>
            <a:spLocks noGrp="1" noChangeArrowheads="1"/>
          </p:cNvSpPr>
          <p:nvPr>
            <p:ph type="title"/>
          </p:nvPr>
        </p:nvSpPr>
        <p:spPr/>
        <p:txBody>
          <a:bodyPr/>
          <a:lstStyle/>
          <a:p>
            <a:r>
              <a:rPr lang="en-US" sz="4400"/>
              <a:t>Validity of IQ-Achievement Discrepancy</a:t>
            </a:r>
          </a:p>
        </p:txBody>
      </p:sp>
      <p:sp>
        <p:nvSpPr>
          <p:cNvPr id="114693" name="Rectangle 5"/>
          <p:cNvSpPr>
            <a:spLocks noGrp="1" noChangeArrowheads="1"/>
          </p:cNvSpPr>
          <p:nvPr>
            <p:ph type="body" idx="1"/>
          </p:nvPr>
        </p:nvSpPr>
        <p:spPr/>
        <p:txBody>
          <a:bodyPr/>
          <a:lstStyle/>
          <a:p>
            <a:r>
              <a:rPr lang="en-US"/>
              <a:t>Even if there is not a natural break and academic skills are dimensional, IQ-discrepant and IQ-consistent children may differ.</a:t>
            </a:r>
          </a:p>
          <a:p>
            <a:r>
              <a:rPr lang="en-US"/>
              <a:t>Differences between IQ-discrepant and IQ-consistent poor readers have been proposed in several domains: </a:t>
            </a:r>
          </a:p>
          <a:p>
            <a:pPr marL="452438" lvl="1" indent="-338138"/>
            <a:r>
              <a:rPr lang="en-US" sz="2400"/>
              <a:t>cognitive characteristics </a:t>
            </a:r>
          </a:p>
          <a:p>
            <a:pPr marL="452438" lvl="1" indent="-338138"/>
            <a:r>
              <a:rPr lang="en-US" sz="2400"/>
              <a:t>prognosis </a:t>
            </a:r>
          </a:p>
          <a:p>
            <a:pPr marL="452438" lvl="1" indent="-338138"/>
            <a:r>
              <a:rPr lang="en-US" sz="2400"/>
              <a:t>response to intervention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1026"/>
          <p:cNvSpPr>
            <a:spLocks noGrp="1" noChangeArrowheads="1"/>
          </p:cNvSpPr>
          <p:nvPr>
            <p:ph type="title"/>
          </p:nvPr>
        </p:nvSpPr>
        <p:spPr/>
        <p:txBody>
          <a:bodyPr/>
          <a:lstStyle/>
          <a:p>
            <a:r>
              <a:rPr lang="en-US"/>
              <a:t>What is Meta-Analysis?</a:t>
            </a:r>
          </a:p>
        </p:txBody>
      </p:sp>
      <p:sp>
        <p:nvSpPr>
          <p:cNvPr id="197635" name="Rectangle 1027"/>
          <p:cNvSpPr>
            <a:spLocks noGrp="1" noChangeArrowheads="1"/>
          </p:cNvSpPr>
          <p:nvPr>
            <p:ph type="body" idx="1"/>
          </p:nvPr>
        </p:nvSpPr>
        <p:spPr/>
        <p:txBody>
          <a:bodyPr/>
          <a:lstStyle/>
          <a:p>
            <a:pPr marL="342900" indent="-342900">
              <a:lnSpc>
                <a:spcPct val="90000"/>
              </a:lnSpc>
              <a:buFont typeface="Wingdings" pitchFamily="2" charset="2"/>
              <a:buChar char="Ü"/>
            </a:pPr>
            <a:r>
              <a:rPr lang="en-US" sz="2800"/>
              <a:t>Empirical method for aggregating research studies </a:t>
            </a:r>
          </a:p>
          <a:p>
            <a:pPr marL="342900" indent="-342900">
              <a:lnSpc>
                <a:spcPct val="90000"/>
              </a:lnSpc>
              <a:buFont typeface="Wingdings" pitchFamily="2" charset="2"/>
              <a:buChar char="Ü"/>
            </a:pPr>
            <a:r>
              <a:rPr lang="en-US" sz="2800"/>
              <a:t>Compute effect sizes for constructs of interest</a:t>
            </a:r>
          </a:p>
          <a:p>
            <a:pPr marL="796925" lvl="1" indent="-339725">
              <a:lnSpc>
                <a:spcPct val="90000"/>
              </a:lnSpc>
              <a:buFont typeface="Wingdings" pitchFamily="2" charset="2"/>
              <a:buNone/>
            </a:pPr>
            <a:r>
              <a:rPr lang="en-US" sz="2400"/>
              <a:t>&lt;	.2- not clinically or practically significant</a:t>
            </a:r>
          </a:p>
          <a:p>
            <a:pPr marL="796925" lvl="1" indent="-339725">
              <a:lnSpc>
                <a:spcPct val="90000"/>
              </a:lnSpc>
              <a:buFont typeface="Wingdings" pitchFamily="2" charset="2"/>
              <a:buNone/>
            </a:pPr>
            <a:r>
              <a:rPr lang="en-US" sz="2400"/>
              <a:t>	.2- small</a:t>
            </a:r>
          </a:p>
          <a:p>
            <a:pPr marL="796925" lvl="1" indent="-339725">
              <a:lnSpc>
                <a:spcPct val="90000"/>
              </a:lnSpc>
              <a:buFont typeface="Wingdings" pitchFamily="2" charset="2"/>
              <a:buNone/>
            </a:pPr>
            <a:r>
              <a:rPr lang="en-US" sz="2400"/>
              <a:t>	.5- medium</a:t>
            </a:r>
          </a:p>
          <a:p>
            <a:pPr marL="796925" lvl="1" indent="-339725">
              <a:lnSpc>
                <a:spcPct val="90000"/>
              </a:lnSpc>
              <a:buFont typeface="Wingdings" pitchFamily="2" charset="2"/>
              <a:buNone/>
            </a:pPr>
            <a:r>
              <a:rPr lang="en-US" sz="2400"/>
              <a:t>&gt;	.8- large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1219200" y="609600"/>
            <a:ext cx="7239000" cy="990600"/>
          </a:xfrm>
        </p:spPr>
        <p:txBody>
          <a:bodyPr/>
          <a:lstStyle/>
          <a:p>
            <a:r>
              <a:rPr lang="en-US"/>
              <a:t>Cognitive Differences</a:t>
            </a:r>
            <a:r>
              <a:rPr lang="en-US" sz="3600"/>
              <a:t/>
            </a:r>
            <a:br>
              <a:rPr lang="en-US" sz="3600"/>
            </a:br>
            <a:r>
              <a:rPr lang="en-US" sz="2800"/>
              <a:t>Hoskyn and Swanson (2000) Meta-Analysis</a:t>
            </a:r>
          </a:p>
        </p:txBody>
      </p:sp>
      <p:sp>
        <p:nvSpPr>
          <p:cNvPr id="115715" name="Rectangle 3"/>
          <p:cNvSpPr>
            <a:spLocks noGrp="1" noChangeArrowheads="1"/>
          </p:cNvSpPr>
          <p:nvPr>
            <p:ph type="body" idx="1"/>
          </p:nvPr>
        </p:nvSpPr>
        <p:spPr/>
        <p:txBody>
          <a:bodyPr/>
          <a:lstStyle/>
          <a:p>
            <a:pPr>
              <a:lnSpc>
                <a:spcPct val="90000"/>
              </a:lnSpc>
              <a:spcBef>
                <a:spcPct val="100000"/>
              </a:spcBef>
              <a:tabLst>
                <a:tab pos="2800350" algn="l"/>
              </a:tabLst>
            </a:pPr>
            <a:r>
              <a:rPr lang="en-US" sz="2800"/>
              <a:t>Coded 19 studies with stringent IQ and achievement criteria:</a:t>
            </a:r>
          </a:p>
          <a:p>
            <a:pPr>
              <a:lnSpc>
                <a:spcPct val="90000"/>
              </a:lnSpc>
              <a:spcBef>
                <a:spcPct val="100000"/>
              </a:spcBef>
              <a:tabLst>
                <a:tab pos="2800350" algn="l"/>
              </a:tabLst>
            </a:pPr>
            <a:r>
              <a:rPr lang="en-US"/>
              <a:t>IQ-discrepant:	Verbal IQ &gt;80</a:t>
            </a:r>
          </a:p>
          <a:p>
            <a:pPr marL="2800350" lvl="1" indent="0">
              <a:lnSpc>
                <a:spcPct val="90000"/>
              </a:lnSpc>
              <a:spcBef>
                <a:spcPct val="100000"/>
              </a:spcBef>
              <a:buFont typeface="Wingdings" pitchFamily="2" charset="2"/>
              <a:buNone/>
              <a:tabLst>
                <a:tab pos="2800350" algn="l"/>
              </a:tabLst>
            </a:pPr>
            <a:r>
              <a:rPr lang="en-US" sz="2000"/>
              <a:t>Reading recognition &lt;90</a:t>
            </a:r>
            <a:br>
              <a:rPr lang="en-US" sz="2000"/>
            </a:br>
            <a:r>
              <a:rPr lang="en-US" sz="2000"/>
              <a:t>Designated as discrepancy group</a:t>
            </a:r>
          </a:p>
          <a:p>
            <a:pPr>
              <a:lnSpc>
                <a:spcPct val="90000"/>
              </a:lnSpc>
              <a:spcBef>
                <a:spcPct val="100000"/>
              </a:spcBef>
              <a:tabLst>
                <a:tab pos="2800350" algn="l"/>
              </a:tabLst>
            </a:pPr>
            <a:r>
              <a:rPr lang="en-US"/>
              <a:t>Low achievement:	Verbal IQ 70-94</a:t>
            </a:r>
          </a:p>
          <a:p>
            <a:pPr marL="2800350" lvl="1" indent="0">
              <a:lnSpc>
                <a:spcPct val="90000"/>
              </a:lnSpc>
              <a:spcBef>
                <a:spcPct val="100000"/>
              </a:spcBef>
              <a:buFont typeface="Wingdings" pitchFamily="2" charset="2"/>
              <a:buNone/>
              <a:tabLst>
                <a:tab pos="2800350" algn="l"/>
              </a:tabLst>
            </a:pPr>
            <a:r>
              <a:rPr lang="en-US" sz="2000"/>
              <a:t>Reading recognition &lt;96</a:t>
            </a:r>
            <a:br>
              <a:rPr lang="en-US" sz="2000"/>
            </a:br>
            <a:r>
              <a:rPr lang="en-US" sz="2000"/>
              <a:t>Designated as low achievement group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1219200" y="2057400"/>
            <a:ext cx="7696200" cy="4108450"/>
          </a:xfrm>
          <a:prstGeom prst="rect">
            <a:avLst/>
          </a:prstGeom>
          <a:noFill/>
          <a:ln w="9525">
            <a:noFill/>
            <a:miter lim="800000"/>
            <a:headEnd/>
            <a:tailEnd/>
          </a:ln>
          <a:effectLst/>
        </p:spPr>
        <p:txBody>
          <a:bodyPr>
            <a:spAutoFit/>
          </a:bodyPr>
          <a:lstStyle/>
          <a:p>
            <a:pPr defTabSz="915988">
              <a:spcBef>
                <a:spcPct val="20000"/>
              </a:spcBef>
              <a:tabLst>
                <a:tab pos="3430588" algn="l"/>
                <a:tab pos="5141913" algn="dec"/>
              </a:tabLst>
            </a:pPr>
            <a:r>
              <a:rPr lang="en-US">
                <a:solidFill>
                  <a:srgbClr val="FFFFCC"/>
                </a:solidFill>
                <a:effectLst>
                  <a:outerShdw blurRad="38100" dist="38100" dir="2700000" algn="tl">
                    <a:srgbClr val="000000"/>
                  </a:outerShdw>
                </a:effectLst>
                <a:latin typeface="CG Omega" pitchFamily="34" charset="0"/>
              </a:rPr>
              <a:t>Real Word Reading	</a:t>
            </a:r>
            <a:r>
              <a:rPr lang="en-US">
                <a:effectLst>
                  <a:outerShdw blurRad="38100" dist="38100" dir="2700000" algn="tl">
                    <a:srgbClr val="000000"/>
                  </a:outerShdw>
                </a:effectLst>
                <a:latin typeface="CG Omega" pitchFamily="34" charset="0"/>
              </a:rPr>
              <a:t>Negligible	-.02  (-1.44, 1.05)</a:t>
            </a:r>
          </a:p>
          <a:p>
            <a:pPr defTabSz="915988">
              <a:spcBef>
                <a:spcPct val="20000"/>
              </a:spcBef>
              <a:tabLst>
                <a:tab pos="3430588" algn="l"/>
                <a:tab pos="5141913" algn="dec"/>
              </a:tabLst>
            </a:pPr>
            <a:r>
              <a:rPr lang="en-US">
                <a:solidFill>
                  <a:srgbClr val="FFFFCC"/>
                </a:solidFill>
                <a:effectLst>
                  <a:outerShdw blurRad="38100" dist="38100" dir="2700000" algn="tl">
                    <a:srgbClr val="000000"/>
                  </a:outerShdw>
                </a:effectLst>
                <a:latin typeface="CG Omega" pitchFamily="34" charset="0"/>
              </a:rPr>
              <a:t>Pseudo Word Reading	</a:t>
            </a:r>
            <a:r>
              <a:rPr lang="en-US">
                <a:effectLst>
                  <a:outerShdw blurRad="38100" dist="38100" dir="2700000" algn="tl">
                    <a:srgbClr val="000000"/>
                  </a:outerShdw>
                </a:effectLst>
                <a:latin typeface="CG Omega" pitchFamily="34" charset="0"/>
              </a:rPr>
              <a:t>Small	.29  (-0.50, 1.01)</a:t>
            </a:r>
          </a:p>
          <a:p>
            <a:pPr defTabSz="915988">
              <a:spcBef>
                <a:spcPct val="20000"/>
              </a:spcBef>
              <a:tabLst>
                <a:tab pos="3430588" algn="l"/>
                <a:tab pos="5141913" algn="dec"/>
              </a:tabLst>
            </a:pPr>
            <a:r>
              <a:rPr lang="en-US">
                <a:solidFill>
                  <a:srgbClr val="FFFFCC"/>
                </a:solidFill>
                <a:effectLst>
                  <a:outerShdw blurRad="38100" dist="38100" dir="2700000" algn="tl">
                    <a:srgbClr val="000000"/>
                  </a:outerShdw>
                </a:effectLst>
                <a:latin typeface="CG Omega" pitchFamily="34" charset="0"/>
              </a:rPr>
              <a:t>Phonological Processing	</a:t>
            </a:r>
            <a:r>
              <a:rPr lang="en-US">
                <a:effectLst>
                  <a:outerShdw blurRad="38100" dist="38100" dir="2700000" algn="tl">
                    <a:srgbClr val="000000"/>
                  </a:outerShdw>
                </a:effectLst>
                <a:latin typeface="CG Omega" pitchFamily="34" charset="0"/>
              </a:rPr>
              <a:t>Small	.27  (-0.67, 1.36)</a:t>
            </a:r>
          </a:p>
          <a:p>
            <a:pPr defTabSz="915988">
              <a:spcBef>
                <a:spcPct val="20000"/>
              </a:spcBef>
              <a:tabLst>
                <a:tab pos="3430588" algn="l"/>
                <a:tab pos="5141913" algn="dec"/>
              </a:tabLst>
            </a:pPr>
            <a:r>
              <a:rPr lang="en-US">
                <a:solidFill>
                  <a:srgbClr val="FFFFCC"/>
                </a:solidFill>
                <a:effectLst>
                  <a:outerShdw blurRad="38100" dist="38100" dir="2700000" algn="tl">
                    <a:srgbClr val="000000"/>
                  </a:outerShdw>
                </a:effectLst>
                <a:latin typeface="CG Omega" pitchFamily="34" charset="0"/>
              </a:rPr>
              <a:t>Automaticity	</a:t>
            </a:r>
            <a:r>
              <a:rPr lang="en-US">
                <a:effectLst>
                  <a:outerShdw blurRad="38100" dist="38100" dir="2700000" algn="tl">
                    <a:srgbClr val="000000"/>
                  </a:outerShdw>
                </a:effectLst>
                <a:latin typeface="CG Omega" pitchFamily="34" charset="0"/>
              </a:rPr>
              <a:t>Negligible	.05  (-1.21, 0.85)</a:t>
            </a:r>
          </a:p>
          <a:p>
            <a:pPr defTabSz="915988">
              <a:spcBef>
                <a:spcPct val="20000"/>
              </a:spcBef>
              <a:tabLst>
                <a:tab pos="3430588" algn="l"/>
                <a:tab pos="5141913" algn="dec"/>
              </a:tabLst>
            </a:pPr>
            <a:endParaRPr lang="en-US">
              <a:effectLst>
                <a:outerShdw blurRad="38100" dist="38100" dir="2700000" algn="tl">
                  <a:srgbClr val="000000"/>
                </a:outerShdw>
              </a:effectLst>
              <a:latin typeface="CG Omega" pitchFamily="34" charset="0"/>
            </a:endParaRPr>
          </a:p>
          <a:p>
            <a:pPr defTabSz="915988">
              <a:spcBef>
                <a:spcPct val="20000"/>
              </a:spcBef>
              <a:tabLst>
                <a:tab pos="3430588" algn="l"/>
                <a:tab pos="5141913" algn="dec"/>
              </a:tabLst>
            </a:pPr>
            <a:r>
              <a:rPr lang="en-US">
                <a:solidFill>
                  <a:srgbClr val="FFFFCC"/>
                </a:solidFill>
                <a:effectLst>
                  <a:outerShdw blurRad="38100" dist="38100" dir="2700000" algn="tl">
                    <a:srgbClr val="000000"/>
                  </a:outerShdw>
                </a:effectLst>
                <a:latin typeface="CG Omega" pitchFamily="34" charset="0"/>
              </a:rPr>
              <a:t>“…our synthesis concurs with several individual studies indicating that the discrepancy… is not an important predictor of cognitive differences between low achieving children and children with RD (reading disabilities).”  (p. 117)</a:t>
            </a:r>
            <a:endParaRPr lang="en-US">
              <a:latin typeface="CG Omega" pitchFamily="34" charset="0"/>
            </a:endParaRPr>
          </a:p>
        </p:txBody>
      </p:sp>
      <p:sp>
        <p:nvSpPr>
          <p:cNvPr id="117763" name="Rectangle 3"/>
          <p:cNvSpPr>
            <a:spLocks noGrp="1" noChangeArrowheads="1"/>
          </p:cNvSpPr>
          <p:nvPr>
            <p:ph type="title"/>
          </p:nvPr>
        </p:nvSpPr>
        <p:spPr/>
        <p:txBody>
          <a:bodyPr/>
          <a:lstStyle/>
          <a:p>
            <a:r>
              <a:rPr lang="en-US"/>
              <a:t>Cognitive Differences</a:t>
            </a:r>
            <a:r>
              <a:rPr lang="en-US" sz="4400"/>
              <a:t/>
            </a:r>
            <a:br>
              <a:rPr lang="en-US" sz="4400"/>
            </a:br>
            <a:r>
              <a:rPr lang="en-US" sz="2800"/>
              <a:t>Hoskyn and Swanson (2000) Meta-Analysis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4"/>
          <p:cNvSpPr>
            <a:spLocks noGrp="1" noChangeArrowheads="1"/>
          </p:cNvSpPr>
          <p:nvPr>
            <p:ph type="title"/>
          </p:nvPr>
        </p:nvSpPr>
        <p:spPr/>
        <p:txBody>
          <a:bodyPr/>
          <a:lstStyle/>
          <a:p>
            <a:r>
              <a:rPr lang="en-US"/>
              <a:t>Cognitive Differences</a:t>
            </a:r>
            <a:br>
              <a:rPr lang="en-US"/>
            </a:br>
            <a:r>
              <a:rPr lang="en-US" sz="3200"/>
              <a:t>Stuebing et al. (in press) Meta-Analysis</a:t>
            </a:r>
          </a:p>
        </p:txBody>
      </p:sp>
      <p:sp>
        <p:nvSpPr>
          <p:cNvPr id="121861" name="Rectangle 5"/>
          <p:cNvSpPr>
            <a:spLocks noGrp="1" noChangeArrowheads="1"/>
          </p:cNvSpPr>
          <p:nvPr>
            <p:ph type="body" idx="1"/>
          </p:nvPr>
        </p:nvSpPr>
        <p:spPr/>
        <p:txBody>
          <a:bodyPr/>
          <a:lstStyle/>
          <a:p>
            <a:pPr marL="342900" indent="-342900">
              <a:buFont typeface="Wingdings" pitchFamily="2" charset="2"/>
              <a:buChar char="Ü"/>
            </a:pPr>
            <a:r>
              <a:rPr lang="en-US"/>
              <a:t>Coded 46 studies</a:t>
            </a:r>
          </a:p>
          <a:p>
            <a:pPr marL="342900" indent="-342900">
              <a:buFont typeface="Wingdings" pitchFamily="2" charset="2"/>
              <a:buChar char="Ü"/>
            </a:pPr>
            <a:r>
              <a:rPr lang="en-US"/>
              <a:t>Groups could be clearly identified as IQ-discrepant or IQ-consistent</a:t>
            </a:r>
          </a:p>
          <a:p>
            <a:pPr marL="342900" indent="-342900">
              <a:buFont typeface="Wingdings" pitchFamily="2" charset="2"/>
              <a:buChar char="Ü"/>
            </a:pPr>
            <a:r>
              <a:rPr lang="en-US"/>
              <a:t>Criteria for selecting studies more liberal than Hoskyn and Swanson</a:t>
            </a:r>
          </a:p>
          <a:p>
            <a:pPr marL="342900" indent="-342900">
              <a:buFont typeface="Wingdings" pitchFamily="2" charset="2"/>
              <a:buChar char="Ü"/>
            </a:pPr>
            <a:r>
              <a:rPr lang="en-US"/>
              <a:t>Coded behavior, achievement, and cognitive domains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a:t>Main Points</a:t>
            </a:r>
          </a:p>
        </p:txBody>
      </p:sp>
      <p:sp>
        <p:nvSpPr>
          <p:cNvPr id="186371" name="Rectangle 3"/>
          <p:cNvSpPr>
            <a:spLocks noGrp="1" noChangeArrowheads="1"/>
          </p:cNvSpPr>
          <p:nvPr>
            <p:ph type="body" idx="1"/>
          </p:nvPr>
        </p:nvSpPr>
        <p:spPr/>
        <p:txBody>
          <a:bodyPr/>
          <a:lstStyle/>
          <a:p>
            <a:pPr marL="458788" lvl="1" indent="-344488"/>
            <a:r>
              <a:rPr lang="en-US" sz="2000"/>
              <a:t>Validity of the </a:t>
            </a:r>
            <a:r>
              <a:rPr lang="en-US" sz="2000">
                <a:solidFill>
                  <a:srgbClr val="FFFF00"/>
                </a:solidFill>
              </a:rPr>
              <a:t>concept</a:t>
            </a:r>
            <a:r>
              <a:rPr lang="en-US" sz="2000"/>
              <a:t> of LD does </a:t>
            </a:r>
            <a:r>
              <a:rPr lang="en-US" sz="2000">
                <a:solidFill>
                  <a:srgbClr val="FFFF00"/>
                </a:solidFill>
              </a:rPr>
              <a:t>NOT</a:t>
            </a:r>
            <a:r>
              <a:rPr lang="en-US" sz="2000"/>
              <a:t> hinge on the validity of IQ-Achievement Discrepancy as a means for identifying individuals with LD.</a:t>
            </a:r>
          </a:p>
          <a:p>
            <a:pPr marL="458788" lvl="1" indent="-344488"/>
            <a:r>
              <a:rPr lang="en-US" sz="2000"/>
              <a:t>IQ-Achievement Discrepancy is not a valid means for identifying individuals with LD.</a:t>
            </a:r>
          </a:p>
          <a:p>
            <a:pPr marL="458788" lvl="1" indent="-344488"/>
            <a:r>
              <a:rPr lang="en-US" sz="2000"/>
              <a:t>There is no compelling need for the use of IQ tests in the identification of LD.</a:t>
            </a:r>
          </a:p>
          <a:p>
            <a:pPr marL="458788" lvl="1" indent="-344488"/>
            <a:r>
              <a:rPr lang="en-US" sz="2000"/>
              <a:t>Elimination of IQ tests in the identification of LD will help shift the emphasis in Special Education away from eligibility and towards getting children the interventions they need to be successful learners.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1026"/>
          <p:cNvSpPr>
            <a:spLocks noGrp="1" noChangeArrowheads="1"/>
          </p:cNvSpPr>
          <p:nvPr>
            <p:ph type="title"/>
          </p:nvPr>
        </p:nvSpPr>
        <p:spPr/>
        <p:txBody>
          <a:bodyPr/>
          <a:lstStyle/>
          <a:p>
            <a:r>
              <a:rPr lang="en-US"/>
              <a:t>Cognitive Differences</a:t>
            </a:r>
            <a:br>
              <a:rPr lang="en-US"/>
            </a:br>
            <a:r>
              <a:rPr lang="en-US" sz="3200"/>
              <a:t>Stuebing et al. (2001) Meta Analysis</a:t>
            </a:r>
          </a:p>
        </p:txBody>
      </p:sp>
      <p:sp>
        <p:nvSpPr>
          <p:cNvPr id="123907" name="Rectangle 1027"/>
          <p:cNvSpPr>
            <a:spLocks noGrp="1" noChangeArrowheads="1"/>
          </p:cNvSpPr>
          <p:nvPr>
            <p:ph type="body" idx="1"/>
          </p:nvPr>
        </p:nvSpPr>
        <p:spPr>
          <a:xfrm>
            <a:off x="1219200" y="2057400"/>
            <a:ext cx="7620000" cy="4572000"/>
          </a:xfrm>
        </p:spPr>
        <p:txBody>
          <a:bodyPr/>
          <a:lstStyle/>
          <a:p>
            <a:pPr>
              <a:lnSpc>
                <a:spcPct val="90000"/>
              </a:lnSpc>
              <a:spcBef>
                <a:spcPct val="25000"/>
              </a:spcBef>
              <a:tabLst>
                <a:tab pos="2967038" algn="dec"/>
                <a:tab pos="4122738" algn="dec"/>
                <a:tab pos="5480050" algn="l"/>
              </a:tabLst>
            </a:pPr>
            <a:r>
              <a:rPr lang="en-US" sz="2000" b="1"/>
              <a:t>Behavior:	</a:t>
            </a:r>
            <a:r>
              <a:rPr lang="en-US" sz="2000" b="1">
                <a:solidFill>
                  <a:schemeClr val="tx1"/>
                </a:solidFill>
              </a:rPr>
              <a:t>-0.05	(-0.14,  0.05)	Negligible</a:t>
            </a:r>
          </a:p>
          <a:p>
            <a:pPr>
              <a:lnSpc>
                <a:spcPct val="90000"/>
              </a:lnSpc>
              <a:spcBef>
                <a:spcPct val="25000"/>
              </a:spcBef>
              <a:tabLst>
                <a:tab pos="2967038" algn="dec"/>
                <a:tab pos="4122738" algn="dec"/>
                <a:tab pos="5480050" algn="l"/>
              </a:tabLst>
            </a:pPr>
            <a:endParaRPr lang="en-US" sz="2000" b="1"/>
          </a:p>
          <a:p>
            <a:pPr>
              <a:lnSpc>
                <a:spcPct val="90000"/>
              </a:lnSpc>
              <a:spcBef>
                <a:spcPct val="25000"/>
              </a:spcBef>
              <a:tabLst>
                <a:tab pos="2967038" algn="dec"/>
                <a:tab pos="4122738" algn="dec"/>
                <a:tab pos="5480050" algn="l"/>
              </a:tabLst>
            </a:pPr>
            <a:r>
              <a:rPr lang="en-US" sz="2000" b="1"/>
              <a:t>Achievement:	</a:t>
            </a:r>
            <a:r>
              <a:rPr lang="en-US" sz="2000" b="1">
                <a:solidFill>
                  <a:schemeClr val="tx1"/>
                </a:solidFill>
              </a:rPr>
              <a:t>-0.12	(-0.16, -0.07)	Negligible</a:t>
            </a:r>
          </a:p>
          <a:p>
            <a:pPr>
              <a:lnSpc>
                <a:spcPct val="90000"/>
              </a:lnSpc>
              <a:spcBef>
                <a:spcPct val="25000"/>
              </a:spcBef>
              <a:tabLst>
                <a:tab pos="2967038" algn="dec"/>
                <a:tab pos="4122738" algn="dec"/>
                <a:tab pos="5480050" algn="l"/>
              </a:tabLst>
            </a:pPr>
            <a:r>
              <a:rPr lang="en-US" sz="2000" b="1"/>
              <a:t>Pseudo Word reading	</a:t>
            </a:r>
            <a:r>
              <a:rPr lang="en-US" sz="2000" b="1">
                <a:solidFill>
                  <a:schemeClr val="tx1"/>
                </a:solidFill>
              </a:rPr>
              <a:t>-0.23	(-0.34, -0.12)	Small</a:t>
            </a:r>
          </a:p>
          <a:p>
            <a:pPr>
              <a:lnSpc>
                <a:spcPct val="90000"/>
              </a:lnSpc>
              <a:spcBef>
                <a:spcPct val="25000"/>
              </a:spcBef>
              <a:tabLst>
                <a:tab pos="2967038" algn="dec"/>
                <a:tab pos="4122738" algn="dec"/>
                <a:tab pos="5480050" algn="l"/>
              </a:tabLst>
            </a:pPr>
            <a:r>
              <a:rPr lang="en-US" sz="2000" b="1"/>
              <a:t>Real Word reading	</a:t>
            </a:r>
            <a:r>
              <a:rPr lang="en-US" sz="2000" b="1">
                <a:solidFill>
                  <a:schemeClr val="tx1"/>
                </a:solidFill>
              </a:rPr>
              <a:t>-0.25	(-0.39, -0.11)	Small</a:t>
            </a:r>
          </a:p>
          <a:p>
            <a:pPr>
              <a:lnSpc>
                <a:spcPct val="90000"/>
              </a:lnSpc>
              <a:spcBef>
                <a:spcPct val="25000"/>
              </a:spcBef>
              <a:tabLst>
                <a:tab pos="2967038" algn="dec"/>
                <a:tab pos="4122738" algn="dec"/>
                <a:tab pos="5480050" algn="l"/>
              </a:tabLst>
            </a:pPr>
            <a:r>
              <a:rPr lang="en-US" sz="2000" b="1"/>
              <a:t>Reading comprehension	</a:t>
            </a:r>
            <a:r>
              <a:rPr lang="en-US" sz="2000" b="1">
                <a:solidFill>
                  <a:schemeClr val="tx1"/>
                </a:solidFill>
              </a:rPr>
              <a:t>-0.04	(-0.17,  0.08)	Negligible</a:t>
            </a:r>
          </a:p>
          <a:p>
            <a:pPr>
              <a:lnSpc>
                <a:spcPct val="90000"/>
              </a:lnSpc>
              <a:spcBef>
                <a:spcPct val="25000"/>
              </a:spcBef>
              <a:tabLst>
                <a:tab pos="2967038" algn="dec"/>
                <a:tab pos="4122738" algn="dec"/>
                <a:tab pos="5480050" algn="l"/>
              </a:tabLst>
            </a:pPr>
            <a:endParaRPr lang="en-US" sz="2000" b="1">
              <a:solidFill>
                <a:schemeClr val="tx1"/>
              </a:solidFill>
            </a:endParaRPr>
          </a:p>
          <a:p>
            <a:pPr>
              <a:lnSpc>
                <a:spcPct val="90000"/>
              </a:lnSpc>
              <a:spcBef>
                <a:spcPct val="25000"/>
              </a:spcBef>
              <a:tabLst>
                <a:tab pos="2967038" algn="dec"/>
                <a:tab pos="4122738" algn="dec"/>
                <a:tab pos="5480050" algn="l"/>
              </a:tabLst>
            </a:pPr>
            <a:r>
              <a:rPr lang="en-US" sz="2000" b="1"/>
              <a:t>Cognitive Ability:	 </a:t>
            </a:r>
            <a:r>
              <a:rPr lang="en-US" sz="2000" b="1">
                <a:solidFill>
                  <a:schemeClr val="tx1"/>
                </a:solidFill>
              </a:rPr>
              <a:t>0.30	(0.27,   0.34)	Small</a:t>
            </a:r>
            <a:r>
              <a:rPr lang="en-US" sz="2000" b="1"/>
              <a:t>	</a:t>
            </a:r>
          </a:p>
          <a:p>
            <a:pPr>
              <a:lnSpc>
                <a:spcPct val="90000"/>
              </a:lnSpc>
              <a:spcBef>
                <a:spcPct val="25000"/>
              </a:spcBef>
              <a:tabLst>
                <a:tab pos="2967038" algn="dec"/>
                <a:tab pos="4122738" algn="dec"/>
                <a:tab pos="5480050" algn="l"/>
              </a:tabLst>
            </a:pPr>
            <a:r>
              <a:rPr lang="en-US" sz="2000" b="1"/>
              <a:t>Phonological awareness	</a:t>
            </a:r>
            <a:r>
              <a:rPr lang="en-US" sz="2000" b="1">
                <a:solidFill>
                  <a:schemeClr val="tx1"/>
                </a:solidFill>
              </a:rPr>
              <a:t>-0.13	(-0.23, -0.02)	Negligible</a:t>
            </a:r>
          </a:p>
          <a:p>
            <a:pPr>
              <a:lnSpc>
                <a:spcPct val="90000"/>
              </a:lnSpc>
              <a:spcBef>
                <a:spcPct val="25000"/>
              </a:spcBef>
              <a:tabLst>
                <a:tab pos="2967038" algn="dec"/>
                <a:tab pos="4122738" algn="dec"/>
                <a:tab pos="5480050" algn="l"/>
              </a:tabLst>
            </a:pPr>
            <a:r>
              <a:rPr lang="en-US" sz="2000" b="1"/>
              <a:t>Rapid naming	</a:t>
            </a:r>
            <a:r>
              <a:rPr lang="en-US" sz="2000" b="1">
                <a:solidFill>
                  <a:schemeClr val="tx1"/>
                </a:solidFill>
              </a:rPr>
              <a:t>-0.12	(-0.30,  0.07)	Negligible</a:t>
            </a:r>
          </a:p>
          <a:p>
            <a:pPr>
              <a:lnSpc>
                <a:spcPct val="90000"/>
              </a:lnSpc>
              <a:spcBef>
                <a:spcPct val="25000"/>
              </a:spcBef>
              <a:tabLst>
                <a:tab pos="2967038" algn="dec"/>
                <a:tab pos="4122738" algn="dec"/>
                <a:tab pos="5480050" algn="l"/>
              </a:tabLst>
            </a:pPr>
            <a:r>
              <a:rPr lang="en-US" sz="2000" b="1"/>
              <a:t>Verbal memory	</a:t>
            </a:r>
            <a:r>
              <a:rPr lang="en-US" sz="2000" b="1">
                <a:solidFill>
                  <a:schemeClr val="tx1"/>
                </a:solidFill>
              </a:rPr>
              <a:t>0.10	(-0.01, -0.19)	Negligible</a:t>
            </a:r>
          </a:p>
          <a:p>
            <a:pPr>
              <a:lnSpc>
                <a:spcPct val="90000"/>
              </a:lnSpc>
              <a:spcBef>
                <a:spcPct val="25000"/>
              </a:spcBef>
              <a:tabLst>
                <a:tab pos="2967038" algn="dec"/>
                <a:tab pos="4122738" algn="dec"/>
                <a:tab pos="5480050" algn="l"/>
              </a:tabLst>
            </a:pPr>
            <a:r>
              <a:rPr lang="en-US" sz="2000" b="1"/>
              <a:t>Vocabulary	</a:t>
            </a:r>
            <a:r>
              <a:rPr lang="en-US" sz="2000" b="1">
                <a:solidFill>
                  <a:schemeClr val="tx1"/>
                </a:solidFill>
              </a:rPr>
              <a:t>0.10	(-0.02,   0.22)	Negligible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4"/>
          <p:cNvSpPr>
            <a:spLocks noGrp="1" noChangeArrowheads="1"/>
          </p:cNvSpPr>
          <p:nvPr>
            <p:ph type="title"/>
          </p:nvPr>
        </p:nvSpPr>
        <p:spPr/>
        <p:txBody>
          <a:bodyPr/>
          <a:lstStyle/>
          <a:p>
            <a:r>
              <a:rPr lang="en-US" sz="3600"/>
              <a:t>Cognitive Differences</a:t>
            </a:r>
            <a:br>
              <a:rPr lang="en-US" sz="3600"/>
            </a:br>
            <a:r>
              <a:rPr lang="en-US" sz="3600"/>
              <a:t>Stuebing et al. (2001) Meta Analysis</a:t>
            </a:r>
          </a:p>
        </p:txBody>
      </p:sp>
      <p:sp>
        <p:nvSpPr>
          <p:cNvPr id="125957" name="Rectangle 5"/>
          <p:cNvSpPr>
            <a:spLocks noGrp="1" noChangeArrowheads="1"/>
          </p:cNvSpPr>
          <p:nvPr>
            <p:ph type="body" idx="1"/>
          </p:nvPr>
        </p:nvSpPr>
        <p:spPr/>
        <p:txBody>
          <a:bodyPr/>
          <a:lstStyle/>
          <a:p>
            <a:pPr marL="344488" indent="-344488">
              <a:buFont typeface="Wingdings" pitchFamily="2" charset="2"/>
              <a:buChar char="Ü"/>
            </a:pPr>
            <a:r>
              <a:rPr lang="en-US"/>
              <a:t>Overall difference in cognitive ability:  3/10 standard deviation despite large differences in IQ.</a:t>
            </a:r>
          </a:p>
          <a:p>
            <a:pPr marL="344488" indent="-344488">
              <a:buFont typeface="Wingdings" pitchFamily="2" charset="2"/>
              <a:buChar char="Ü"/>
            </a:pPr>
            <a:r>
              <a:rPr lang="en-US"/>
              <a:t>Substantial overlap of IQ-discrepant and IQ- consistent groups.</a:t>
            </a:r>
          </a:p>
          <a:p>
            <a:pPr marL="344488" indent="-344488">
              <a:buFont typeface="Wingdings" pitchFamily="2" charset="2"/>
              <a:buChar char="Ü"/>
            </a:pPr>
            <a:r>
              <a:rPr lang="en-US"/>
              <a:t>The small magnitude of these differences is apparent on the accompanying figure. Note how similar the 2 groups are to one another in cognitive functions despite an 18 point difference in IQ (from Fletcher et al., OSEP, in press).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35" name="Rectangle 11"/>
          <p:cNvSpPr>
            <a:spLocks noChangeArrowheads="1"/>
          </p:cNvSpPr>
          <p:nvPr/>
        </p:nvSpPr>
        <p:spPr bwMode="auto">
          <a:xfrm>
            <a:off x="1260475" y="2093913"/>
            <a:ext cx="7613650" cy="4583112"/>
          </a:xfrm>
          <a:prstGeom prst="rect">
            <a:avLst/>
          </a:prstGeom>
          <a:solidFill>
            <a:srgbClr val="FFFFFF"/>
          </a:solidFill>
          <a:ln w="9525">
            <a:noFill/>
            <a:miter lim="800000"/>
            <a:headEnd/>
            <a:tailEnd/>
          </a:ln>
        </p:spPr>
        <p:txBody>
          <a:bodyPr/>
          <a:lstStyle/>
          <a:p>
            <a:endParaRPr lang="en-US"/>
          </a:p>
        </p:txBody>
      </p:sp>
      <p:sp>
        <p:nvSpPr>
          <p:cNvPr id="129033" name="Rectangle 9"/>
          <p:cNvSpPr>
            <a:spLocks noGrp="1" noChangeArrowheads="1"/>
          </p:cNvSpPr>
          <p:nvPr>
            <p:ph type="body" idx="1"/>
          </p:nvPr>
        </p:nvSpPr>
        <p:spPr>
          <a:xfrm>
            <a:off x="1219200" y="2057400"/>
            <a:ext cx="7696200" cy="381000"/>
          </a:xfrm>
        </p:spPr>
        <p:txBody>
          <a:bodyPr/>
          <a:lstStyle/>
          <a:p>
            <a:pPr algn="ctr">
              <a:lnSpc>
                <a:spcPct val="90000"/>
              </a:lnSpc>
            </a:pPr>
            <a:r>
              <a:rPr lang="en-US">
                <a:solidFill>
                  <a:schemeClr val="bg2"/>
                </a:solidFill>
                <a:effectLst>
                  <a:outerShdw blurRad="38100" dist="38100" dir="2700000" algn="tl">
                    <a:srgbClr val="FFFFFF"/>
                  </a:outerShdw>
                </a:effectLst>
              </a:rPr>
              <a:t>Reading Disabilities Groups</a:t>
            </a:r>
          </a:p>
        </p:txBody>
      </p:sp>
      <p:sp>
        <p:nvSpPr>
          <p:cNvPr id="129036" name="Rectangle 12"/>
          <p:cNvSpPr>
            <a:spLocks noChangeArrowheads="1"/>
          </p:cNvSpPr>
          <p:nvPr/>
        </p:nvSpPr>
        <p:spPr bwMode="auto">
          <a:xfrm>
            <a:off x="2144713" y="2635250"/>
            <a:ext cx="6153150" cy="3324225"/>
          </a:xfrm>
          <a:prstGeom prst="rect">
            <a:avLst/>
          </a:prstGeom>
          <a:solidFill>
            <a:srgbClr val="FFFFFF"/>
          </a:solidFill>
          <a:ln w="12700">
            <a:solidFill>
              <a:srgbClr val="000000"/>
            </a:solidFill>
            <a:miter lim="800000"/>
            <a:headEnd/>
            <a:tailEnd/>
          </a:ln>
        </p:spPr>
        <p:txBody>
          <a:bodyPr/>
          <a:lstStyle/>
          <a:p>
            <a:endParaRPr lang="en-US"/>
          </a:p>
        </p:txBody>
      </p:sp>
      <p:sp>
        <p:nvSpPr>
          <p:cNvPr id="129037" name="Line 13"/>
          <p:cNvSpPr>
            <a:spLocks noChangeShapeType="1"/>
          </p:cNvSpPr>
          <p:nvPr/>
        </p:nvSpPr>
        <p:spPr bwMode="auto">
          <a:xfrm>
            <a:off x="2144713" y="2635250"/>
            <a:ext cx="1587" cy="3324225"/>
          </a:xfrm>
          <a:prstGeom prst="line">
            <a:avLst/>
          </a:prstGeom>
          <a:noFill/>
          <a:ln w="12700">
            <a:solidFill>
              <a:schemeClr val="bg2"/>
            </a:solidFill>
            <a:round/>
            <a:headEnd/>
            <a:tailEnd/>
          </a:ln>
        </p:spPr>
        <p:txBody>
          <a:bodyPr/>
          <a:lstStyle/>
          <a:p>
            <a:endParaRPr lang="en-US"/>
          </a:p>
        </p:txBody>
      </p:sp>
      <p:sp>
        <p:nvSpPr>
          <p:cNvPr id="129038" name="Line 14"/>
          <p:cNvSpPr>
            <a:spLocks noChangeShapeType="1"/>
          </p:cNvSpPr>
          <p:nvPr/>
        </p:nvSpPr>
        <p:spPr bwMode="auto">
          <a:xfrm>
            <a:off x="2103438" y="5959475"/>
            <a:ext cx="41275" cy="1588"/>
          </a:xfrm>
          <a:prstGeom prst="line">
            <a:avLst/>
          </a:prstGeom>
          <a:noFill/>
          <a:ln w="12700">
            <a:solidFill>
              <a:schemeClr val="bg2"/>
            </a:solidFill>
            <a:round/>
            <a:headEnd/>
            <a:tailEnd/>
          </a:ln>
        </p:spPr>
        <p:txBody>
          <a:bodyPr/>
          <a:lstStyle/>
          <a:p>
            <a:endParaRPr lang="en-US"/>
          </a:p>
        </p:txBody>
      </p:sp>
      <p:sp>
        <p:nvSpPr>
          <p:cNvPr id="129039" name="Line 15"/>
          <p:cNvSpPr>
            <a:spLocks noChangeShapeType="1"/>
          </p:cNvSpPr>
          <p:nvPr/>
        </p:nvSpPr>
        <p:spPr bwMode="auto">
          <a:xfrm>
            <a:off x="2103438" y="5829300"/>
            <a:ext cx="41275" cy="1588"/>
          </a:xfrm>
          <a:prstGeom prst="line">
            <a:avLst/>
          </a:prstGeom>
          <a:noFill/>
          <a:ln w="12700">
            <a:solidFill>
              <a:schemeClr val="bg2"/>
            </a:solidFill>
            <a:round/>
            <a:headEnd/>
            <a:tailEnd/>
          </a:ln>
        </p:spPr>
        <p:txBody>
          <a:bodyPr/>
          <a:lstStyle/>
          <a:p>
            <a:endParaRPr lang="en-US"/>
          </a:p>
        </p:txBody>
      </p:sp>
      <p:sp>
        <p:nvSpPr>
          <p:cNvPr id="129040" name="Line 16"/>
          <p:cNvSpPr>
            <a:spLocks noChangeShapeType="1"/>
          </p:cNvSpPr>
          <p:nvPr/>
        </p:nvSpPr>
        <p:spPr bwMode="auto">
          <a:xfrm>
            <a:off x="2103438" y="5697538"/>
            <a:ext cx="41275" cy="1587"/>
          </a:xfrm>
          <a:prstGeom prst="line">
            <a:avLst/>
          </a:prstGeom>
          <a:noFill/>
          <a:ln w="12700">
            <a:solidFill>
              <a:schemeClr val="bg2"/>
            </a:solidFill>
            <a:round/>
            <a:headEnd/>
            <a:tailEnd/>
          </a:ln>
        </p:spPr>
        <p:txBody>
          <a:bodyPr/>
          <a:lstStyle/>
          <a:p>
            <a:endParaRPr lang="en-US"/>
          </a:p>
        </p:txBody>
      </p:sp>
      <p:sp>
        <p:nvSpPr>
          <p:cNvPr id="129041" name="Line 17"/>
          <p:cNvSpPr>
            <a:spLocks noChangeShapeType="1"/>
          </p:cNvSpPr>
          <p:nvPr/>
        </p:nvSpPr>
        <p:spPr bwMode="auto">
          <a:xfrm>
            <a:off x="2103438" y="5557838"/>
            <a:ext cx="41275" cy="1587"/>
          </a:xfrm>
          <a:prstGeom prst="line">
            <a:avLst/>
          </a:prstGeom>
          <a:noFill/>
          <a:ln w="12700">
            <a:solidFill>
              <a:schemeClr val="bg2"/>
            </a:solidFill>
            <a:round/>
            <a:headEnd/>
            <a:tailEnd/>
          </a:ln>
        </p:spPr>
        <p:txBody>
          <a:bodyPr/>
          <a:lstStyle/>
          <a:p>
            <a:endParaRPr lang="en-US"/>
          </a:p>
        </p:txBody>
      </p:sp>
      <p:sp>
        <p:nvSpPr>
          <p:cNvPr id="129042" name="Line 18"/>
          <p:cNvSpPr>
            <a:spLocks noChangeShapeType="1"/>
          </p:cNvSpPr>
          <p:nvPr/>
        </p:nvSpPr>
        <p:spPr bwMode="auto">
          <a:xfrm>
            <a:off x="2103438" y="5426075"/>
            <a:ext cx="41275" cy="1588"/>
          </a:xfrm>
          <a:prstGeom prst="line">
            <a:avLst/>
          </a:prstGeom>
          <a:noFill/>
          <a:ln w="12700">
            <a:solidFill>
              <a:schemeClr val="bg2"/>
            </a:solidFill>
            <a:round/>
            <a:headEnd/>
            <a:tailEnd/>
          </a:ln>
        </p:spPr>
        <p:txBody>
          <a:bodyPr/>
          <a:lstStyle/>
          <a:p>
            <a:endParaRPr lang="en-US"/>
          </a:p>
        </p:txBody>
      </p:sp>
      <p:sp>
        <p:nvSpPr>
          <p:cNvPr id="129043" name="Line 19"/>
          <p:cNvSpPr>
            <a:spLocks noChangeShapeType="1"/>
          </p:cNvSpPr>
          <p:nvPr/>
        </p:nvSpPr>
        <p:spPr bwMode="auto">
          <a:xfrm>
            <a:off x="2103438" y="5295900"/>
            <a:ext cx="41275" cy="1588"/>
          </a:xfrm>
          <a:prstGeom prst="line">
            <a:avLst/>
          </a:prstGeom>
          <a:noFill/>
          <a:ln w="12700">
            <a:solidFill>
              <a:schemeClr val="bg2"/>
            </a:solidFill>
            <a:round/>
            <a:headEnd/>
            <a:tailEnd/>
          </a:ln>
        </p:spPr>
        <p:txBody>
          <a:bodyPr/>
          <a:lstStyle/>
          <a:p>
            <a:endParaRPr lang="en-US"/>
          </a:p>
        </p:txBody>
      </p:sp>
      <p:sp>
        <p:nvSpPr>
          <p:cNvPr id="129044" name="Line 20"/>
          <p:cNvSpPr>
            <a:spLocks noChangeShapeType="1"/>
          </p:cNvSpPr>
          <p:nvPr/>
        </p:nvSpPr>
        <p:spPr bwMode="auto">
          <a:xfrm>
            <a:off x="2103438" y="5164138"/>
            <a:ext cx="41275" cy="1587"/>
          </a:xfrm>
          <a:prstGeom prst="line">
            <a:avLst/>
          </a:prstGeom>
          <a:noFill/>
          <a:ln w="12700">
            <a:solidFill>
              <a:schemeClr val="bg2"/>
            </a:solidFill>
            <a:round/>
            <a:headEnd/>
            <a:tailEnd/>
          </a:ln>
        </p:spPr>
        <p:txBody>
          <a:bodyPr/>
          <a:lstStyle/>
          <a:p>
            <a:endParaRPr lang="en-US"/>
          </a:p>
        </p:txBody>
      </p:sp>
      <p:sp>
        <p:nvSpPr>
          <p:cNvPr id="129045" name="Line 21"/>
          <p:cNvSpPr>
            <a:spLocks noChangeShapeType="1"/>
          </p:cNvSpPr>
          <p:nvPr/>
        </p:nvSpPr>
        <p:spPr bwMode="auto">
          <a:xfrm>
            <a:off x="2103438" y="5032375"/>
            <a:ext cx="41275" cy="1588"/>
          </a:xfrm>
          <a:prstGeom prst="line">
            <a:avLst/>
          </a:prstGeom>
          <a:noFill/>
          <a:ln w="12700">
            <a:solidFill>
              <a:schemeClr val="bg2"/>
            </a:solidFill>
            <a:round/>
            <a:headEnd/>
            <a:tailEnd/>
          </a:ln>
        </p:spPr>
        <p:txBody>
          <a:bodyPr/>
          <a:lstStyle/>
          <a:p>
            <a:endParaRPr lang="en-US"/>
          </a:p>
        </p:txBody>
      </p:sp>
      <p:sp>
        <p:nvSpPr>
          <p:cNvPr id="129046" name="Line 22"/>
          <p:cNvSpPr>
            <a:spLocks noChangeShapeType="1"/>
          </p:cNvSpPr>
          <p:nvPr/>
        </p:nvSpPr>
        <p:spPr bwMode="auto">
          <a:xfrm>
            <a:off x="2103438" y="4892675"/>
            <a:ext cx="41275" cy="1588"/>
          </a:xfrm>
          <a:prstGeom prst="line">
            <a:avLst/>
          </a:prstGeom>
          <a:noFill/>
          <a:ln w="12700">
            <a:solidFill>
              <a:schemeClr val="bg2"/>
            </a:solidFill>
            <a:round/>
            <a:headEnd/>
            <a:tailEnd/>
          </a:ln>
        </p:spPr>
        <p:txBody>
          <a:bodyPr/>
          <a:lstStyle/>
          <a:p>
            <a:endParaRPr lang="en-US"/>
          </a:p>
        </p:txBody>
      </p:sp>
      <p:sp>
        <p:nvSpPr>
          <p:cNvPr id="129047" name="Line 23"/>
          <p:cNvSpPr>
            <a:spLocks noChangeShapeType="1"/>
          </p:cNvSpPr>
          <p:nvPr/>
        </p:nvSpPr>
        <p:spPr bwMode="auto">
          <a:xfrm>
            <a:off x="2103438" y="4760913"/>
            <a:ext cx="41275" cy="1587"/>
          </a:xfrm>
          <a:prstGeom prst="line">
            <a:avLst/>
          </a:prstGeom>
          <a:noFill/>
          <a:ln w="12700">
            <a:solidFill>
              <a:schemeClr val="bg2"/>
            </a:solidFill>
            <a:round/>
            <a:headEnd/>
            <a:tailEnd/>
          </a:ln>
        </p:spPr>
        <p:txBody>
          <a:bodyPr/>
          <a:lstStyle/>
          <a:p>
            <a:endParaRPr lang="en-US"/>
          </a:p>
        </p:txBody>
      </p:sp>
      <p:sp>
        <p:nvSpPr>
          <p:cNvPr id="129048" name="Line 24"/>
          <p:cNvSpPr>
            <a:spLocks noChangeShapeType="1"/>
          </p:cNvSpPr>
          <p:nvPr/>
        </p:nvSpPr>
        <p:spPr bwMode="auto">
          <a:xfrm>
            <a:off x="2103438" y="4630738"/>
            <a:ext cx="41275" cy="1587"/>
          </a:xfrm>
          <a:prstGeom prst="line">
            <a:avLst/>
          </a:prstGeom>
          <a:noFill/>
          <a:ln w="12700">
            <a:solidFill>
              <a:schemeClr val="bg2"/>
            </a:solidFill>
            <a:round/>
            <a:headEnd/>
            <a:tailEnd/>
          </a:ln>
        </p:spPr>
        <p:txBody>
          <a:bodyPr/>
          <a:lstStyle/>
          <a:p>
            <a:endParaRPr lang="en-US"/>
          </a:p>
        </p:txBody>
      </p:sp>
      <p:sp>
        <p:nvSpPr>
          <p:cNvPr id="129049" name="Line 25"/>
          <p:cNvSpPr>
            <a:spLocks noChangeShapeType="1"/>
          </p:cNvSpPr>
          <p:nvPr/>
        </p:nvSpPr>
        <p:spPr bwMode="auto">
          <a:xfrm>
            <a:off x="2103438" y="4498975"/>
            <a:ext cx="41275" cy="1588"/>
          </a:xfrm>
          <a:prstGeom prst="line">
            <a:avLst/>
          </a:prstGeom>
          <a:noFill/>
          <a:ln w="12700">
            <a:solidFill>
              <a:schemeClr val="bg2"/>
            </a:solidFill>
            <a:round/>
            <a:headEnd/>
            <a:tailEnd/>
          </a:ln>
        </p:spPr>
        <p:txBody>
          <a:bodyPr/>
          <a:lstStyle/>
          <a:p>
            <a:endParaRPr lang="en-US"/>
          </a:p>
        </p:txBody>
      </p:sp>
      <p:sp>
        <p:nvSpPr>
          <p:cNvPr id="129050" name="Line 26"/>
          <p:cNvSpPr>
            <a:spLocks noChangeShapeType="1"/>
          </p:cNvSpPr>
          <p:nvPr/>
        </p:nvSpPr>
        <p:spPr bwMode="auto">
          <a:xfrm>
            <a:off x="2103438" y="4367213"/>
            <a:ext cx="41275" cy="1587"/>
          </a:xfrm>
          <a:prstGeom prst="line">
            <a:avLst/>
          </a:prstGeom>
          <a:noFill/>
          <a:ln w="12700">
            <a:solidFill>
              <a:schemeClr val="bg2"/>
            </a:solidFill>
            <a:round/>
            <a:headEnd/>
            <a:tailEnd/>
          </a:ln>
        </p:spPr>
        <p:txBody>
          <a:bodyPr/>
          <a:lstStyle/>
          <a:p>
            <a:endParaRPr lang="en-US"/>
          </a:p>
        </p:txBody>
      </p:sp>
      <p:sp>
        <p:nvSpPr>
          <p:cNvPr id="129051" name="Line 27"/>
          <p:cNvSpPr>
            <a:spLocks noChangeShapeType="1"/>
          </p:cNvSpPr>
          <p:nvPr/>
        </p:nvSpPr>
        <p:spPr bwMode="auto">
          <a:xfrm>
            <a:off x="2103438" y="4227513"/>
            <a:ext cx="41275" cy="1587"/>
          </a:xfrm>
          <a:prstGeom prst="line">
            <a:avLst/>
          </a:prstGeom>
          <a:noFill/>
          <a:ln w="12700">
            <a:solidFill>
              <a:schemeClr val="bg2"/>
            </a:solidFill>
            <a:round/>
            <a:headEnd/>
            <a:tailEnd/>
          </a:ln>
        </p:spPr>
        <p:txBody>
          <a:bodyPr/>
          <a:lstStyle/>
          <a:p>
            <a:endParaRPr lang="en-US"/>
          </a:p>
        </p:txBody>
      </p:sp>
      <p:sp>
        <p:nvSpPr>
          <p:cNvPr id="129052" name="Line 28"/>
          <p:cNvSpPr>
            <a:spLocks noChangeShapeType="1"/>
          </p:cNvSpPr>
          <p:nvPr/>
        </p:nvSpPr>
        <p:spPr bwMode="auto">
          <a:xfrm>
            <a:off x="2103438" y="4095750"/>
            <a:ext cx="41275" cy="1588"/>
          </a:xfrm>
          <a:prstGeom prst="line">
            <a:avLst/>
          </a:prstGeom>
          <a:noFill/>
          <a:ln w="12700">
            <a:solidFill>
              <a:schemeClr val="bg2"/>
            </a:solidFill>
            <a:round/>
            <a:headEnd/>
            <a:tailEnd/>
          </a:ln>
        </p:spPr>
        <p:txBody>
          <a:bodyPr/>
          <a:lstStyle/>
          <a:p>
            <a:endParaRPr lang="en-US"/>
          </a:p>
        </p:txBody>
      </p:sp>
      <p:sp>
        <p:nvSpPr>
          <p:cNvPr id="129053" name="Line 29"/>
          <p:cNvSpPr>
            <a:spLocks noChangeShapeType="1"/>
          </p:cNvSpPr>
          <p:nvPr/>
        </p:nvSpPr>
        <p:spPr bwMode="auto">
          <a:xfrm>
            <a:off x="2103438" y="3965575"/>
            <a:ext cx="41275" cy="1588"/>
          </a:xfrm>
          <a:prstGeom prst="line">
            <a:avLst/>
          </a:prstGeom>
          <a:noFill/>
          <a:ln w="12700">
            <a:solidFill>
              <a:schemeClr val="bg2"/>
            </a:solidFill>
            <a:round/>
            <a:headEnd/>
            <a:tailEnd/>
          </a:ln>
        </p:spPr>
        <p:txBody>
          <a:bodyPr/>
          <a:lstStyle/>
          <a:p>
            <a:endParaRPr lang="en-US"/>
          </a:p>
        </p:txBody>
      </p:sp>
      <p:sp>
        <p:nvSpPr>
          <p:cNvPr id="129054" name="Line 30"/>
          <p:cNvSpPr>
            <a:spLocks noChangeShapeType="1"/>
          </p:cNvSpPr>
          <p:nvPr/>
        </p:nvSpPr>
        <p:spPr bwMode="auto">
          <a:xfrm>
            <a:off x="2103438" y="3833813"/>
            <a:ext cx="41275" cy="1587"/>
          </a:xfrm>
          <a:prstGeom prst="line">
            <a:avLst/>
          </a:prstGeom>
          <a:noFill/>
          <a:ln w="12700">
            <a:solidFill>
              <a:schemeClr val="bg2"/>
            </a:solidFill>
            <a:round/>
            <a:headEnd/>
            <a:tailEnd/>
          </a:ln>
        </p:spPr>
        <p:txBody>
          <a:bodyPr/>
          <a:lstStyle/>
          <a:p>
            <a:endParaRPr lang="en-US"/>
          </a:p>
        </p:txBody>
      </p:sp>
      <p:sp>
        <p:nvSpPr>
          <p:cNvPr id="129055" name="Line 31"/>
          <p:cNvSpPr>
            <a:spLocks noChangeShapeType="1"/>
          </p:cNvSpPr>
          <p:nvPr/>
        </p:nvSpPr>
        <p:spPr bwMode="auto">
          <a:xfrm>
            <a:off x="2103438" y="3702050"/>
            <a:ext cx="41275" cy="1588"/>
          </a:xfrm>
          <a:prstGeom prst="line">
            <a:avLst/>
          </a:prstGeom>
          <a:noFill/>
          <a:ln w="12700">
            <a:solidFill>
              <a:schemeClr val="bg2"/>
            </a:solidFill>
            <a:round/>
            <a:headEnd/>
            <a:tailEnd/>
          </a:ln>
        </p:spPr>
        <p:txBody>
          <a:bodyPr/>
          <a:lstStyle/>
          <a:p>
            <a:endParaRPr lang="en-US"/>
          </a:p>
        </p:txBody>
      </p:sp>
      <p:sp>
        <p:nvSpPr>
          <p:cNvPr id="129056" name="Line 32"/>
          <p:cNvSpPr>
            <a:spLocks noChangeShapeType="1"/>
          </p:cNvSpPr>
          <p:nvPr/>
        </p:nvSpPr>
        <p:spPr bwMode="auto">
          <a:xfrm>
            <a:off x="2103438" y="3562350"/>
            <a:ext cx="41275" cy="1588"/>
          </a:xfrm>
          <a:prstGeom prst="line">
            <a:avLst/>
          </a:prstGeom>
          <a:noFill/>
          <a:ln w="12700">
            <a:solidFill>
              <a:schemeClr val="bg2"/>
            </a:solidFill>
            <a:round/>
            <a:headEnd/>
            <a:tailEnd/>
          </a:ln>
        </p:spPr>
        <p:txBody>
          <a:bodyPr/>
          <a:lstStyle/>
          <a:p>
            <a:endParaRPr lang="en-US"/>
          </a:p>
        </p:txBody>
      </p:sp>
      <p:sp>
        <p:nvSpPr>
          <p:cNvPr id="129057" name="Line 33"/>
          <p:cNvSpPr>
            <a:spLocks noChangeShapeType="1"/>
          </p:cNvSpPr>
          <p:nvPr/>
        </p:nvSpPr>
        <p:spPr bwMode="auto">
          <a:xfrm>
            <a:off x="2103438" y="3432175"/>
            <a:ext cx="41275" cy="1588"/>
          </a:xfrm>
          <a:prstGeom prst="line">
            <a:avLst/>
          </a:prstGeom>
          <a:noFill/>
          <a:ln w="12700">
            <a:solidFill>
              <a:schemeClr val="bg2"/>
            </a:solidFill>
            <a:round/>
            <a:headEnd/>
            <a:tailEnd/>
          </a:ln>
        </p:spPr>
        <p:txBody>
          <a:bodyPr/>
          <a:lstStyle/>
          <a:p>
            <a:endParaRPr lang="en-US"/>
          </a:p>
        </p:txBody>
      </p:sp>
      <p:sp>
        <p:nvSpPr>
          <p:cNvPr id="129058" name="Line 34"/>
          <p:cNvSpPr>
            <a:spLocks noChangeShapeType="1"/>
          </p:cNvSpPr>
          <p:nvPr/>
        </p:nvSpPr>
        <p:spPr bwMode="auto">
          <a:xfrm>
            <a:off x="2103438" y="3300413"/>
            <a:ext cx="41275" cy="1587"/>
          </a:xfrm>
          <a:prstGeom prst="line">
            <a:avLst/>
          </a:prstGeom>
          <a:noFill/>
          <a:ln w="12700">
            <a:solidFill>
              <a:schemeClr val="bg2"/>
            </a:solidFill>
            <a:round/>
            <a:headEnd/>
            <a:tailEnd/>
          </a:ln>
        </p:spPr>
        <p:txBody>
          <a:bodyPr/>
          <a:lstStyle/>
          <a:p>
            <a:endParaRPr lang="en-US"/>
          </a:p>
        </p:txBody>
      </p:sp>
      <p:sp>
        <p:nvSpPr>
          <p:cNvPr id="129059" name="Line 35"/>
          <p:cNvSpPr>
            <a:spLocks noChangeShapeType="1"/>
          </p:cNvSpPr>
          <p:nvPr/>
        </p:nvSpPr>
        <p:spPr bwMode="auto">
          <a:xfrm>
            <a:off x="2103438" y="3168650"/>
            <a:ext cx="41275" cy="1588"/>
          </a:xfrm>
          <a:prstGeom prst="line">
            <a:avLst/>
          </a:prstGeom>
          <a:noFill/>
          <a:ln w="12700">
            <a:solidFill>
              <a:schemeClr val="bg2"/>
            </a:solidFill>
            <a:round/>
            <a:headEnd/>
            <a:tailEnd/>
          </a:ln>
        </p:spPr>
        <p:txBody>
          <a:bodyPr/>
          <a:lstStyle/>
          <a:p>
            <a:endParaRPr lang="en-US"/>
          </a:p>
        </p:txBody>
      </p:sp>
      <p:sp>
        <p:nvSpPr>
          <p:cNvPr id="129060" name="Line 36"/>
          <p:cNvSpPr>
            <a:spLocks noChangeShapeType="1"/>
          </p:cNvSpPr>
          <p:nvPr/>
        </p:nvSpPr>
        <p:spPr bwMode="auto">
          <a:xfrm>
            <a:off x="2103438" y="3036888"/>
            <a:ext cx="41275" cy="1587"/>
          </a:xfrm>
          <a:prstGeom prst="line">
            <a:avLst/>
          </a:prstGeom>
          <a:noFill/>
          <a:ln w="12700">
            <a:solidFill>
              <a:schemeClr val="bg2"/>
            </a:solidFill>
            <a:round/>
            <a:headEnd/>
            <a:tailEnd/>
          </a:ln>
        </p:spPr>
        <p:txBody>
          <a:bodyPr/>
          <a:lstStyle/>
          <a:p>
            <a:endParaRPr lang="en-US"/>
          </a:p>
        </p:txBody>
      </p:sp>
      <p:sp>
        <p:nvSpPr>
          <p:cNvPr id="129061" name="Line 37"/>
          <p:cNvSpPr>
            <a:spLocks noChangeShapeType="1"/>
          </p:cNvSpPr>
          <p:nvPr/>
        </p:nvSpPr>
        <p:spPr bwMode="auto">
          <a:xfrm>
            <a:off x="2103438" y="2897188"/>
            <a:ext cx="41275" cy="1587"/>
          </a:xfrm>
          <a:prstGeom prst="line">
            <a:avLst/>
          </a:prstGeom>
          <a:noFill/>
          <a:ln w="12700">
            <a:solidFill>
              <a:schemeClr val="bg2"/>
            </a:solidFill>
            <a:round/>
            <a:headEnd/>
            <a:tailEnd/>
          </a:ln>
        </p:spPr>
        <p:txBody>
          <a:bodyPr/>
          <a:lstStyle/>
          <a:p>
            <a:endParaRPr lang="en-US"/>
          </a:p>
        </p:txBody>
      </p:sp>
      <p:sp>
        <p:nvSpPr>
          <p:cNvPr id="129062" name="Line 38"/>
          <p:cNvSpPr>
            <a:spLocks noChangeShapeType="1"/>
          </p:cNvSpPr>
          <p:nvPr/>
        </p:nvSpPr>
        <p:spPr bwMode="auto">
          <a:xfrm>
            <a:off x="2103438" y="2767013"/>
            <a:ext cx="41275" cy="1587"/>
          </a:xfrm>
          <a:prstGeom prst="line">
            <a:avLst/>
          </a:prstGeom>
          <a:noFill/>
          <a:ln w="12700">
            <a:solidFill>
              <a:schemeClr val="bg2"/>
            </a:solidFill>
            <a:round/>
            <a:headEnd/>
            <a:tailEnd/>
          </a:ln>
        </p:spPr>
        <p:txBody>
          <a:bodyPr/>
          <a:lstStyle/>
          <a:p>
            <a:endParaRPr lang="en-US"/>
          </a:p>
        </p:txBody>
      </p:sp>
      <p:sp>
        <p:nvSpPr>
          <p:cNvPr id="129063" name="Line 39"/>
          <p:cNvSpPr>
            <a:spLocks noChangeShapeType="1"/>
          </p:cNvSpPr>
          <p:nvPr/>
        </p:nvSpPr>
        <p:spPr bwMode="auto">
          <a:xfrm>
            <a:off x="2103438" y="2635250"/>
            <a:ext cx="41275" cy="1588"/>
          </a:xfrm>
          <a:prstGeom prst="line">
            <a:avLst/>
          </a:prstGeom>
          <a:noFill/>
          <a:ln w="12700">
            <a:solidFill>
              <a:schemeClr val="bg2"/>
            </a:solidFill>
            <a:round/>
            <a:headEnd/>
            <a:tailEnd/>
          </a:ln>
        </p:spPr>
        <p:txBody>
          <a:bodyPr/>
          <a:lstStyle/>
          <a:p>
            <a:endParaRPr lang="en-US"/>
          </a:p>
        </p:txBody>
      </p:sp>
      <p:sp>
        <p:nvSpPr>
          <p:cNvPr id="129064" name="Line 40"/>
          <p:cNvSpPr>
            <a:spLocks noChangeShapeType="1"/>
          </p:cNvSpPr>
          <p:nvPr/>
        </p:nvSpPr>
        <p:spPr bwMode="auto">
          <a:xfrm>
            <a:off x="2085975" y="5959475"/>
            <a:ext cx="58738" cy="1588"/>
          </a:xfrm>
          <a:prstGeom prst="line">
            <a:avLst/>
          </a:prstGeom>
          <a:noFill/>
          <a:ln w="12700">
            <a:solidFill>
              <a:schemeClr val="bg2"/>
            </a:solidFill>
            <a:round/>
            <a:headEnd/>
            <a:tailEnd/>
          </a:ln>
        </p:spPr>
        <p:txBody>
          <a:bodyPr/>
          <a:lstStyle/>
          <a:p>
            <a:endParaRPr lang="en-US"/>
          </a:p>
        </p:txBody>
      </p:sp>
      <p:sp>
        <p:nvSpPr>
          <p:cNvPr id="129065" name="Line 41"/>
          <p:cNvSpPr>
            <a:spLocks noChangeShapeType="1"/>
          </p:cNvSpPr>
          <p:nvPr/>
        </p:nvSpPr>
        <p:spPr bwMode="auto">
          <a:xfrm>
            <a:off x="2085975" y="5295900"/>
            <a:ext cx="58738" cy="1588"/>
          </a:xfrm>
          <a:prstGeom prst="line">
            <a:avLst/>
          </a:prstGeom>
          <a:noFill/>
          <a:ln w="12700">
            <a:solidFill>
              <a:schemeClr val="bg2"/>
            </a:solidFill>
            <a:round/>
            <a:headEnd/>
            <a:tailEnd/>
          </a:ln>
        </p:spPr>
        <p:txBody>
          <a:bodyPr/>
          <a:lstStyle/>
          <a:p>
            <a:endParaRPr lang="en-US"/>
          </a:p>
        </p:txBody>
      </p:sp>
      <p:sp>
        <p:nvSpPr>
          <p:cNvPr id="129066" name="Line 42"/>
          <p:cNvSpPr>
            <a:spLocks noChangeShapeType="1"/>
          </p:cNvSpPr>
          <p:nvPr/>
        </p:nvSpPr>
        <p:spPr bwMode="auto">
          <a:xfrm>
            <a:off x="2085975" y="4630738"/>
            <a:ext cx="58738" cy="1587"/>
          </a:xfrm>
          <a:prstGeom prst="line">
            <a:avLst/>
          </a:prstGeom>
          <a:noFill/>
          <a:ln w="12700">
            <a:solidFill>
              <a:schemeClr val="bg2"/>
            </a:solidFill>
            <a:round/>
            <a:headEnd/>
            <a:tailEnd/>
          </a:ln>
        </p:spPr>
        <p:txBody>
          <a:bodyPr/>
          <a:lstStyle/>
          <a:p>
            <a:endParaRPr lang="en-US"/>
          </a:p>
        </p:txBody>
      </p:sp>
      <p:sp>
        <p:nvSpPr>
          <p:cNvPr id="129067" name="Line 43"/>
          <p:cNvSpPr>
            <a:spLocks noChangeShapeType="1"/>
          </p:cNvSpPr>
          <p:nvPr/>
        </p:nvSpPr>
        <p:spPr bwMode="auto">
          <a:xfrm>
            <a:off x="2085975" y="3965575"/>
            <a:ext cx="58738" cy="1588"/>
          </a:xfrm>
          <a:prstGeom prst="line">
            <a:avLst/>
          </a:prstGeom>
          <a:noFill/>
          <a:ln w="12700">
            <a:solidFill>
              <a:schemeClr val="bg2"/>
            </a:solidFill>
            <a:round/>
            <a:headEnd/>
            <a:tailEnd/>
          </a:ln>
        </p:spPr>
        <p:txBody>
          <a:bodyPr/>
          <a:lstStyle/>
          <a:p>
            <a:endParaRPr lang="en-US"/>
          </a:p>
        </p:txBody>
      </p:sp>
      <p:sp>
        <p:nvSpPr>
          <p:cNvPr id="129068" name="Line 44"/>
          <p:cNvSpPr>
            <a:spLocks noChangeShapeType="1"/>
          </p:cNvSpPr>
          <p:nvPr/>
        </p:nvSpPr>
        <p:spPr bwMode="auto">
          <a:xfrm>
            <a:off x="2085975" y="3300413"/>
            <a:ext cx="58738" cy="1587"/>
          </a:xfrm>
          <a:prstGeom prst="line">
            <a:avLst/>
          </a:prstGeom>
          <a:noFill/>
          <a:ln w="12700">
            <a:solidFill>
              <a:schemeClr val="bg2"/>
            </a:solidFill>
            <a:round/>
            <a:headEnd/>
            <a:tailEnd/>
          </a:ln>
        </p:spPr>
        <p:txBody>
          <a:bodyPr/>
          <a:lstStyle/>
          <a:p>
            <a:endParaRPr lang="en-US"/>
          </a:p>
        </p:txBody>
      </p:sp>
      <p:sp>
        <p:nvSpPr>
          <p:cNvPr id="129069" name="Line 45"/>
          <p:cNvSpPr>
            <a:spLocks noChangeShapeType="1"/>
          </p:cNvSpPr>
          <p:nvPr/>
        </p:nvSpPr>
        <p:spPr bwMode="auto">
          <a:xfrm>
            <a:off x="2085975" y="2635250"/>
            <a:ext cx="58738" cy="1588"/>
          </a:xfrm>
          <a:prstGeom prst="line">
            <a:avLst/>
          </a:prstGeom>
          <a:noFill/>
          <a:ln w="12700">
            <a:solidFill>
              <a:schemeClr val="bg2"/>
            </a:solidFill>
            <a:round/>
            <a:headEnd/>
            <a:tailEnd/>
          </a:ln>
        </p:spPr>
        <p:txBody>
          <a:bodyPr/>
          <a:lstStyle/>
          <a:p>
            <a:endParaRPr lang="en-US"/>
          </a:p>
        </p:txBody>
      </p:sp>
      <p:sp>
        <p:nvSpPr>
          <p:cNvPr id="129070" name="Line 46"/>
          <p:cNvSpPr>
            <a:spLocks noChangeShapeType="1"/>
          </p:cNvSpPr>
          <p:nvPr/>
        </p:nvSpPr>
        <p:spPr bwMode="auto">
          <a:xfrm>
            <a:off x="2144713" y="5959475"/>
            <a:ext cx="6153150" cy="1588"/>
          </a:xfrm>
          <a:prstGeom prst="line">
            <a:avLst/>
          </a:prstGeom>
          <a:noFill/>
          <a:ln w="12700">
            <a:solidFill>
              <a:schemeClr val="bg2"/>
            </a:solidFill>
            <a:round/>
            <a:headEnd/>
            <a:tailEnd/>
          </a:ln>
        </p:spPr>
        <p:txBody>
          <a:bodyPr/>
          <a:lstStyle/>
          <a:p>
            <a:endParaRPr lang="en-US"/>
          </a:p>
        </p:txBody>
      </p:sp>
      <p:sp>
        <p:nvSpPr>
          <p:cNvPr id="129071" name="Line 47"/>
          <p:cNvSpPr>
            <a:spLocks noChangeShapeType="1"/>
          </p:cNvSpPr>
          <p:nvPr/>
        </p:nvSpPr>
        <p:spPr bwMode="auto">
          <a:xfrm flipV="1">
            <a:off x="2144713" y="5959475"/>
            <a:ext cx="1587" cy="30163"/>
          </a:xfrm>
          <a:prstGeom prst="line">
            <a:avLst/>
          </a:prstGeom>
          <a:noFill/>
          <a:ln w="12700">
            <a:solidFill>
              <a:schemeClr val="bg2"/>
            </a:solidFill>
            <a:round/>
            <a:headEnd/>
            <a:tailEnd/>
          </a:ln>
        </p:spPr>
        <p:txBody>
          <a:bodyPr/>
          <a:lstStyle/>
          <a:p>
            <a:endParaRPr lang="en-US"/>
          </a:p>
        </p:txBody>
      </p:sp>
      <p:sp>
        <p:nvSpPr>
          <p:cNvPr id="129072" name="Line 48"/>
          <p:cNvSpPr>
            <a:spLocks noChangeShapeType="1"/>
          </p:cNvSpPr>
          <p:nvPr/>
        </p:nvSpPr>
        <p:spPr bwMode="auto">
          <a:xfrm flipV="1">
            <a:off x="3170238" y="5959475"/>
            <a:ext cx="1587" cy="30163"/>
          </a:xfrm>
          <a:prstGeom prst="line">
            <a:avLst/>
          </a:prstGeom>
          <a:noFill/>
          <a:ln w="12700">
            <a:solidFill>
              <a:schemeClr val="bg2"/>
            </a:solidFill>
            <a:round/>
            <a:headEnd/>
            <a:tailEnd/>
          </a:ln>
        </p:spPr>
        <p:txBody>
          <a:bodyPr/>
          <a:lstStyle/>
          <a:p>
            <a:endParaRPr lang="en-US"/>
          </a:p>
        </p:txBody>
      </p:sp>
      <p:sp>
        <p:nvSpPr>
          <p:cNvPr id="129073" name="Line 49"/>
          <p:cNvSpPr>
            <a:spLocks noChangeShapeType="1"/>
          </p:cNvSpPr>
          <p:nvPr/>
        </p:nvSpPr>
        <p:spPr bwMode="auto">
          <a:xfrm flipV="1">
            <a:off x="4195763" y="5959475"/>
            <a:ext cx="1587" cy="30163"/>
          </a:xfrm>
          <a:prstGeom prst="line">
            <a:avLst/>
          </a:prstGeom>
          <a:noFill/>
          <a:ln w="12700">
            <a:solidFill>
              <a:schemeClr val="bg2"/>
            </a:solidFill>
            <a:round/>
            <a:headEnd/>
            <a:tailEnd/>
          </a:ln>
        </p:spPr>
        <p:txBody>
          <a:bodyPr/>
          <a:lstStyle/>
          <a:p>
            <a:endParaRPr lang="en-US"/>
          </a:p>
        </p:txBody>
      </p:sp>
      <p:sp>
        <p:nvSpPr>
          <p:cNvPr id="129074" name="Line 50"/>
          <p:cNvSpPr>
            <a:spLocks noChangeShapeType="1"/>
          </p:cNvSpPr>
          <p:nvPr/>
        </p:nvSpPr>
        <p:spPr bwMode="auto">
          <a:xfrm flipV="1">
            <a:off x="5221288" y="5959475"/>
            <a:ext cx="1587" cy="30163"/>
          </a:xfrm>
          <a:prstGeom prst="line">
            <a:avLst/>
          </a:prstGeom>
          <a:noFill/>
          <a:ln w="12700">
            <a:solidFill>
              <a:schemeClr val="bg2"/>
            </a:solidFill>
            <a:round/>
            <a:headEnd/>
            <a:tailEnd/>
          </a:ln>
        </p:spPr>
        <p:txBody>
          <a:bodyPr/>
          <a:lstStyle/>
          <a:p>
            <a:endParaRPr lang="en-US"/>
          </a:p>
        </p:txBody>
      </p:sp>
      <p:sp>
        <p:nvSpPr>
          <p:cNvPr id="129075" name="Line 51"/>
          <p:cNvSpPr>
            <a:spLocks noChangeShapeType="1"/>
          </p:cNvSpPr>
          <p:nvPr/>
        </p:nvSpPr>
        <p:spPr bwMode="auto">
          <a:xfrm flipV="1">
            <a:off x="6246813" y="5959475"/>
            <a:ext cx="1587" cy="30163"/>
          </a:xfrm>
          <a:prstGeom prst="line">
            <a:avLst/>
          </a:prstGeom>
          <a:noFill/>
          <a:ln w="12700">
            <a:solidFill>
              <a:schemeClr val="bg2"/>
            </a:solidFill>
            <a:round/>
            <a:headEnd/>
            <a:tailEnd/>
          </a:ln>
        </p:spPr>
        <p:txBody>
          <a:bodyPr/>
          <a:lstStyle/>
          <a:p>
            <a:endParaRPr lang="en-US"/>
          </a:p>
        </p:txBody>
      </p:sp>
      <p:sp>
        <p:nvSpPr>
          <p:cNvPr id="129076" name="Line 52"/>
          <p:cNvSpPr>
            <a:spLocks noChangeShapeType="1"/>
          </p:cNvSpPr>
          <p:nvPr/>
        </p:nvSpPr>
        <p:spPr bwMode="auto">
          <a:xfrm flipV="1">
            <a:off x="7272338" y="5959475"/>
            <a:ext cx="1587" cy="30163"/>
          </a:xfrm>
          <a:prstGeom prst="line">
            <a:avLst/>
          </a:prstGeom>
          <a:noFill/>
          <a:ln w="12700">
            <a:solidFill>
              <a:schemeClr val="bg2"/>
            </a:solidFill>
            <a:round/>
            <a:headEnd/>
            <a:tailEnd/>
          </a:ln>
        </p:spPr>
        <p:txBody>
          <a:bodyPr/>
          <a:lstStyle/>
          <a:p>
            <a:endParaRPr lang="en-US"/>
          </a:p>
        </p:txBody>
      </p:sp>
      <p:sp>
        <p:nvSpPr>
          <p:cNvPr id="129077" name="Line 53"/>
          <p:cNvSpPr>
            <a:spLocks noChangeShapeType="1"/>
          </p:cNvSpPr>
          <p:nvPr/>
        </p:nvSpPr>
        <p:spPr bwMode="auto">
          <a:xfrm flipV="1">
            <a:off x="8297863" y="5959475"/>
            <a:ext cx="1587" cy="30163"/>
          </a:xfrm>
          <a:prstGeom prst="line">
            <a:avLst/>
          </a:prstGeom>
          <a:noFill/>
          <a:ln w="12700">
            <a:solidFill>
              <a:schemeClr val="bg2"/>
            </a:solidFill>
            <a:round/>
            <a:headEnd/>
            <a:tailEnd/>
          </a:ln>
        </p:spPr>
        <p:txBody>
          <a:bodyPr/>
          <a:lstStyle/>
          <a:p>
            <a:endParaRPr lang="en-US"/>
          </a:p>
        </p:txBody>
      </p:sp>
      <p:sp>
        <p:nvSpPr>
          <p:cNvPr id="129078" name="Line 54"/>
          <p:cNvSpPr>
            <a:spLocks noChangeShapeType="1"/>
          </p:cNvSpPr>
          <p:nvPr/>
        </p:nvSpPr>
        <p:spPr bwMode="auto">
          <a:xfrm>
            <a:off x="2144713" y="3379788"/>
            <a:ext cx="1025525" cy="198437"/>
          </a:xfrm>
          <a:prstGeom prst="line">
            <a:avLst/>
          </a:prstGeom>
          <a:noFill/>
          <a:ln w="17463">
            <a:solidFill>
              <a:srgbClr val="333333"/>
            </a:solidFill>
            <a:round/>
            <a:headEnd/>
            <a:tailEnd/>
          </a:ln>
        </p:spPr>
        <p:txBody>
          <a:bodyPr/>
          <a:lstStyle/>
          <a:p>
            <a:endParaRPr lang="en-US"/>
          </a:p>
        </p:txBody>
      </p:sp>
      <p:sp>
        <p:nvSpPr>
          <p:cNvPr id="129079" name="Line 55"/>
          <p:cNvSpPr>
            <a:spLocks noChangeShapeType="1"/>
          </p:cNvSpPr>
          <p:nvPr/>
        </p:nvSpPr>
        <p:spPr bwMode="auto">
          <a:xfrm>
            <a:off x="3170238" y="3578225"/>
            <a:ext cx="1025525" cy="1235075"/>
          </a:xfrm>
          <a:prstGeom prst="line">
            <a:avLst/>
          </a:prstGeom>
          <a:noFill/>
          <a:ln w="17463">
            <a:solidFill>
              <a:srgbClr val="333333"/>
            </a:solidFill>
            <a:round/>
            <a:headEnd/>
            <a:tailEnd/>
          </a:ln>
        </p:spPr>
        <p:txBody>
          <a:bodyPr/>
          <a:lstStyle/>
          <a:p>
            <a:endParaRPr lang="en-US"/>
          </a:p>
        </p:txBody>
      </p:sp>
      <p:sp>
        <p:nvSpPr>
          <p:cNvPr id="129080" name="Line 56"/>
          <p:cNvSpPr>
            <a:spLocks noChangeShapeType="1"/>
          </p:cNvSpPr>
          <p:nvPr/>
        </p:nvSpPr>
        <p:spPr bwMode="auto">
          <a:xfrm flipV="1">
            <a:off x="4195763" y="3935413"/>
            <a:ext cx="1025525" cy="877887"/>
          </a:xfrm>
          <a:prstGeom prst="line">
            <a:avLst/>
          </a:prstGeom>
          <a:noFill/>
          <a:ln w="17463">
            <a:solidFill>
              <a:srgbClr val="333333"/>
            </a:solidFill>
            <a:round/>
            <a:headEnd/>
            <a:tailEnd/>
          </a:ln>
        </p:spPr>
        <p:txBody>
          <a:bodyPr/>
          <a:lstStyle/>
          <a:p>
            <a:endParaRPr lang="en-US"/>
          </a:p>
        </p:txBody>
      </p:sp>
      <p:sp>
        <p:nvSpPr>
          <p:cNvPr id="129081" name="Line 57"/>
          <p:cNvSpPr>
            <a:spLocks noChangeShapeType="1"/>
          </p:cNvSpPr>
          <p:nvPr/>
        </p:nvSpPr>
        <p:spPr bwMode="auto">
          <a:xfrm flipV="1">
            <a:off x="5221288" y="3898900"/>
            <a:ext cx="1025525" cy="36513"/>
          </a:xfrm>
          <a:prstGeom prst="line">
            <a:avLst/>
          </a:prstGeom>
          <a:noFill/>
          <a:ln w="17463">
            <a:solidFill>
              <a:srgbClr val="333333"/>
            </a:solidFill>
            <a:round/>
            <a:headEnd/>
            <a:tailEnd/>
          </a:ln>
        </p:spPr>
        <p:txBody>
          <a:bodyPr/>
          <a:lstStyle/>
          <a:p>
            <a:endParaRPr lang="en-US"/>
          </a:p>
        </p:txBody>
      </p:sp>
      <p:sp>
        <p:nvSpPr>
          <p:cNvPr id="129082" name="Line 58"/>
          <p:cNvSpPr>
            <a:spLocks noChangeShapeType="1"/>
          </p:cNvSpPr>
          <p:nvPr/>
        </p:nvSpPr>
        <p:spPr bwMode="auto">
          <a:xfrm>
            <a:off x="6246813" y="3898900"/>
            <a:ext cx="1025525" cy="249238"/>
          </a:xfrm>
          <a:prstGeom prst="line">
            <a:avLst/>
          </a:prstGeom>
          <a:noFill/>
          <a:ln w="17463">
            <a:solidFill>
              <a:srgbClr val="333333"/>
            </a:solidFill>
            <a:round/>
            <a:headEnd/>
            <a:tailEnd/>
          </a:ln>
        </p:spPr>
        <p:txBody>
          <a:bodyPr/>
          <a:lstStyle/>
          <a:p>
            <a:endParaRPr lang="en-US"/>
          </a:p>
        </p:txBody>
      </p:sp>
      <p:sp>
        <p:nvSpPr>
          <p:cNvPr id="129083" name="Line 59"/>
          <p:cNvSpPr>
            <a:spLocks noChangeShapeType="1"/>
          </p:cNvSpPr>
          <p:nvPr/>
        </p:nvSpPr>
        <p:spPr bwMode="auto">
          <a:xfrm flipV="1">
            <a:off x="7272338" y="3965575"/>
            <a:ext cx="1025525" cy="182563"/>
          </a:xfrm>
          <a:prstGeom prst="line">
            <a:avLst/>
          </a:prstGeom>
          <a:noFill/>
          <a:ln w="17463">
            <a:solidFill>
              <a:srgbClr val="333333"/>
            </a:solidFill>
            <a:round/>
            <a:headEnd/>
            <a:tailEnd/>
          </a:ln>
        </p:spPr>
        <p:txBody>
          <a:bodyPr/>
          <a:lstStyle/>
          <a:p>
            <a:endParaRPr lang="en-US"/>
          </a:p>
        </p:txBody>
      </p:sp>
      <p:sp>
        <p:nvSpPr>
          <p:cNvPr id="129084" name="Freeform 60"/>
          <p:cNvSpPr>
            <a:spLocks/>
          </p:cNvSpPr>
          <p:nvPr/>
        </p:nvSpPr>
        <p:spPr bwMode="auto">
          <a:xfrm>
            <a:off x="2128838" y="3525838"/>
            <a:ext cx="49212" cy="22225"/>
          </a:xfrm>
          <a:custGeom>
            <a:avLst/>
            <a:gdLst/>
            <a:ahLst/>
            <a:cxnLst>
              <a:cxn ang="0">
                <a:pos x="0" y="0"/>
              </a:cxn>
              <a:cxn ang="0">
                <a:pos x="15" y="14"/>
              </a:cxn>
              <a:cxn ang="0">
                <a:pos x="31" y="14"/>
              </a:cxn>
              <a:cxn ang="0">
                <a:pos x="15" y="0"/>
              </a:cxn>
              <a:cxn ang="0">
                <a:pos x="0" y="0"/>
              </a:cxn>
            </a:cxnLst>
            <a:rect l="0" t="0" r="r" b="b"/>
            <a:pathLst>
              <a:path w="31" h="14">
                <a:moveTo>
                  <a:pt x="0" y="0"/>
                </a:moveTo>
                <a:lnTo>
                  <a:pt x="15" y="14"/>
                </a:lnTo>
                <a:lnTo>
                  <a:pt x="31" y="14"/>
                </a:lnTo>
                <a:lnTo>
                  <a:pt x="15" y="0"/>
                </a:lnTo>
                <a:lnTo>
                  <a:pt x="0" y="0"/>
                </a:lnTo>
                <a:close/>
              </a:path>
            </a:pathLst>
          </a:custGeom>
          <a:solidFill>
            <a:srgbClr val="333333"/>
          </a:solidFill>
          <a:ln w="9525">
            <a:noFill/>
            <a:round/>
            <a:headEnd/>
            <a:tailEnd/>
          </a:ln>
        </p:spPr>
        <p:txBody>
          <a:bodyPr/>
          <a:lstStyle/>
          <a:p>
            <a:endParaRPr lang="en-US"/>
          </a:p>
        </p:txBody>
      </p:sp>
      <p:sp>
        <p:nvSpPr>
          <p:cNvPr id="129085" name="Freeform 61"/>
          <p:cNvSpPr>
            <a:spLocks/>
          </p:cNvSpPr>
          <p:nvPr/>
        </p:nvSpPr>
        <p:spPr bwMode="auto">
          <a:xfrm>
            <a:off x="2203450" y="3578225"/>
            <a:ext cx="33338" cy="36513"/>
          </a:xfrm>
          <a:custGeom>
            <a:avLst/>
            <a:gdLst/>
            <a:ahLst/>
            <a:cxnLst>
              <a:cxn ang="0">
                <a:pos x="0" y="13"/>
              </a:cxn>
              <a:cxn ang="0">
                <a:pos x="16" y="23"/>
              </a:cxn>
              <a:cxn ang="0">
                <a:pos x="21" y="9"/>
              </a:cxn>
              <a:cxn ang="0">
                <a:pos x="5" y="0"/>
              </a:cxn>
              <a:cxn ang="0">
                <a:pos x="0" y="13"/>
              </a:cxn>
            </a:cxnLst>
            <a:rect l="0" t="0" r="r" b="b"/>
            <a:pathLst>
              <a:path w="21" h="23">
                <a:moveTo>
                  <a:pt x="0" y="13"/>
                </a:moveTo>
                <a:lnTo>
                  <a:pt x="16" y="23"/>
                </a:lnTo>
                <a:lnTo>
                  <a:pt x="21" y="9"/>
                </a:lnTo>
                <a:lnTo>
                  <a:pt x="5" y="0"/>
                </a:lnTo>
                <a:lnTo>
                  <a:pt x="0" y="13"/>
                </a:lnTo>
                <a:close/>
              </a:path>
            </a:pathLst>
          </a:custGeom>
          <a:solidFill>
            <a:srgbClr val="333333"/>
          </a:solidFill>
          <a:ln w="9525">
            <a:noFill/>
            <a:round/>
            <a:headEnd/>
            <a:tailEnd/>
          </a:ln>
        </p:spPr>
        <p:txBody>
          <a:bodyPr/>
          <a:lstStyle/>
          <a:p>
            <a:endParaRPr lang="en-US"/>
          </a:p>
        </p:txBody>
      </p:sp>
      <p:sp>
        <p:nvSpPr>
          <p:cNvPr id="129086" name="Freeform 62"/>
          <p:cNvSpPr>
            <a:spLocks/>
          </p:cNvSpPr>
          <p:nvPr/>
        </p:nvSpPr>
        <p:spPr bwMode="auto">
          <a:xfrm>
            <a:off x="2286000" y="3635375"/>
            <a:ext cx="50800" cy="22225"/>
          </a:xfrm>
          <a:custGeom>
            <a:avLst/>
            <a:gdLst/>
            <a:ahLst/>
            <a:cxnLst>
              <a:cxn ang="0">
                <a:pos x="0" y="0"/>
              </a:cxn>
              <a:cxn ang="0">
                <a:pos x="16" y="14"/>
              </a:cxn>
              <a:cxn ang="0">
                <a:pos x="32" y="14"/>
              </a:cxn>
              <a:cxn ang="0">
                <a:pos x="16" y="0"/>
              </a:cxn>
              <a:cxn ang="0">
                <a:pos x="0" y="0"/>
              </a:cxn>
            </a:cxnLst>
            <a:rect l="0" t="0" r="r" b="b"/>
            <a:pathLst>
              <a:path w="32" h="14">
                <a:moveTo>
                  <a:pt x="0" y="0"/>
                </a:moveTo>
                <a:lnTo>
                  <a:pt x="16" y="14"/>
                </a:lnTo>
                <a:lnTo>
                  <a:pt x="32" y="14"/>
                </a:lnTo>
                <a:lnTo>
                  <a:pt x="16" y="0"/>
                </a:lnTo>
                <a:lnTo>
                  <a:pt x="0" y="0"/>
                </a:lnTo>
                <a:close/>
              </a:path>
            </a:pathLst>
          </a:custGeom>
          <a:solidFill>
            <a:srgbClr val="333333"/>
          </a:solidFill>
          <a:ln w="9525">
            <a:noFill/>
            <a:round/>
            <a:headEnd/>
            <a:tailEnd/>
          </a:ln>
        </p:spPr>
        <p:txBody>
          <a:bodyPr/>
          <a:lstStyle/>
          <a:p>
            <a:endParaRPr lang="en-US"/>
          </a:p>
        </p:txBody>
      </p:sp>
      <p:sp>
        <p:nvSpPr>
          <p:cNvPr id="129087" name="Freeform 63"/>
          <p:cNvSpPr>
            <a:spLocks/>
          </p:cNvSpPr>
          <p:nvPr/>
        </p:nvSpPr>
        <p:spPr bwMode="auto">
          <a:xfrm>
            <a:off x="2362200" y="3687763"/>
            <a:ext cx="33338" cy="36512"/>
          </a:xfrm>
          <a:custGeom>
            <a:avLst/>
            <a:gdLst/>
            <a:ahLst/>
            <a:cxnLst>
              <a:cxn ang="0">
                <a:pos x="0" y="13"/>
              </a:cxn>
              <a:cxn ang="0">
                <a:pos x="15" y="23"/>
              </a:cxn>
              <a:cxn ang="0">
                <a:pos x="21" y="9"/>
              </a:cxn>
              <a:cxn ang="0">
                <a:pos x="5" y="0"/>
              </a:cxn>
              <a:cxn ang="0">
                <a:pos x="0" y="13"/>
              </a:cxn>
            </a:cxnLst>
            <a:rect l="0" t="0" r="r" b="b"/>
            <a:pathLst>
              <a:path w="21" h="23">
                <a:moveTo>
                  <a:pt x="0" y="13"/>
                </a:moveTo>
                <a:lnTo>
                  <a:pt x="15" y="23"/>
                </a:lnTo>
                <a:lnTo>
                  <a:pt x="21" y="9"/>
                </a:lnTo>
                <a:lnTo>
                  <a:pt x="5" y="0"/>
                </a:lnTo>
                <a:lnTo>
                  <a:pt x="0" y="13"/>
                </a:lnTo>
                <a:close/>
              </a:path>
            </a:pathLst>
          </a:custGeom>
          <a:solidFill>
            <a:srgbClr val="333333"/>
          </a:solidFill>
          <a:ln w="9525">
            <a:noFill/>
            <a:round/>
            <a:headEnd/>
            <a:tailEnd/>
          </a:ln>
        </p:spPr>
        <p:txBody>
          <a:bodyPr/>
          <a:lstStyle/>
          <a:p>
            <a:endParaRPr lang="en-US"/>
          </a:p>
        </p:txBody>
      </p:sp>
      <p:sp>
        <p:nvSpPr>
          <p:cNvPr id="129088" name="Freeform 64"/>
          <p:cNvSpPr>
            <a:spLocks/>
          </p:cNvSpPr>
          <p:nvPr/>
        </p:nvSpPr>
        <p:spPr bwMode="auto">
          <a:xfrm>
            <a:off x="2436813" y="3746500"/>
            <a:ext cx="49212" cy="20638"/>
          </a:xfrm>
          <a:custGeom>
            <a:avLst/>
            <a:gdLst/>
            <a:ahLst/>
            <a:cxnLst>
              <a:cxn ang="0">
                <a:pos x="0" y="0"/>
              </a:cxn>
              <a:cxn ang="0">
                <a:pos x="16" y="13"/>
              </a:cxn>
              <a:cxn ang="0">
                <a:pos x="31" y="13"/>
              </a:cxn>
              <a:cxn ang="0">
                <a:pos x="16" y="0"/>
              </a:cxn>
              <a:cxn ang="0">
                <a:pos x="0" y="0"/>
              </a:cxn>
            </a:cxnLst>
            <a:rect l="0" t="0" r="r" b="b"/>
            <a:pathLst>
              <a:path w="31" h="13">
                <a:moveTo>
                  <a:pt x="0" y="0"/>
                </a:moveTo>
                <a:lnTo>
                  <a:pt x="16" y="13"/>
                </a:lnTo>
                <a:lnTo>
                  <a:pt x="31" y="13"/>
                </a:lnTo>
                <a:lnTo>
                  <a:pt x="16" y="0"/>
                </a:lnTo>
                <a:lnTo>
                  <a:pt x="0" y="0"/>
                </a:lnTo>
                <a:close/>
              </a:path>
            </a:pathLst>
          </a:custGeom>
          <a:solidFill>
            <a:srgbClr val="333333"/>
          </a:solidFill>
          <a:ln w="9525">
            <a:noFill/>
            <a:round/>
            <a:headEnd/>
            <a:tailEnd/>
          </a:ln>
        </p:spPr>
        <p:txBody>
          <a:bodyPr/>
          <a:lstStyle/>
          <a:p>
            <a:endParaRPr lang="en-US"/>
          </a:p>
        </p:txBody>
      </p:sp>
      <p:sp>
        <p:nvSpPr>
          <p:cNvPr id="129089" name="Freeform 65"/>
          <p:cNvSpPr>
            <a:spLocks/>
          </p:cNvSpPr>
          <p:nvPr/>
        </p:nvSpPr>
        <p:spPr bwMode="auto">
          <a:xfrm>
            <a:off x="2519363" y="3803650"/>
            <a:ext cx="50800" cy="22225"/>
          </a:xfrm>
          <a:custGeom>
            <a:avLst/>
            <a:gdLst/>
            <a:ahLst/>
            <a:cxnLst>
              <a:cxn ang="0">
                <a:pos x="0" y="0"/>
              </a:cxn>
              <a:cxn ang="0">
                <a:pos x="16" y="14"/>
              </a:cxn>
              <a:cxn ang="0">
                <a:pos x="32" y="14"/>
              </a:cxn>
              <a:cxn ang="0">
                <a:pos x="16" y="0"/>
              </a:cxn>
              <a:cxn ang="0">
                <a:pos x="0" y="0"/>
              </a:cxn>
            </a:cxnLst>
            <a:rect l="0" t="0" r="r" b="b"/>
            <a:pathLst>
              <a:path w="32" h="14">
                <a:moveTo>
                  <a:pt x="0" y="0"/>
                </a:moveTo>
                <a:lnTo>
                  <a:pt x="16" y="14"/>
                </a:lnTo>
                <a:lnTo>
                  <a:pt x="32" y="14"/>
                </a:lnTo>
                <a:lnTo>
                  <a:pt x="16" y="0"/>
                </a:lnTo>
                <a:lnTo>
                  <a:pt x="0" y="0"/>
                </a:lnTo>
                <a:close/>
              </a:path>
            </a:pathLst>
          </a:custGeom>
          <a:solidFill>
            <a:srgbClr val="333333"/>
          </a:solidFill>
          <a:ln w="9525">
            <a:noFill/>
            <a:round/>
            <a:headEnd/>
            <a:tailEnd/>
          </a:ln>
        </p:spPr>
        <p:txBody>
          <a:bodyPr/>
          <a:lstStyle/>
          <a:p>
            <a:endParaRPr lang="en-US"/>
          </a:p>
        </p:txBody>
      </p:sp>
      <p:sp>
        <p:nvSpPr>
          <p:cNvPr id="129090" name="Freeform 66"/>
          <p:cNvSpPr>
            <a:spLocks/>
          </p:cNvSpPr>
          <p:nvPr/>
        </p:nvSpPr>
        <p:spPr bwMode="auto">
          <a:xfrm>
            <a:off x="2595563" y="3856038"/>
            <a:ext cx="33337" cy="36512"/>
          </a:xfrm>
          <a:custGeom>
            <a:avLst/>
            <a:gdLst/>
            <a:ahLst/>
            <a:cxnLst>
              <a:cxn ang="0">
                <a:pos x="0" y="13"/>
              </a:cxn>
              <a:cxn ang="0">
                <a:pos x="15" y="23"/>
              </a:cxn>
              <a:cxn ang="0">
                <a:pos x="21" y="9"/>
              </a:cxn>
              <a:cxn ang="0">
                <a:pos x="5" y="0"/>
              </a:cxn>
              <a:cxn ang="0">
                <a:pos x="0" y="13"/>
              </a:cxn>
            </a:cxnLst>
            <a:rect l="0" t="0" r="r" b="b"/>
            <a:pathLst>
              <a:path w="21" h="23">
                <a:moveTo>
                  <a:pt x="0" y="13"/>
                </a:moveTo>
                <a:lnTo>
                  <a:pt x="15" y="23"/>
                </a:lnTo>
                <a:lnTo>
                  <a:pt x="21" y="9"/>
                </a:lnTo>
                <a:lnTo>
                  <a:pt x="5" y="0"/>
                </a:lnTo>
                <a:lnTo>
                  <a:pt x="0" y="13"/>
                </a:lnTo>
                <a:close/>
              </a:path>
            </a:pathLst>
          </a:custGeom>
          <a:solidFill>
            <a:srgbClr val="333333"/>
          </a:solidFill>
          <a:ln w="9525">
            <a:noFill/>
            <a:round/>
            <a:headEnd/>
            <a:tailEnd/>
          </a:ln>
        </p:spPr>
        <p:txBody>
          <a:bodyPr/>
          <a:lstStyle/>
          <a:p>
            <a:endParaRPr lang="en-US"/>
          </a:p>
        </p:txBody>
      </p:sp>
      <p:sp>
        <p:nvSpPr>
          <p:cNvPr id="129091" name="Freeform 67"/>
          <p:cNvSpPr>
            <a:spLocks/>
          </p:cNvSpPr>
          <p:nvPr/>
        </p:nvSpPr>
        <p:spPr bwMode="auto">
          <a:xfrm>
            <a:off x="2670175" y="3913188"/>
            <a:ext cx="49213" cy="22225"/>
          </a:xfrm>
          <a:custGeom>
            <a:avLst/>
            <a:gdLst/>
            <a:ahLst/>
            <a:cxnLst>
              <a:cxn ang="0">
                <a:pos x="0" y="0"/>
              </a:cxn>
              <a:cxn ang="0">
                <a:pos x="16" y="14"/>
              </a:cxn>
              <a:cxn ang="0">
                <a:pos x="31" y="14"/>
              </a:cxn>
              <a:cxn ang="0">
                <a:pos x="16" y="0"/>
              </a:cxn>
              <a:cxn ang="0">
                <a:pos x="0" y="0"/>
              </a:cxn>
            </a:cxnLst>
            <a:rect l="0" t="0" r="r" b="b"/>
            <a:pathLst>
              <a:path w="31" h="14">
                <a:moveTo>
                  <a:pt x="0" y="0"/>
                </a:moveTo>
                <a:lnTo>
                  <a:pt x="16" y="14"/>
                </a:lnTo>
                <a:lnTo>
                  <a:pt x="31" y="14"/>
                </a:lnTo>
                <a:lnTo>
                  <a:pt x="16" y="0"/>
                </a:lnTo>
                <a:lnTo>
                  <a:pt x="0" y="0"/>
                </a:lnTo>
                <a:close/>
              </a:path>
            </a:pathLst>
          </a:custGeom>
          <a:solidFill>
            <a:srgbClr val="333333"/>
          </a:solidFill>
          <a:ln w="9525">
            <a:noFill/>
            <a:round/>
            <a:headEnd/>
            <a:tailEnd/>
          </a:ln>
        </p:spPr>
        <p:txBody>
          <a:bodyPr/>
          <a:lstStyle/>
          <a:p>
            <a:endParaRPr lang="en-US"/>
          </a:p>
        </p:txBody>
      </p:sp>
      <p:sp>
        <p:nvSpPr>
          <p:cNvPr id="129092" name="Freeform 68"/>
          <p:cNvSpPr>
            <a:spLocks/>
          </p:cNvSpPr>
          <p:nvPr/>
        </p:nvSpPr>
        <p:spPr bwMode="auto">
          <a:xfrm>
            <a:off x="2752725" y="3965575"/>
            <a:ext cx="33338" cy="36513"/>
          </a:xfrm>
          <a:custGeom>
            <a:avLst/>
            <a:gdLst/>
            <a:ahLst/>
            <a:cxnLst>
              <a:cxn ang="0">
                <a:pos x="0" y="13"/>
              </a:cxn>
              <a:cxn ang="0">
                <a:pos x="16" y="23"/>
              </a:cxn>
              <a:cxn ang="0">
                <a:pos x="21" y="9"/>
              </a:cxn>
              <a:cxn ang="0">
                <a:pos x="6" y="0"/>
              </a:cxn>
              <a:cxn ang="0">
                <a:pos x="0" y="13"/>
              </a:cxn>
            </a:cxnLst>
            <a:rect l="0" t="0" r="r" b="b"/>
            <a:pathLst>
              <a:path w="21" h="23">
                <a:moveTo>
                  <a:pt x="0" y="13"/>
                </a:moveTo>
                <a:lnTo>
                  <a:pt x="16" y="23"/>
                </a:lnTo>
                <a:lnTo>
                  <a:pt x="21" y="9"/>
                </a:lnTo>
                <a:lnTo>
                  <a:pt x="6" y="0"/>
                </a:lnTo>
                <a:lnTo>
                  <a:pt x="0" y="13"/>
                </a:lnTo>
                <a:close/>
              </a:path>
            </a:pathLst>
          </a:custGeom>
          <a:solidFill>
            <a:srgbClr val="333333"/>
          </a:solidFill>
          <a:ln w="9525">
            <a:noFill/>
            <a:round/>
            <a:headEnd/>
            <a:tailEnd/>
          </a:ln>
        </p:spPr>
        <p:txBody>
          <a:bodyPr/>
          <a:lstStyle/>
          <a:p>
            <a:endParaRPr lang="en-US"/>
          </a:p>
        </p:txBody>
      </p:sp>
      <p:sp>
        <p:nvSpPr>
          <p:cNvPr id="129093" name="Freeform 69"/>
          <p:cNvSpPr>
            <a:spLocks/>
          </p:cNvSpPr>
          <p:nvPr/>
        </p:nvSpPr>
        <p:spPr bwMode="auto">
          <a:xfrm>
            <a:off x="2828925" y="4022725"/>
            <a:ext cx="49213" cy="22225"/>
          </a:xfrm>
          <a:custGeom>
            <a:avLst/>
            <a:gdLst/>
            <a:ahLst/>
            <a:cxnLst>
              <a:cxn ang="0">
                <a:pos x="0" y="0"/>
              </a:cxn>
              <a:cxn ang="0">
                <a:pos x="16" y="14"/>
              </a:cxn>
              <a:cxn ang="0">
                <a:pos x="31" y="14"/>
              </a:cxn>
              <a:cxn ang="0">
                <a:pos x="16" y="0"/>
              </a:cxn>
              <a:cxn ang="0">
                <a:pos x="0" y="0"/>
              </a:cxn>
            </a:cxnLst>
            <a:rect l="0" t="0" r="r" b="b"/>
            <a:pathLst>
              <a:path w="31" h="14">
                <a:moveTo>
                  <a:pt x="0" y="0"/>
                </a:moveTo>
                <a:lnTo>
                  <a:pt x="16" y="14"/>
                </a:lnTo>
                <a:lnTo>
                  <a:pt x="31" y="14"/>
                </a:lnTo>
                <a:lnTo>
                  <a:pt x="16" y="0"/>
                </a:lnTo>
                <a:lnTo>
                  <a:pt x="0" y="0"/>
                </a:lnTo>
                <a:close/>
              </a:path>
            </a:pathLst>
          </a:custGeom>
          <a:solidFill>
            <a:srgbClr val="333333"/>
          </a:solidFill>
          <a:ln w="9525">
            <a:noFill/>
            <a:round/>
            <a:headEnd/>
            <a:tailEnd/>
          </a:ln>
        </p:spPr>
        <p:txBody>
          <a:bodyPr/>
          <a:lstStyle/>
          <a:p>
            <a:endParaRPr lang="en-US"/>
          </a:p>
        </p:txBody>
      </p:sp>
      <p:sp>
        <p:nvSpPr>
          <p:cNvPr id="129094" name="Freeform 70"/>
          <p:cNvSpPr>
            <a:spLocks/>
          </p:cNvSpPr>
          <p:nvPr/>
        </p:nvSpPr>
        <p:spPr bwMode="auto">
          <a:xfrm>
            <a:off x="2903538" y="4081463"/>
            <a:ext cx="50800" cy="22225"/>
          </a:xfrm>
          <a:custGeom>
            <a:avLst/>
            <a:gdLst/>
            <a:ahLst/>
            <a:cxnLst>
              <a:cxn ang="0">
                <a:pos x="0" y="0"/>
              </a:cxn>
              <a:cxn ang="0">
                <a:pos x="16" y="14"/>
              </a:cxn>
              <a:cxn ang="0">
                <a:pos x="32" y="14"/>
              </a:cxn>
              <a:cxn ang="0">
                <a:pos x="16" y="0"/>
              </a:cxn>
              <a:cxn ang="0">
                <a:pos x="0" y="0"/>
              </a:cxn>
            </a:cxnLst>
            <a:rect l="0" t="0" r="r" b="b"/>
            <a:pathLst>
              <a:path w="32" h="14">
                <a:moveTo>
                  <a:pt x="0" y="0"/>
                </a:moveTo>
                <a:lnTo>
                  <a:pt x="16" y="14"/>
                </a:lnTo>
                <a:lnTo>
                  <a:pt x="32" y="14"/>
                </a:lnTo>
                <a:lnTo>
                  <a:pt x="16" y="0"/>
                </a:lnTo>
                <a:lnTo>
                  <a:pt x="0" y="0"/>
                </a:lnTo>
                <a:close/>
              </a:path>
            </a:pathLst>
          </a:custGeom>
          <a:solidFill>
            <a:srgbClr val="333333"/>
          </a:solidFill>
          <a:ln w="9525">
            <a:noFill/>
            <a:round/>
            <a:headEnd/>
            <a:tailEnd/>
          </a:ln>
        </p:spPr>
        <p:txBody>
          <a:bodyPr/>
          <a:lstStyle/>
          <a:p>
            <a:endParaRPr lang="en-US"/>
          </a:p>
        </p:txBody>
      </p:sp>
      <p:sp>
        <p:nvSpPr>
          <p:cNvPr id="129095" name="Freeform 71"/>
          <p:cNvSpPr>
            <a:spLocks/>
          </p:cNvSpPr>
          <p:nvPr/>
        </p:nvSpPr>
        <p:spPr bwMode="auto">
          <a:xfrm>
            <a:off x="2978150" y="4133850"/>
            <a:ext cx="42863" cy="28575"/>
          </a:xfrm>
          <a:custGeom>
            <a:avLst/>
            <a:gdLst/>
            <a:ahLst/>
            <a:cxnLst>
              <a:cxn ang="0">
                <a:pos x="0" y="9"/>
              </a:cxn>
              <a:cxn ang="0">
                <a:pos x="21" y="18"/>
              </a:cxn>
              <a:cxn ang="0">
                <a:pos x="27" y="9"/>
              </a:cxn>
              <a:cxn ang="0">
                <a:pos x="6" y="0"/>
              </a:cxn>
              <a:cxn ang="0">
                <a:pos x="0" y="9"/>
              </a:cxn>
            </a:cxnLst>
            <a:rect l="0" t="0" r="r" b="b"/>
            <a:pathLst>
              <a:path w="27" h="18">
                <a:moveTo>
                  <a:pt x="0" y="9"/>
                </a:moveTo>
                <a:lnTo>
                  <a:pt x="21" y="18"/>
                </a:lnTo>
                <a:lnTo>
                  <a:pt x="27" y="9"/>
                </a:lnTo>
                <a:lnTo>
                  <a:pt x="6" y="0"/>
                </a:lnTo>
                <a:lnTo>
                  <a:pt x="0" y="9"/>
                </a:lnTo>
                <a:close/>
              </a:path>
            </a:pathLst>
          </a:custGeom>
          <a:solidFill>
            <a:srgbClr val="333333"/>
          </a:solidFill>
          <a:ln w="9525">
            <a:noFill/>
            <a:round/>
            <a:headEnd/>
            <a:tailEnd/>
          </a:ln>
        </p:spPr>
        <p:txBody>
          <a:bodyPr/>
          <a:lstStyle/>
          <a:p>
            <a:endParaRPr lang="en-US"/>
          </a:p>
        </p:txBody>
      </p:sp>
      <p:sp>
        <p:nvSpPr>
          <p:cNvPr id="129096" name="Freeform 72"/>
          <p:cNvSpPr>
            <a:spLocks/>
          </p:cNvSpPr>
          <p:nvPr/>
        </p:nvSpPr>
        <p:spPr bwMode="auto">
          <a:xfrm>
            <a:off x="3062288" y="4191000"/>
            <a:ext cx="49212" cy="22225"/>
          </a:xfrm>
          <a:custGeom>
            <a:avLst/>
            <a:gdLst/>
            <a:ahLst/>
            <a:cxnLst>
              <a:cxn ang="0">
                <a:pos x="0" y="0"/>
              </a:cxn>
              <a:cxn ang="0">
                <a:pos x="16" y="14"/>
              </a:cxn>
              <a:cxn ang="0">
                <a:pos x="31" y="14"/>
              </a:cxn>
              <a:cxn ang="0">
                <a:pos x="16" y="0"/>
              </a:cxn>
              <a:cxn ang="0">
                <a:pos x="0" y="0"/>
              </a:cxn>
            </a:cxnLst>
            <a:rect l="0" t="0" r="r" b="b"/>
            <a:pathLst>
              <a:path w="31" h="14">
                <a:moveTo>
                  <a:pt x="0" y="0"/>
                </a:moveTo>
                <a:lnTo>
                  <a:pt x="16" y="14"/>
                </a:lnTo>
                <a:lnTo>
                  <a:pt x="31" y="14"/>
                </a:lnTo>
                <a:lnTo>
                  <a:pt x="16" y="0"/>
                </a:lnTo>
                <a:lnTo>
                  <a:pt x="0" y="0"/>
                </a:lnTo>
                <a:close/>
              </a:path>
            </a:pathLst>
          </a:custGeom>
          <a:solidFill>
            <a:srgbClr val="333333"/>
          </a:solidFill>
          <a:ln w="9525">
            <a:noFill/>
            <a:round/>
            <a:headEnd/>
            <a:tailEnd/>
          </a:ln>
        </p:spPr>
        <p:txBody>
          <a:bodyPr/>
          <a:lstStyle/>
          <a:p>
            <a:endParaRPr lang="en-US"/>
          </a:p>
        </p:txBody>
      </p:sp>
      <p:sp>
        <p:nvSpPr>
          <p:cNvPr id="129097" name="Freeform 73"/>
          <p:cNvSpPr>
            <a:spLocks/>
          </p:cNvSpPr>
          <p:nvPr/>
        </p:nvSpPr>
        <p:spPr bwMode="auto">
          <a:xfrm>
            <a:off x="3136900" y="4243388"/>
            <a:ext cx="33338" cy="36512"/>
          </a:xfrm>
          <a:custGeom>
            <a:avLst/>
            <a:gdLst/>
            <a:ahLst/>
            <a:cxnLst>
              <a:cxn ang="0">
                <a:pos x="0" y="13"/>
              </a:cxn>
              <a:cxn ang="0">
                <a:pos x="16" y="23"/>
              </a:cxn>
              <a:cxn ang="0">
                <a:pos x="21" y="9"/>
              </a:cxn>
              <a:cxn ang="0">
                <a:pos x="5" y="0"/>
              </a:cxn>
              <a:cxn ang="0">
                <a:pos x="0" y="13"/>
              </a:cxn>
            </a:cxnLst>
            <a:rect l="0" t="0" r="r" b="b"/>
            <a:pathLst>
              <a:path w="21" h="23">
                <a:moveTo>
                  <a:pt x="0" y="13"/>
                </a:moveTo>
                <a:lnTo>
                  <a:pt x="16" y="23"/>
                </a:lnTo>
                <a:lnTo>
                  <a:pt x="21" y="9"/>
                </a:lnTo>
                <a:lnTo>
                  <a:pt x="5" y="0"/>
                </a:lnTo>
                <a:lnTo>
                  <a:pt x="0" y="13"/>
                </a:lnTo>
                <a:close/>
              </a:path>
            </a:pathLst>
          </a:custGeom>
          <a:solidFill>
            <a:srgbClr val="333333"/>
          </a:solidFill>
          <a:ln w="9525">
            <a:noFill/>
            <a:round/>
            <a:headEnd/>
            <a:tailEnd/>
          </a:ln>
        </p:spPr>
        <p:txBody>
          <a:bodyPr/>
          <a:lstStyle/>
          <a:p>
            <a:endParaRPr lang="en-US"/>
          </a:p>
        </p:txBody>
      </p:sp>
      <p:sp>
        <p:nvSpPr>
          <p:cNvPr id="129098" name="Freeform 74"/>
          <p:cNvSpPr>
            <a:spLocks/>
          </p:cNvSpPr>
          <p:nvPr/>
        </p:nvSpPr>
        <p:spPr bwMode="auto">
          <a:xfrm>
            <a:off x="3154363" y="4264025"/>
            <a:ext cx="33337" cy="36513"/>
          </a:xfrm>
          <a:custGeom>
            <a:avLst/>
            <a:gdLst/>
            <a:ahLst/>
            <a:cxnLst>
              <a:cxn ang="0">
                <a:pos x="0" y="14"/>
              </a:cxn>
              <a:cxn ang="0">
                <a:pos x="15" y="23"/>
              </a:cxn>
              <a:cxn ang="0">
                <a:pos x="21" y="10"/>
              </a:cxn>
              <a:cxn ang="0">
                <a:pos x="5" y="0"/>
              </a:cxn>
              <a:cxn ang="0">
                <a:pos x="0" y="14"/>
              </a:cxn>
            </a:cxnLst>
            <a:rect l="0" t="0" r="r" b="b"/>
            <a:pathLst>
              <a:path w="21" h="23">
                <a:moveTo>
                  <a:pt x="0" y="14"/>
                </a:moveTo>
                <a:lnTo>
                  <a:pt x="15" y="23"/>
                </a:lnTo>
                <a:lnTo>
                  <a:pt x="21" y="10"/>
                </a:lnTo>
                <a:lnTo>
                  <a:pt x="5" y="0"/>
                </a:lnTo>
                <a:lnTo>
                  <a:pt x="0" y="14"/>
                </a:lnTo>
                <a:close/>
              </a:path>
            </a:pathLst>
          </a:custGeom>
          <a:solidFill>
            <a:srgbClr val="333333"/>
          </a:solidFill>
          <a:ln w="9525">
            <a:noFill/>
            <a:round/>
            <a:headEnd/>
            <a:tailEnd/>
          </a:ln>
        </p:spPr>
        <p:txBody>
          <a:bodyPr/>
          <a:lstStyle/>
          <a:p>
            <a:endParaRPr lang="en-US"/>
          </a:p>
        </p:txBody>
      </p:sp>
      <p:sp>
        <p:nvSpPr>
          <p:cNvPr id="129099" name="Freeform 75"/>
          <p:cNvSpPr>
            <a:spLocks/>
          </p:cNvSpPr>
          <p:nvPr/>
        </p:nvSpPr>
        <p:spPr bwMode="auto">
          <a:xfrm>
            <a:off x="3236913" y="4308475"/>
            <a:ext cx="41275" cy="28575"/>
          </a:xfrm>
          <a:custGeom>
            <a:avLst/>
            <a:gdLst/>
            <a:ahLst/>
            <a:cxnLst>
              <a:cxn ang="0">
                <a:pos x="0" y="9"/>
              </a:cxn>
              <a:cxn ang="0">
                <a:pos x="21" y="18"/>
              </a:cxn>
              <a:cxn ang="0">
                <a:pos x="26" y="9"/>
              </a:cxn>
              <a:cxn ang="0">
                <a:pos x="5" y="0"/>
              </a:cxn>
              <a:cxn ang="0">
                <a:pos x="0" y="9"/>
              </a:cxn>
            </a:cxnLst>
            <a:rect l="0" t="0" r="r" b="b"/>
            <a:pathLst>
              <a:path w="26" h="18">
                <a:moveTo>
                  <a:pt x="0" y="9"/>
                </a:moveTo>
                <a:lnTo>
                  <a:pt x="21" y="18"/>
                </a:lnTo>
                <a:lnTo>
                  <a:pt x="26" y="9"/>
                </a:lnTo>
                <a:lnTo>
                  <a:pt x="5" y="0"/>
                </a:lnTo>
                <a:lnTo>
                  <a:pt x="0" y="9"/>
                </a:lnTo>
                <a:close/>
              </a:path>
            </a:pathLst>
          </a:custGeom>
          <a:solidFill>
            <a:srgbClr val="333333"/>
          </a:solidFill>
          <a:ln w="9525">
            <a:noFill/>
            <a:round/>
            <a:headEnd/>
            <a:tailEnd/>
          </a:ln>
        </p:spPr>
        <p:txBody>
          <a:bodyPr/>
          <a:lstStyle/>
          <a:p>
            <a:endParaRPr lang="en-US"/>
          </a:p>
        </p:txBody>
      </p:sp>
      <p:sp>
        <p:nvSpPr>
          <p:cNvPr id="129100" name="Freeform 76"/>
          <p:cNvSpPr>
            <a:spLocks/>
          </p:cNvSpPr>
          <p:nvPr/>
        </p:nvSpPr>
        <p:spPr bwMode="auto">
          <a:xfrm>
            <a:off x="3328988" y="4352925"/>
            <a:ext cx="33337" cy="36513"/>
          </a:xfrm>
          <a:custGeom>
            <a:avLst/>
            <a:gdLst/>
            <a:ahLst/>
            <a:cxnLst>
              <a:cxn ang="0">
                <a:pos x="0" y="13"/>
              </a:cxn>
              <a:cxn ang="0">
                <a:pos x="16" y="23"/>
              </a:cxn>
              <a:cxn ang="0">
                <a:pos x="21" y="9"/>
              </a:cxn>
              <a:cxn ang="0">
                <a:pos x="5" y="0"/>
              </a:cxn>
              <a:cxn ang="0">
                <a:pos x="0" y="13"/>
              </a:cxn>
            </a:cxnLst>
            <a:rect l="0" t="0" r="r" b="b"/>
            <a:pathLst>
              <a:path w="21" h="23">
                <a:moveTo>
                  <a:pt x="0" y="13"/>
                </a:moveTo>
                <a:lnTo>
                  <a:pt x="16" y="23"/>
                </a:lnTo>
                <a:lnTo>
                  <a:pt x="21" y="9"/>
                </a:lnTo>
                <a:lnTo>
                  <a:pt x="5" y="0"/>
                </a:lnTo>
                <a:lnTo>
                  <a:pt x="0" y="13"/>
                </a:lnTo>
                <a:close/>
              </a:path>
            </a:pathLst>
          </a:custGeom>
          <a:solidFill>
            <a:srgbClr val="333333"/>
          </a:solidFill>
          <a:ln w="9525">
            <a:noFill/>
            <a:round/>
            <a:headEnd/>
            <a:tailEnd/>
          </a:ln>
        </p:spPr>
        <p:txBody>
          <a:bodyPr/>
          <a:lstStyle/>
          <a:p>
            <a:endParaRPr lang="en-US"/>
          </a:p>
        </p:txBody>
      </p:sp>
      <p:sp>
        <p:nvSpPr>
          <p:cNvPr id="129101" name="Freeform 77"/>
          <p:cNvSpPr>
            <a:spLocks/>
          </p:cNvSpPr>
          <p:nvPr/>
        </p:nvSpPr>
        <p:spPr bwMode="auto">
          <a:xfrm>
            <a:off x="3411538" y="4395788"/>
            <a:ext cx="33337" cy="36512"/>
          </a:xfrm>
          <a:custGeom>
            <a:avLst/>
            <a:gdLst/>
            <a:ahLst/>
            <a:cxnLst>
              <a:cxn ang="0">
                <a:pos x="0" y="14"/>
              </a:cxn>
              <a:cxn ang="0">
                <a:pos x="16" y="23"/>
              </a:cxn>
              <a:cxn ang="0">
                <a:pos x="21" y="9"/>
              </a:cxn>
              <a:cxn ang="0">
                <a:pos x="6" y="0"/>
              </a:cxn>
              <a:cxn ang="0">
                <a:pos x="0" y="14"/>
              </a:cxn>
            </a:cxnLst>
            <a:rect l="0" t="0" r="r" b="b"/>
            <a:pathLst>
              <a:path w="21" h="23">
                <a:moveTo>
                  <a:pt x="0" y="14"/>
                </a:moveTo>
                <a:lnTo>
                  <a:pt x="16" y="23"/>
                </a:lnTo>
                <a:lnTo>
                  <a:pt x="21" y="9"/>
                </a:lnTo>
                <a:lnTo>
                  <a:pt x="6" y="0"/>
                </a:lnTo>
                <a:lnTo>
                  <a:pt x="0" y="14"/>
                </a:lnTo>
                <a:close/>
              </a:path>
            </a:pathLst>
          </a:custGeom>
          <a:solidFill>
            <a:srgbClr val="333333"/>
          </a:solidFill>
          <a:ln w="9525">
            <a:noFill/>
            <a:round/>
            <a:headEnd/>
            <a:tailEnd/>
          </a:ln>
        </p:spPr>
        <p:txBody>
          <a:bodyPr/>
          <a:lstStyle/>
          <a:p>
            <a:endParaRPr lang="en-US"/>
          </a:p>
        </p:txBody>
      </p:sp>
      <p:sp>
        <p:nvSpPr>
          <p:cNvPr id="129102" name="Freeform 78"/>
          <p:cNvSpPr>
            <a:spLocks/>
          </p:cNvSpPr>
          <p:nvPr/>
        </p:nvSpPr>
        <p:spPr bwMode="auto">
          <a:xfrm>
            <a:off x="3495675" y="4440238"/>
            <a:ext cx="41275" cy="42862"/>
          </a:xfrm>
          <a:custGeom>
            <a:avLst/>
            <a:gdLst/>
            <a:ahLst/>
            <a:cxnLst>
              <a:cxn ang="0">
                <a:pos x="0" y="14"/>
              </a:cxn>
              <a:cxn ang="0">
                <a:pos x="21" y="27"/>
              </a:cxn>
              <a:cxn ang="0">
                <a:pos x="26" y="14"/>
              </a:cxn>
              <a:cxn ang="0">
                <a:pos x="5" y="0"/>
              </a:cxn>
              <a:cxn ang="0">
                <a:pos x="0" y="14"/>
              </a:cxn>
            </a:cxnLst>
            <a:rect l="0" t="0" r="r" b="b"/>
            <a:pathLst>
              <a:path w="26" h="27">
                <a:moveTo>
                  <a:pt x="0" y="14"/>
                </a:moveTo>
                <a:lnTo>
                  <a:pt x="21" y="27"/>
                </a:lnTo>
                <a:lnTo>
                  <a:pt x="26" y="14"/>
                </a:lnTo>
                <a:lnTo>
                  <a:pt x="5" y="0"/>
                </a:lnTo>
                <a:lnTo>
                  <a:pt x="0" y="14"/>
                </a:lnTo>
                <a:close/>
              </a:path>
            </a:pathLst>
          </a:custGeom>
          <a:solidFill>
            <a:srgbClr val="333333"/>
          </a:solidFill>
          <a:ln w="9525">
            <a:noFill/>
            <a:round/>
            <a:headEnd/>
            <a:tailEnd/>
          </a:ln>
        </p:spPr>
        <p:txBody>
          <a:bodyPr/>
          <a:lstStyle/>
          <a:p>
            <a:endParaRPr lang="en-US"/>
          </a:p>
        </p:txBody>
      </p:sp>
      <p:sp>
        <p:nvSpPr>
          <p:cNvPr id="129103" name="Freeform 79"/>
          <p:cNvSpPr>
            <a:spLocks/>
          </p:cNvSpPr>
          <p:nvPr/>
        </p:nvSpPr>
        <p:spPr bwMode="auto">
          <a:xfrm>
            <a:off x="3587750" y="4491038"/>
            <a:ext cx="33338" cy="36512"/>
          </a:xfrm>
          <a:custGeom>
            <a:avLst/>
            <a:gdLst/>
            <a:ahLst/>
            <a:cxnLst>
              <a:cxn ang="0">
                <a:pos x="0" y="14"/>
              </a:cxn>
              <a:cxn ang="0">
                <a:pos x="15" y="23"/>
              </a:cxn>
              <a:cxn ang="0">
                <a:pos x="21" y="9"/>
              </a:cxn>
              <a:cxn ang="0">
                <a:pos x="5" y="0"/>
              </a:cxn>
              <a:cxn ang="0">
                <a:pos x="0" y="14"/>
              </a:cxn>
            </a:cxnLst>
            <a:rect l="0" t="0" r="r" b="b"/>
            <a:pathLst>
              <a:path w="21" h="23">
                <a:moveTo>
                  <a:pt x="0" y="14"/>
                </a:moveTo>
                <a:lnTo>
                  <a:pt x="15" y="23"/>
                </a:lnTo>
                <a:lnTo>
                  <a:pt x="21" y="9"/>
                </a:lnTo>
                <a:lnTo>
                  <a:pt x="5" y="0"/>
                </a:lnTo>
                <a:lnTo>
                  <a:pt x="0" y="14"/>
                </a:lnTo>
                <a:close/>
              </a:path>
            </a:pathLst>
          </a:custGeom>
          <a:solidFill>
            <a:srgbClr val="333333"/>
          </a:solidFill>
          <a:ln w="9525">
            <a:noFill/>
            <a:round/>
            <a:headEnd/>
            <a:tailEnd/>
          </a:ln>
        </p:spPr>
        <p:txBody>
          <a:bodyPr/>
          <a:lstStyle/>
          <a:p>
            <a:endParaRPr lang="en-US"/>
          </a:p>
        </p:txBody>
      </p:sp>
      <p:sp>
        <p:nvSpPr>
          <p:cNvPr id="129104" name="Freeform 80"/>
          <p:cNvSpPr>
            <a:spLocks/>
          </p:cNvSpPr>
          <p:nvPr/>
        </p:nvSpPr>
        <p:spPr bwMode="auto">
          <a:xfrm>
            <a:off x="3670300" y="4535488"/>
            <a:ext cx="42863" cy="28575"/>
          </a:xfrm>
          <a:custGeom>
            <a:avLst/>
            <a:gdLst/>
            <a:ahLst/>
            <a:cxnLst>
              <a:cxn ang="0">
                <a:pos x="0" y="9"/>
              </a:cxn>
              <a:cxn ang="0">
                <a:pos x="21" y="18"/>
              </a:cxn>
              <a:cxn ang="0">
                <a:pos x="27" y="9"/>
              </a:cxn>
              <a:cxn ang="0">
                <a:pos x="6" y="0"/>
              </a:cxn>
              <a:cxn ang="0">
                <a:pos x="0" y="9"/>
              </a:cxn>
            </a:cxnLst>
            <a:rect l="0" t="0" r="r" b="b"/>
            <a:pathLst>
              <a:path w="27" h="18">
                <a:moveTo>
                  <a:pt x="0" y="9"/>
                </a:moveTo>
                <a:lnTo>
                  <a:pt x="21" y="18"/>
                </a:lnTo>
                <a:lnTo>
                  <a:pt x="27" y="9"/>
                </a:lnTo>
                <a:lnTo>
                  <a:pt x="6" y="0"/>
                </a:lnTo>
                <a:lnTo>
                  <a:pt x="0" y="9"/>
                </a:lnTo>
                <a:close/>
              </a:path>
            </a:pathLst>
          </a:custGeom>
          <a:solidFill>
            <a:srgbClr val="333333"/>
          </a:solidFill>
          <a:ln w="9525">
            <a:noFill/>
            <a:round/>
            <a:headEnd/>
            <a:tailEnd/>
          </a:ln>
        </p:spPr>
        <p:txBody>
          <a:bodyPr/>
          <a:lstStyle/>
          <a:p>
            <a:endParaRPr lang="en-US"/>
          </a:p>
        </p:txBody>
      </p:sp>
      <p:sp>
        <p:nvSpPr>
          <p:cNvPr id="129105" name="Freeform 81"/>
          <p:cNvSpPr>
            <a:spLocks/>
          </p:cNvSpPr>
          <p:nvPr/>
        </p:nvSpPr>
        <p:spPr bwMode="auto">
          <a:xfrm>
            <a:off x="3754438" y="4578350"/>
            <a:ext cx="41275" cy="30163"/>
          </a:xfrm>
          <a:custGeom>
            <a:avLst/>
            <a:gdLst/>
            <a:ahLst/>
            <a:cxnLst>
              <a:cxn ang="0">
                <a:pos x="0" y="10"/>
              </a:cxn>
              <a:cxn ang="0">
                <a:pos x="21" y="19"/>
              </a:cxn>
              <a:cxn ang="0">
                <a:pos x="26" y="10"/>
              </a:cxn>
              <a:cxn ang="0">
                <a:pos x="5" y="0"/>
              </a:cxn>
              <a:cxn ang="0">
                <a:pos x="0" y="10"/>
              </a:cxn>
            </a:cxnLst>
            <a:rect l="0" t="0" r="r" b="b"/>
            <a:pathLst>
              <a:path w="26" h="19">
                <a:moveTo>
                  <a:pt x="0" y="10"/>
                </a:moveTo>
                <a:lnTo>
                  <a:pt x="21" y="19"/>
                </a:lnTo>
                <a:lnTo>
                  <a:pt x="26" y="10"/>
                </a:lnTo>
                <a:lnTo>
                  <a:pt x="5" y="0"/>
                </a:lnTo>
                <a:lnTo>
                  <a:pt x="0" y="10"/>
                </a:lnTo>
                <a:close/>
              </a:path>
            </a:pathLst>
          </a:custGeom>
          <a:solidFill>
            <a:srgbClr val="333333"/>
          </a:solidFill>
          <a:ln w="9525">
            <a:noFill/>
            <a:round/>
            <a:headEnd/>
            <a:tailEnd/>
          </a:ln>
        </p:spPr>
        <p:txBody>
          <a:bodyPr/>
          <a:lstStyle/>
          <a:p>
            <a:endParaRPr lang="en-US"/>
          </a:p>
        </p:txBody>
      </p:sp>
      <p:sp>
        <p:nvSpPr>
          <p:cNvPr id="129106" name="Freeform 82"/>
          <p:cNvSpPr>
            <a:spLocks/>
          </p:cNvSpPr>
          <p:nvPr/>
        </p:nvSpPr>
        <p:spPr bwMode="auto">
          <a:xfrm>
            <a:off x="3846513" y="4622800"/>
            <a:ext cx="33337" cy="36513"/>
          </a:xfrm>
          <a:custGeom>
            <a:avLst/>
            <a:gdLst/>
            <a:ahLst/>
            <a:cxnLst>
              <a:cxn ang="0">
                <a:pos x="0" y="14"/>
              </a:cxn>
              <a:cxn ang="0">
                <a:pos x="15" y="23"/>
              </a:cxn>
              <a:cxn ang="0">
                <a:pos x="21" y="9"/>
              </a:cxn>
              <a:cxn ang="0">
                <a:pos x="5" y="0"/>
              </a:cxn>
              <a:cxn ang="0">
                <a:pos x="0" y="14"/>
              </a:cxn>
            </a:cxnLst>
            <a:rect l="0" t="0" r="r" b="b"/>
            <a:pathLst>
              <a:path w="21" h="23">
                <a:moveTo>
                  <a:pt x="0" y="14"/>
                </a:moveTo>
                <a:lnTo>
                  <a:pt x="15" y="23"/>
                </a:lnTo>
                <a:lnTo>
                  <a:pt x="21" y="9"/>
                </a:lnTo>
                <a:lnTo>
                  <a:pt x="5" y="0"/>
                </a:lnTo>
                <a:lnTo>
                  <a:pt x="0" y="14"/>
                </a:lnTo>
                <a:close/>
              </a:path>
            </a:pathLst>
          </a:custGeom>
          <a:solidFill>
            <a:srgbClr val="333333"/>
          </a:solidFill>
          <a:ln w="9525">
            <a:noFill/>
            <a:round/>
            <a:headEnd/>
            <a:tailEnd/>
          </a:ln>
        </p:spPr>
        <p:txBody>
          <a:bodyPr/>
          <a:lstStyle/>
          <a:p>
            <a:endParaRPr lang="en-US"/>
          </a:p>
        </p:txBody>
      </p:sp>
      <p:sp>
        <p:nvSpPr>
          <p:cNvPr id="129107" name="Freeform 83"/>
          <p:cNvSpPr>
            <a:spLocks/>
          </p:cNvSpPr>
          <p:nvPr/>
        </p:nvSpPr>
        <p:spPr bwMode="auto">
          <a:xfrm>
            <a:off x="3929063" y="4667250"/>
            <a:ext cx="41275" cy="28575"/>
          </a:xfrm>
          <a:custGeom>
            <a:avLst/>
            <a:gdLst/>
            <a:ahLst/>
            <a:cxnLst>
              <a:cxn ang="0">
                <a:pos x="0" y="9"/>
              </a:cxn>
              <a:cxn ang="0">
                <a:pos x="21" y="18"/>
              </a:cxn>
              <a:cxn ang="0">
                <a:pos x="26" y="9"/>
              </a:cxn>
              <a:cxn ang="0">
                <a:pos x="5" y="0"/>
              </a:cxn>
              <a:cxn ang="0">
                <a:pos x="0" y="9"/>
              </a:cxn>
            </a:cxnLst>
            <a:rect l="0" t="0" r="r" b="b"/>
            <a:pathLst>
              <a:path w="26" h="18">
                <a:moveTo>
                  <a:pt x="0" y="9"/>
                </a:moveTo>
                <a:lnTo>
                  <a:pt x="21" y="18"/>
                </a:lnTo>
                <a:lnTo>
                  <a:pt x="26" y="9"/>
                </a:lnTo>
                <a:lnTo>
                  <a:pt x="5" y="0"/>
                </a:lnTo>
                <a:lnTo>
                  <a:pt x="0" y="9"/>
                </a:lnTo>
                <a:close/>
              </a:path>
            </a:pathLst>
          </a:custGeom>
          <a:solidFill>
            <a:srgbClr val="333333"/>
          </a:solidFill>
          <a:ln w="9525">
            <a:noFill/>
            <a:round/>
            <a:headEnd/>
            <a:tailEnd/>
          </a:ln>
        </p:spPr>
        <p:txBody>
          <a:bodyPr/>
          <a:lstStyle/>
          <a:p>
            <a:endParaRPr lang="en-US"/>
          </a:p>
        </p:txBody>
      </p:sp>
      <p:sp>
        <p:nvSpPr>
          <p:cNvPr id="129108" name="Freeform 84"/>
          <p:cNvSpPr>
            <a:spLocks/>
          </p:cNvSpPr>
          <p:nvPr/>
        </p:nvSpPr>
        <p:spPr bwMode="auto">
          <a:xfrm>
            <a:off x="4013200" y="4710113"/>
            <a:ext cx="41275" cy="30162"/>
          </a:xfrm>
          <a:custGeom>
            <a:avLst/>
            <a:gdLst/>
            <a:ahLst/>
            <a:cxnLst>
              <a:cxn ang="0">
                <a:pos x="0" y="9"/>
              </a:cxn>
              <a:cxn ang="0">
                <a:pos x="21" y="19"/>
              </a:cxn>
              <a:cxn ang="0">
                <a:pos x="26" y="9"/>
              </a:cxn>
              <a:cxn ang="0">
                <a:pos x="5" y="0"/>
              </a:cxn>
              <a:cxn ang="0">
                <a:pos x="0" y="9"/>
              </a:cxn>
            </a:cxnLst>
            <a:rect l="0" t="0" r="r" b="b"/>
            <a:pathLst>
              <a:path w="26" h="19">
                <a:moveTo>
                  <a:pt x="0" y="9"/>
                </a:moveTo>
                <a:lnTo>
                  <a:pt x="21" y="19"/>
                </a:lnTo>
                <a:lnTo>
                  <a:pt x="26" y="9"/>
                </a:lnTo>
                <a:lnTo>
                  <a:pt x="5" y="0"/>
                </a:lnTo>
                <a:lnTo>
                  <a:pt x="0" y="9"/>
                </a:lnTo>
                <a:close/>
              </a:path>
            </a:pathLst>
          </a:custGeom>
          <a:solidFill>
            <a:srgbClr val="333333"/>
          </a:solidFill>
          <a:ln w="9525">
            <a:noFill/>
            <a:round/>
            <a:headEnd/>
            <a:tailEnd/>
          </a:ln>
        </p:spPr>
        <p:txBody>
          <a:bodyPr/>
          <a:lstStyle/>
          <a:p>
            <a:endParaRPr lang="en-US"/>
          </a:p>
        </p:txBody>
      </p:sp>
      <p:sp>
        <p:nvSpPr>
          <p:cNvPr id="129109" name="Freeform 85"/>
          <p:cNvSpPr>
            <a:spLocks/>
          </p:cNvSpPr>
          <p:nvPr/>
        </p:nvSpPr>
        <p:spPr bwMode="auto">
          <a:xfrm>
            <a:off x="4103688" y="4754563"/>
            <a:ext cx="33337" cy="36512"/>
          </a:xfrm>
          <a:custGeom>
            <a:avLst/>
            <a:gdLst/>
            <a:ahLst/>
            <a:cxnLst>
              <a:cxn ang="0">
                <a:pos x="0" y="14"/>
              </a:cxn>
              <a:cxn ang="0">
                <a:pos x="16" y="23"/>
              </a:cxn>
              <a:cxn ang="0">
                <a:pos x="21" y="9"/>
              </a:cxn>
              <a:cxn ang="0">
                <a:pos x="6" y="0"/>
              </a:cxn>
              <a:cxn ang="0">
                <a:pos x="0" y="14"/>
              </a:cxn>
            </a:cxnLst>
            <a:rect l="0" t="0" r="r" b="b"/>
            <a:pathLst>
              <a:path w="21" h="23">
                <a:moveTo>
                  <a:pt x="0" y="14"/>
                </a:moveTo>
                <a:lnTo>
                  <a:pt x="16" y="23"/>
                </a:lnTo>
                <a:lnTo>
                  <a:pt x="21" y="9"/>
                </a:lnTo>
                <a:lnTo>
                  <a:pt x="6" y="0"/>
                </a:lnTo>
                <a:lnTo>
                  <a:pt x="0" y="14"/>
                </a:lnTo>
                <a:close/>
              </a:path>
            </a:pathLst>
          </a:custGeom>
          <a:solidFill>
            <a:srgbClr val="333333"/>
          </a:solidFill>
          <a:ln w="9525">
            <a:noFill/>
            <a:round/>
            <a:headEnd/>
            <a:tailEnd/>
          </a:ln>
        </p:spPr>
        <p:txBody>
          <a:bodyPr/>
          <a:lstStyle/>
          <a:p>
            <a:endParaRPr lang="en-US"/>
          </a:p>
        </p:txBody>
      </p:sp>
      <p:sp>
        <p:nvSpPr>
          <p:cNvPr id="129110" name="Freeform 86"/>
          <p:cNvSpPr>
            <a:spLocks/>
          </p:cNvSpPr>
          <p:nvPr/>
        </p:nvSpPr>
        <p:spPr bwMode="auto">
          <a:xfrm>
            <a:off x="4187825" y="4805363"/>
            <a:ext cx="33338" cy="7937"/>
          </a:xfrm>
          <a:custGeom>
            <a:avLst/>
            <a:gdLst/>
            <a:ahLst/>
            <a:cxnLst>
              <a:cxn ang="0">
                <a:pos x="0" y="0"/>
              </a:cxn>
              <a:cxn ang="0">
                <a:pos x="5" y="5"/>
              </a:cxn>
              <a:cxn ang="0">
                <a:pos x="21" y="5"/>
              </a:cxn>
              <a:cxn ang="0">
                <a:pos x="16" y="0"/>
              </a:cxn>
              <a:cxn ang="0">
                <a:pos x="0" y="0"/>
              </a:cxn>
            </a:cxnLst>
            <a:rect l="0" t="0" r="r" b="b"/>
            <a:pathLst>
              <a:path w="21" h="5">
                <a:moveTo>
                  <a:pt x="0" y="0"/>
                </a:moveTo>
                <a:lnTo>
                  <a:pt x="5" y="5"/>
                </a:lnTo>
                <a:lnTo>
                  <a:pt x="21" y="5"/>
                </a:lnTo>
                <a:lnTo>
                  <a:pt x="16" y="0"/>
                </a:lnTo>
                <a:lnTo>
                  <a:pt x="0" y="0"/>
                </a:lnTo>
                <a:close/>
              </a:path>
            </a:pathLst>
          </a:custGeom>
          <a:solidFill>
            <a:srgbClr val="333333"/>
          </a:solidFill>
          <a:ln w="9525">
            <a:noFill/>
            <a:round/>
            <a:headEnd/>
            <a:tailEnd/>
          </a:ln>
        </p:spPr>
        <p:txBody>
          <a:bodyPr/>
          <a:lstStyle/>
          <a:p>
            <a:endParaRPr lang="en-US"/>
          </a:p>
        </p:txBody>
      </p:sp>
      <p:sp>
        <p:nvSpPr>
          <p:cNvPr id="129111" name="Freeform 87"/>
          <p:cNvSpPr>
            <a:spLocks/>
          </p:cNvSpPr>
          <p:nvPr/>
        </p:nvSpPr>
        <p:spPr bwMode="auto">
          <a:xfrm>
            <a:off x="4187825" y="4805363"/>
            <a:ext cx="49213" cy="22225"/>
          </a:xfrm>
          <a:custGeom>
            <a:avLst/>
            <a:gdLst/>
            <a:ahLst/>
            <a:cxnLst>
              <a:cxn ang="0">
                <a:pos x="0" y="14"/>
              </a:cxn>
              <a:cxn ang="0">
                <a:pos x="16" y="0"/>
              </a:cxn>
              <a:cxn ang="0">
                <a:pos x="31" y="0"/>
              </a:cxn>
              <a:cxn ang="0">
                <a:pos x="16" y="14"/>
              </a:cxn>
              <a:cxn ang="0">
                <a:pos x="0" y="14"/>
              </a:cxn>
            </a:cxnLst>
            <a:rect l="0" t="0" r="r" b="b"/>
            <a:pathLst>
              <a:path w="31" h="14">
                <a:moveTo>
                  <a:pt x="0" y="14"/>
                </a:moveTo>
                <a:lnTo>
                  <a:pt x="16" y="0"/>
                </a:lnTo>
                <a:lnTo>
                  <a:pt x="31" y="0"/>
                </a:lnTo>
                <a:lnTo>
                  <a:pt x="16" y="14"/>
                </a:lnTo>
                <a:lnTo>
                  <a:pt x="0" y="14"/>
                </a:lnTo>
                <a:close/>
              </a:path>
            </a:pathLst>
          </a:custGeom>
          <a:solidFill>
            <a:srgbClr val="333333"/>
          </a:solidFill>
          <a:ln w="9525">
            <a:noFill/>
            <a:round/>
            <a:headEnd/>
            <a:tailEnd/>
          </a:ln>
        </p:spPr>
        <p:txBody>
          <a:bodyPr/>
          <a:lstStyle/>
          <a:p>
            <a:endParaRPr lang="en-US"/>
          </a:p>
        </p:txBody>
      </p:sp>
      <p:sp>
        <p:nvSpPr>
          <p:cNvPr id="129112" name="Freeform 88"/>
          <p:cNvSpPr>
            <a:spLocks/>
          </p:cNvSpPr>
          <p:nvPr/>
        </p:nvSpPr>
        <p:spPr bwMode="auto">
          <a:xfrm>
            <a:off x="4254500" y="4740275"/>
            <a:ext cx="49213" cy="20638"/>
          </a:xfrm>
          <a:custGeom>
            <a:avLst/>
            <a:gdLst/>
            <a:ahLst/>
            <a:cxnLst>
              <a:cxn ang="0">
                <a:pos x="0" y="13"/>
              </a:cxn>
              <a:cxn ang="0">
                <a:pos x="16" y="0"/>
              </a:cxn>
              <a:cxn ang="0">
                <a:pos x="31" y="0"/>
              </a:cxn>
              <a:cxn ang="0">
                <a:pos x="16" y="13"/>
              </a:cxn>
              <a:cxn ang="0">
                <a:pos x="0" y="13"/>
              </a:cxn>
            </a:cxnLst>
            <a:rect l="0" t="0" r="r" b="b"/>
            <a:pathLst>
              <a:path w="31" h="13">
                <a:moveTo>
                  <a:pt x="0" y="13"/>
                </a:moveTo>
                <a:lnTo>
                  <a:pt x="16" y="0"/>
                </a:lnTo>
                <a:lnTo>
                  <a:pt x="31" y="0"/>
                </a:lnTo>
                <a:lnTo>
                  <a:pt x="16" y="13"/>
                </a:lnTo>
                <a:lnTo>
                  <a:pt x="0" y="13"/>
                </a:lnTo>
                <a:close/>
              </a:path>
            </a:pathLst>
          </a:custGeom>
          <a:solidFill>
            <a:srgbClr val="333333"/>
          </a:solidFill>
          <a:ln w="9525">
            <a:noFill/>
            <a:round/>
            <a:headEnd/>
            <a:tailEnd/>
          </a:ln>
        </p:spPr>
        <p:txBody>
          <a:bodyPr/>
          <a:lstStyle/>
          <a:p>
            <a:endParaRPr lang="en-US"/>
          </a:p>
        </p:txBody>
      </p:sp>
      <p:sp>
        <p:nvSpPr>
          <p:cNvPr id="129113" name="Freeform 89"/>
          <p:cNvSpPr>
            <a:spLocks/>
          </p:cNvSpPr>
          <p:nvPr/>
        </p:nvSpPr>
        <p:spPr bwMode="auto">
          <a:xfrm>
            <a:off x="4321175" y="4673600"/>
            <a:ext cx="33338" cy="36513"/>
          </a:xfrm>
          <a:custGeom>
            <a:avLst/>
            <a:gdLst/>
            <a:ahLst/>
            <a:cxnLst>
              <a:cxn ang="0">
                <a:pos x="0" y="9"/>
              </a:cxn>
              <a:cxn ang="0">
                <a:pos x="16" y="0"/>
              </a:cxn>
              <a:cxn ang="0">
                <a:pos x="21" y="14"/>
              </a:cxn>
              <a:cxn ang="0">
                <a:pos x="5" y="23"/>
              </a:cxn>
              <a:cxn ang="0">
                <a:pos x="0" y="9"/>
              </a:cxn>
            </a:cxnLst>
            <a:rect l="0" t="0" r="r" b="b"/>
            <a:pathLst>
              <a:path w="21" h="23">
                <a:moveTo>
                  <a:pt x="0" y="9"/>
                </a:moveTo>
                <a:lnTo>
                  <a:pt x="16" y="0"/>
                </a:lnTo>
                <a:lnTo>
                  <a:pt x="21" y="14"/>
                </a:lnTo>
                <a:lnTo>
                  <a:pt x="5" y="23"/>
                </a:lnTo>
                <a:lnTo>
                  <a:pt x="0" y="9"/>
                </a:lnTo>
                <a:close/>
              </a:path>
            </a:pathLst>
          </a:custGeom>
          <a:solidFill>
            <a:srgbClr val="333333"/>
          </a:solidFill>
          <a:ln w="9525">
            <a:noFill/>
            <a:round/>
            <a:headEnd/>
            <a:tailEnd/>
          </a:ln>
        </p:spPr>
        <p:txBody>
          <a:bodyPr/>
          <a:lstStyle/>
          <a:p>
            <a:endParaRPr lang="en-US"/>
          </a:p>
        </p:txBody>
      </p:sp>
      <p:sp>
        <p:nvSpPr>
          <p:cNvPr id="129114" name="Freeform 90"/>
          <p:cNvSpPr>
            <a:spLocks/>
          </p:cNvSpPr>
          <p:nvPr/>
        </p:nvSpPr>
        <p:spPr bwMode="auto">
          <a:xfrm>
            <a:off x="4395788" y="4614863"/>
            <a:ext cx="41275" cy="22225"/>
          </a:xfrm>
          <a:custGeom>
            <a:avLst/>
            <a:gdLst/>
            <a:ahLst/>
            <a:cxnLst>
              <a:cxn ang="0">
                <a:pos x="0" y="14"/>
              </a:cxn>
              <a:cxn ang="0">
                <a:pos x="11" y="0"/>
              </a:cxn>
              <a:cxn ang="0">
                <a:pos x="26" y="0"/>
              </a:cxn>
              <a:cxn ang="0">
                <a:pos x="16" y="14"/>
              </a:cxn>
              <a:cxn ang="0">
                <a:pos x="0" y="14"/>
              </a:cxn>
            </a:cxnLst>
            <a:rect l="0" t="0" r="r" b="b"/>
            <a:pathLst>
              <a:path w="26" h="14">
                <a:moveTo>
                  <a:pt x="0" y="14"/>
                </a:moveTo>
                <a:lnTo>
                  <a:pt x="11" y="0"/>
                </a:lnTo>
                <a:lnTo>
                  <a:pt x="26" y="0"/>
                </a:lnTo>
                <a:lnTo>
                  <a:pt x="16" y="14"/>
                </a:lnTo>
                <a:lnTo>
                  <a:pt x="0" y="14"/>
                </a:lnTo>
                <a:close/>
              </a:path>
            </a:pathLst>
          </a:custGeom>
          <a:solidFill>
            <a:srgbClr val="333333"/>
          </a:solidFill>
          <a:ln w="9525">
            <a:noFill/>
            <a:round/>
            <a:headEnd/>
            <a:tailEnd/>
          </a:ln>
        </p:spPr>
        <p:txBody>
          <a:bodyPr/>
          <a:lstStyle/>
          <a:p>
            <a:endParaRPr lang="en-US"/>
          </a:p>
        </p:txBody>
      </p:sp>
      <p:sp>
        <p:nvSpPr>
          <p:cNvPr id="129115" name="Freeform 91"/>
          <p:cNvSpPr>
            <a:spLocks/>
          </p:cNvSpPr>
          <p:nvPr/>
        </p:nvSpPr>
        <p:spPr bwMode="auto">
          <a:xfrm>
            <a:off x="4462463" y="4549775"/>
            <a:ext cx="50800" cy="22225"/>
          </a:xfrm>
          <a:custGeom>
            <a:avLst/>
            <a:gdLst/>
            <a:ahLst/>
            <a:cxnLst>
              <a:cxn ang="0">
                <a:pos x="0" y="14"/>
              </a:cxn>
              <a:cxn ang="0">
                <a:pos x="16" y="0"/>
              </a:cxn>
              <a:cxn ang="0">
                <a:pos x="32" y="0"/>
              </a:cxn>
              <a:cxn ang="0">
                <a:pos x="16" y="14"/>
              </a:cxn>
              <a:cxn ang="0">
                <a:pos x="0" y="14"/>
              </a:cxn>
            </a:cxnLst>
            <a:rect l="0" t="0" r="r" b="b"/>
            <a:pathLst>
              <a:path w="32" h="14">
                <a:moveTo>
                  <a:pt x="0" y="14"/>
                </a:moveTo>
                <a:lnTo>
                  <a:pt x="16" y="0"/>
                </a:lnTo>
                <a:lnTo>
                  <a:pt x="32" y="0"/>
                </a:lnTo>
                <a:lnTo>
                  <a:pt x="16" y="14"/>
                </a:lnTo>
                <a:lnTo>
                  <a:pt x="0" y="14"/>
                </a:lnTo>
                <a:close/>
              </a:path>
            </a:pathLst>
          </a:custGeom>
          <a:solidFill>
            <a:srgbClr val="333333"/>
          </a:solidFill>
          <a:ln w="9525">
            <a:noFill/>
            <a:round/>
            <a:headEnd/>
            <a:tailEnd/>
          </a:ln>
        </p:spPr>
        <p:txBody>
          <a:bodyPr/>
          <a:lstStyle/>
          <a:p>
            <a:endParaRPr lang="en-US"/>
          </a:p>
        </p:txBody>
      </p:sp>
      <p:sp>
        <p:nvSpPr>
          <p:cNvPr id="129116" name="Freeform 92"/>
          <p:cNvSpPr>
            <a:spLocks/>
          </p:cNvSpPr>
          <p:nvPr/>
        </p:nvSpPr>
        <p:spPr bwMode="auto">
          <a:xfrm>
            <a:off x="4529138" y="4483100"/>
            <a:ext cx="50800" cy="22225"/>
          </a:xfrm>
          <a:custGeom>
            <a:avLst/>
            <a:gdLst/>
            <a:ahLst/>
            <a:cxnLst>
              <a:cxn ang="0">
                <a:pos x="0" y="14"/>
              </a:cxn>
              <a:cxn ang="0">
                <a:pos x="16" y="0"/>
              </a:cxn>
              <a:cxn ang="0">
                <a:pos x="32" y="0"/>
              </a:cxn>
              <a:cxn ang="0">
                <a:pos x="16" y="14"/>
              </a:cxn>
              <a:cxn ang="0">
                <a:pos x="0" y="14"/>
              </a:cxn>
            </a:cxnLst>
            <a:rect l="0" t="0" r="r" b="b"/>
            <a:pathLst>
              <a:path w="32" h="14">
                <a:moveTo>
                  <a:pt x="0" y="14"/>
                </a:moveTo>
                <a:lnTo>
                  <a:pt x="16" y="0"/>
                </a:lnTo>
                <a:lnTo>
                  <a:pt x="32" y="0"/>
                </a:lnTo>
                <a:lnTo>
                  <a:pt x="16" y="14"/>
                </a:lnTo>
                <a:lnTo>
                  <a:pt x="0" y="14"/>
                </a:lnTo>
                <a:close/>
              </a:path>
            </a:pathLst>
          </a:custGeom>
          <a:solidFill>
            <a:srgbClr val="333333"/>
          </a:solidFill>
          <a:ln w="9525">
            <a:noFill/>
            <a:round/>
            <a:headEnd/>
            <a:tailEnd/>
          </a:ln>
        </p:spPr>
        <p:txBody>
          <a:bodyPr/>
          <a:lstStyle/>
          <a:p>
            <a:endParaRPr lang="en-US"/>
          </a:p>
        </p:txBody>
      </p:sp>
      <p:sp>
        <p:nvSpPr>
          <p:cNvPr id="129117" name="Freeform 93"/>
          <p:cNvSpPr>
            <a:spLocks/>
          </p:cNvSpPr>
          <p:nvPr/>
        </p:nvSpPr>
        <p:spPr bwMode="auto">
          <a:xfrm>
            <a:off x="4595813" y="4418013"/>
            <a:ext cx="50800" cy="22225"/>
          </a:xfrm>
          <a:custGeom>
            <a:avLst/>
            <a:gdLst/>
            <a:ahLst/>
            <a:cxnLst>
              <a:cxn ang="0">
                <a:pos x="0" y="14"/>
              </a:cxn>
              <a:cxn ang="0">
                <a:pos x="16" y="0"/>
              </a:cxn>
              <a:cxn ang="0">
                <a:pos x="32" y="0"/>
              </a:cxn>
              <a:cxn ang="0">
                <a:pos x="16" y="14"/>
              </a:cxn>
              <a:cxn ang="0">
                <a:pos x="0" y="14"/>
              </a:cxn>
            </a:cxnLst>
            <a:rect l="0" t="0" r="r" b="b"/>
            <a:pathLst>
              <a:path w="32" h="14">
                <a:moveTo>
                  <a:pt x="0" y="14"/>
                </a:moveTo>
                <a:lnTo>
                  <a:pt x="16" y="0"/>
                </a:lnTo>
                <a:lnTo>
                  <a:pt x="32" y="0"/>
                </a:lnTo>
                <a:lnTo>
                  <a:pt x="16" y="14"/>
                </a:lnTo>
                <a:lnTo>
                  <a:pt x="0" y="14"/>
                </a:lnTo>
                <a:close/>
              </a:path>
            </a:pathLst>
          </a:custGeom>
          <a:solidFill>
            <a:srgbClr val="333333"/>
          </a:solidFill>
          <a:ln w="9525">
            <a:noFill/>
            <a:round/>
            <a:headEnd/>
            <a:tailEnd/>
          </a:ln>
        </p:spPr>
        <p:txBody>
          <a:bodyPr/>
          <a:lstStyle/>
          <a:p>
            <a:endParaRPr lang="en-US"/>
          </a:p>
        </p:txBody>
      </p:sp>
      <p:sp>
        <p:nvSpPr>
          <p:cNvPr id="129118" name="Freeform 94"/>
          <p:cNvSpPr>
            <a:spLocks/>
          </p:cNvSpPr>
          <p:nvPr/>
        </p:nvSpPr>
        <p:spPr bwMode="auto">
          <a:xfrm>
            <a:off x="4672013" y="4359275"/>
            <a:ext cx="41275" cy="22225"/>
          </a:xfrm>
          <a:custGeom>
            <a:avLst/>
            <a:gdLst/>
            <a:ahLst/>
            <a:cxnLst>
              <a:cxn ang="0">
                <a:pos x="0" y="14"/>
              </a:cxn>
              <a:cxn ang="0">
                <a:pos x="10" y="0"/>
              </a:cxn>
              <a:cxn ang="0">
                <a:pos x="26" y="0"/>
              </a:cxn>
              <a:cxn ang="0">
                <a:pos x="15" y="14"/>
              </a:cxn>
              <a:cxn ang="0">
                <a:pos x="0" y="14"/>
              </a:cxn>
            </a:cxnLst>
            <a:rect l="0" t="0" r="r" b="b"/>
            <a:pathLst>
              <a:path w="26" h="14">
                <a:moveTo>
                  <a:pt x="0" y="14"/>
                </a:moveTo>
                <a:lnTo>
                  <a:pt x="10" y="0"/>
                </a:lnTo>
                <a:lnTo>
                  <a:pt x="26" y="0"/>
                </a:lnTo>
                <a:lnTo>
                  <a:pt x="15" y="14"/>
                </a:lnTo>
                <a:lnTo>
                  <a:pt x="0" y="14"/>
                </a:lnTo>
                <a:close/>
              </a:path>
            </a:pathLst>
          </a:custGeom>
          <a:solidFill>
            <a:srgbClr val="333333"/>
          </a:solidFill>
          <a:ln w="9525">
            <a:noFill/>
            <a:round/>
            <a:headEnd/>
            <a:tailEnd/>
          </a:ln>
        </p:spPr>
        <p:txBody>
          <a:bodyPr/>
          <a:lstStyle/>
          <a:p>
            <a:endParaRPr lang="en-US"/>
          </a:p>
        </p:txBody>
      </p:sp>
      <p:sp>
        <p:nvSpPr>
          <p:cNvPr id="129119" name="Freeform 95"/>
          <p:cNvSpPr>
            <a:spLocks/>
          </p:cNvSpPr>
          <p:nvPr/>
        </p:nvSpPr>
        <p:spPr bwMode="auto">
          <a:xfrm>
            <a:off x="4738688" y="4294188"/>
            <a:ext cx="49212" cy="22225"/>
          </a:xfrm>
          <a:custGeom>
            <a:avLst/>
            <a:gdLst/>
            <a:ahLst/>
            <a:cxnLst>
              <a:cxn ang="0">
                <a:pos x="0" y="14"/>
              </a:cxn>
              <a:cxn ang="0">
                <a:pos x="15" y="0"/>
              </a:cxn>
              <a:cxn ang="0">
                <a:pos x="31" y="0"/>
              </a:cxn>
              <a:cxn ang="0">
                <a:pos x="15" y="14"/>
              </a:cxn>
              <a:cxn ang="0">
                <a:pos x="0" y="14"/>
              </a:cxn>
            </a:cxnLst>
            <a:rect l="0" t="0" r="r" b="b"/>
            <a:pathLst>
              <a:path w="31" h="14">
                <a:moveTo>
                  <a:pt x="0" y="14"/>
                </a:moveTo>
                <a:lnTo>
                  <a:pt x="15" y="0"/>
                </a:lnTo>
                <a:lnTo>
                  <a:pt x="31" y="0"/>
                </a:lnTo>
                <a:lnTo>
                  <a:pt x="15" y="14"/>
                </a:lnTo>
                <a:lnTo>
                  <a:pt x="0" y="14"/>
                </a:lnTo>
                <a:close/>
              </a:path>
            </a:pathLst>
          </a:custGeom>
          <a:solidFill>
            <a:srgbClr val="333333"/>
          </a:solidFill>
          <a:ln w="9525">
            <a:noFill/>
            <a:round/>
            <a:headEnd/>
            <a:tailEnd/>
          </a:ln>
        </p:spPr>
        <p:txBody>
          <a:bodyPr/>
          <a:lstStyle/>
          <a:p>
            <a:endParaRPr lang="en-US"/>
          </a:p>
        </p:txBody>
      </p:sp>
      <p:sp>
        <p:nvSpPr>
          <p:cNvPr id="129120" name="Freeform 96"/>
          <p:cNvSpPr>
            <a:spLocks/>
          </p:cNvSpPr>
          <p:nvPr/>
        </p:nvSpPr>
        <p:spPr bwMode="auto">
          <a:xfrm>
            <a:off x="4805363" y="4227513"/>
            <a:ext cx="49212" cy="22225"/>
          </a:xfrm>
          <a:custGeom>
            <a:avLst/>
            <a:gdLst/>
            <a:ahLst/>
            <a:cxnLst>
              <a:cxn ang="0">
                <a:pos x="0" y="14"/>
              </a:cxn>
              <a:cxn ang="0">
                <a:pos x="15" y="0"/>
              </a:cxn>
              <a:cxn ang="0">
                <a:pos x="31" y="0"/>
              </a:cxn>
              <a:cxn ang="0">
                <a:pos x="15" y="14"/>
              </a:cxn>
              <a:cxn ang="0">
                <a:pos x="0" y="14"/>
              </a:cxn>
            </a:cxnLst>
            <a:rect l="0" t="0" r="r" b="b"/>
            <a:pathLst>
              <a:path w="31" h="14">
                <a:moveTo>
                  <a:pt x="0" y="14"/>
                </a:moveTo>
                <a:lnTo>
                  <a:pt x="15" y="0"/>
                </a:lnTo>
                <a:lnTo>
                  <a:pt x="31" y="0"/>
                </a:lnTo>
                <a:lnTo>
                  <a:pt x="15" y="14"/>
                </a:lnTo>
                <a:lnTo>
                  <a:pt x="0" y="14"/>
                </a:lnTo>
                <a:close/>
              </a:path>
            </a:pathLst>
          </a:custGeom>
          <a:solidFill>
            <a:srgbClr val="333333"/>
          </a:solidFill>
          <a:ln w="9525">
            <a:noFill/>
            <a:round/>
            <a:headEnd/>
            <a:tailEnd/>
          </a:ln>
        </p:spPr>
        <p:txBody>
          <a:bodyPr/>
          <a:lstStyle/>
          <a:p>
            <a:endParaRPr lang="en-US"/>
          </a:p>
        </p:txBody>
      </p:sp>
      <p:sp>
        <p:nvSpPr>
          <p:cNvPr id="129121" name="Freeform 97"/>
          <p:cNvSpPr>
            <a:spLocks/>
          </p:cNvSpPr>
          <p:nvPr/>
        </p:nvSpPr>
        <p:spPr bwMode="auto">
          <a:xfrm>
            <a:off x="4872038" y="4162425"/>
            <a:ext cx="49212" cy="22225"/>
          </a:xfrm>
          <a:custGeom>
            <a:avLst/>
            <a:gdLst/>
            <a:ahLst/>
            <a:cxnLst>
              <a:cxn ang="0">
                <a:pos x="0" y="14"/>
              </a:cxn>
              <a:cxn ang="0">
                <a:pos x="15" y="0"/>
              </a:cxn>
              <a:cxn ang="0">
                <a:pos x="31" y="0"/>
              </a:cxn>
              <a:cxn ang="0">
                <a:pos x="15" y="14"/>
              </a:cxn>
              <a:cxn ang="0">
                <a:pos x="0" y="14"/>
              </a:cxn>
            </a:cxnLst>
            <a:rect l="0" t="0" r="r" b="b"/>
            <a:pathLst>
              <a:path w="31" h="14">
                <a:moveTo>
                  <a:pt x="0" y="14"/>
                </a:moveTo>
                <a:lnTo>
                  <a:pt x="15" y="0"/>
                </a:lnTo>
                <a:lnTo>
                  <a:pt x="31" y="0"/>
                </a:lnTo>
                <a:lnTo>
                  <a:pt x="15" y="14"/>
                </a:lnTo>
                <a:lnTo>
                  <a:pt x="0" y="14"/>
                </a:lnTo>
                <a:close/>
              </a:path>
            </a:pathLst>
          </a:custGeom>
          <a:solidFill>
            <a:srgbClr val="333333"/>
          </a:solidFill>
          <a:ln w="9525">
            <a:noFill/>
            <a:round/>
            <a:headEnd/>
            <a:tailEnd/>
          </a:ln>
        </p:spPr>
        <p:txBody>
          <a:bodyPr/>
          <a:lstStyle/>
          <a:p>
            <a:endParaRPr lang="en-US"/>
          </a:p>
        </p:txBody>
      </p:sp>
      <p:sp>
        <p:nvSpPr>
          <p:cNvPr id="129122" name="Freeform 98"/>
          <p:cNvSpPr>
            <a:spLocks/>
          </p:cNvSpPr>
          <p:nvPr/>
        </p:nvSpPr>
        <p:spPr bwMode="auto">
          <a:xfrm>
            <a:off x="4946650" y="4095750"/>
            <a:ext cx="41275" cy="22225"/>
          </a:xfrm>
          <a:custGeom>
            <a:avLst/>
            <a:gdLst/>
            <a:ahLst/>
            <a:cxnLst>
              <a:cxn ang="0">
                <a:pos x="0" y="14"/>
              </a:cxn>
              <a:cxn ang="0">
                <a:pos x="10" y="0"/>
              </a:cxn>
              <a:cxn ang="0">
                <a:pos x="26" y="0"/>
              </a:cxn>
              <a:cxn ang="0">
                <a:pos x="16" y="14"/>
              </a:cxn>
              <a:cxn ang="0">
                <a:pos x="0" y="14"/>
              </a:cxn>
            </a:cxnLst>
            <a:rect l="0" t="0" r="r" b="b"/>
            <a:pathLst>
              <a:path w="26" h="14">
                <a:moveTo>
                  <a:pt x="0" y="14"/>
                </a:moveTo>
                <a:lnTo>
                  <a:pt x="10" y="0"/>
                </a:lnTo>
                <a:lnTo>
                  <a:pt x="26" y="0"/>
                </a:lnTo>
                <a:lnTo>
                  <a:pt x="16" y="14"/>
                </a:lnTo>
                <a:lnTo>
                  <a:pt x="0" y="14"/>
                </a:lnTo>
                <a:close/>
              </a:path>
            </a:pathLst>
          </a:custGeom>
          <a:solidFill>
            <a:srgbClr val="333333"/>
          </a:solidFill>
          <a:ln w="9525">
            <a:noFill/>
            <a:round/>
            <a:headEnd/>
            <a:tailEnd/>
          </a:ln>
        </p:spPr>
        <p:txBody>
          <a:bodyPr/>
          <a:lstStyle/>
          <a:p>
            <a:endParaRPr lang="en-US"/>
          </a:p>
        </p:txBody>
      </p:sp>
      <p:sp>
        <p:nvSpPr>
          <p:cNvPr id="129123" name="Freeform 99"/>
          <p:cNvSpPr>
            <a:spLocks/>
          </p:cNvSpPr>
          <p:nvPr/>
        </p:nvSpPr>
        <p:spPr bwMode="auto">
          <a:xfrm>
            <a:off x="5013325" y="4038600"/>
            <a:ext cx="49213" cy="20638"/>
          </a:xfrm>
          <a:custGeom>
            <a:avLst/>
            <a:gdLst/>
            <a:ahLst/>
            <a:cxnLst>
              <a:cxn ang="0">
                <a:pos x="0" y="13"/>
              </a:cxn>
              <a:cxn ang="0">
                <a:pos x="16" y="0"/>
              </a:cxn>
              <a:cxn ang="0">
                <a:pos x="31" y="0"/>
              </a:cxn>
              <a:cxn ang="0">
                <a:pos x="16" y="13"/>
              </a:cxn>
              <a:cxn ang="0">
                <a:pos x="0" y="13"/>
              </a:cxn>
            </a:cxnLst>
            <a:rect l="0" t="0" r="r" b="b"/>
            <a:pathLst>
              <a:path w="31" h="13">
                <a:moveTo>
                  <a:pt x="0" y="13"/>
                </a:moveTo>
                <a:lnTo>
                  <a:pt x="16" y="0"/>
                </a:lnTo>
                <a:lnTo>
                  <a:pt x="31" y="0"/>
                </a:lnTo>
                <a:lnTo>
                  <a:pt x="16" y="13"/>
                </a:lnTo>
                <a:lnTo>
                  <a:pt x="0" y="13"/>
                </a:lnTo>
                <a:close/>
              </a:path>
            </a:pathLst>
          </a:custGeom>
          <a:solidFill>
            <a:srgbClr val="333333"/>
          </a:solidFill>
          <a:ln w="9525">
            <a:noFill/>
            <a:round/>
            <a:headEnd/>
            <a:tailEnd/>
          </a:ln>
        </p:spPr>
        <p:txBody>
          <a:bodyPr/>
          <a:lstStyle/>
          <a:p>
            <a:endParaRPr lang="en-US"/>
          </a:p>
        </p:txBody>
      </p:sp>
      <p:sp>
        <p:nvSpPr>
          <p:cNvPr id="129124" name="Freeform 100"/>
          <p:cNvSpPr>
            <a:spLocks/>
          </p:cNvSpPr>
          <p:nvPr/>
        </p:nvSpPr>
        <p:spPr bwMode="auto">
          <a:xfrm>
            <a:off x="5080000" y="3971925"/>
            <a:ext cx="49213" cy="22225"/>
          </a:xfrm>
          <a:custGeom>
            <a:avLst/>
            <a:gdLst/>
            <a:ahLst/>
            <a:cxnLst>
              <a:cxn ang="0">
                <a:pos x="0" y="14"/>
              </a:cxn>
              <a:cxn ang="0">
                <a:pos x="16" y="0"/>
              </a:cxn>
              <a:cxn ang="0">
                <a:pos x="31" y="0"/>
              </a:cxn>
              <a:cxn ang="0">
                <a:pos x="16" y="14"/>
              </a:cxn>
              <a:cxn ang="0">
                <a:pos x="0" y="14"/>
              </a:cxn>
            </a:cxnLst>
            <a:rect l="0" t="0" r="r" b="b"/>
            <a:pathLst>
              <a:path w="31" h="14">
                <a:moveTo>
                  <a:pt x="0" y="14"/>
                </a:moveTo>
                <a:lnTo>
                  <a:pt x="16" y="0"/>
                </a:lnTo>
                <a:lnTo>
                  <a:pt x="31" y="0"/>
                </a:lnTo>
                <a:lnTo>
                  <a:pt x="16" y="14"/>
                </a:lnTo>
                <a:lnTo>
                  <a:pt x="0" y="14"/>
                </a:lnTo>
                <a:close/>
              </a:path>
            </a:pathLst>
          </a:custGeom>
          <a:solidFill>
            <a:srgbClr val="333333"/>
          </a:solidFill>
          <a:ln w="9525">
            <a:noFill/>
            <a:round/>
            <a:headEnd/>
            <a:tailEnd/>
          </a:ln>
        </p:spPr>
        <p:txBody>
          <a:bodyPr/>
          <a:lstStyle/>
          <a:p>
            <a:endParaRPr lang="en-US"/>
          </a:p>
        </p:txBody>
      </p:sp>
      <p:sp>
        <p:nvSpPr>
          <p:cNvPr id="129125" name="Freeform 101"/>
          <p:cNvSpPr>
            <a:spLocks/>
          </p:cNvSpPr>
          <p:nvPr/>
        </p:nvSpPr>
        <p:spPr bwMode="auto">
          <a:xfrm>
            <a:off x="5146675" y="3906838"/>
            <a:ext cx="49213" cy="22225"/>
          </a:xfrm>
          <a:custGeom>
            <a:avLst/>
            <a:gdLst/>
            <a:ahLst/>
            <a:cxnLst>
              <a:cxn ang="0">
                <a:pos x="0" y="14"/>
              </a:cxn>
              <a:cxn ang="0">
                <a:pos x="16" y="0"/>
              </a:cxn>
              <a:cxn ang="0">
                <a:pos x="31" y="0"/>
              </a:cxn>
              <a:cxn ang="0">
                <a:pos x="16" y="14"/>
              </a:cxn>
              <a:cxn ang="0">
                <a:pos x="0" y="14"/>
              </a:cxn>
            </a:cxnLst>
            <a:rect l="0" t="0" r="r" b="b"/>
            <a:pathLst>
              <a:path w="31" h="14">
                <a:moveTo>
                  <a:pt x="0" y="14"/>
                </a:moveTo>
                <a:lnTo>
                  <a:pt x="16" y="0"/>
                </a:lnTo>
                <a:lnTo>
                  <a:pt x="31" y="0"/>
                </a:lnTo>
                <a:lnTo>
                  <a:pt x="16" y="14"/>
                </a:lnTo>
                <a:lnTo>
                  <a:pt x="0" y="14"/>
                </a:lnTo>
                <a:close/>
              </a:path>
            </a:pathLst>
          </a:custGeom>
          <a:solidFill>
            <a:srgbClr val="333333"/>
          </a:solidFill>
          <a:ln w="9525">
            <a:noFill/>
            <a:round/>
            <a:headEnd/>
            <a:tailEnd/>
          </a:ln>
        </p:spPr>
        <p:txBody>
          <a:bodyPr/>
          <a:lstStyle/>
          <a:p>
            <a:endParaRPr lang="en-US"/>
          </a:p>
        </p:txBody>
      </p:sp>
      <p:sp>
        <p:nvSpPr>
          <p:cNvPr id="129126" name="Freeform 102"/>
          <p:cNvSpPr>
            <a:spLocks/>
          </p:cNvSpPr>
          <p:nvPr/>
        </p:nvSpPr>
        <p:spPr bwMode="auto">
          <a:xfrm>
            <a:off x="5205413" y="3876675"/>
            <a:ext cx="41275" cy="30163"/>
          </a:xfrm>
          <a:custGeom>
            <a:avLst/>
            <a:gdLst/>
            <a:ahLst/>
            <a:cxnLst>
              <a:cxn ang="0">
                <a:pos x="0" y="10"/>
              </a:cxn>
              <a:cxn ang="0">
                <a:pos x="21" y="19"/>
              </a:cxn>
              <a:cxn ang="0">
                <a:pos x="26" y="10"/>
              </a:cxn>
              <a:cxn ang="0">
                <a:pos x="5" y="0"/>
              </a:cxn>
              <a:cxn ang="0">
                <a:pos x="0" y="10"/>
              </a:cxn>
            </a:cxnLst>
            <a:rect l="0" t="0" r="r" b="b"/>
            <a:pathLst>
              <a:path w="26" h="19">
                <a:moveTo>
                  <a:pt x="0" y="10"/>
                </a:moveTo>
                <a:lnTo>
                  <a:pt x="21" y="19"/>
                </a:lnTo>
                <a:lnTo>
                  <a:pt x="26" y="10"/>
                </a:lnTo>
                <a:lnTo>
                  <a:pt x="5" y="0"/>
                </a:lnTo>
                <a:lnTo>
                  <a:pt x="0" y="10"/>
                </a:lnTo>
                <a:close/>
              </a:path>
            </a:pathLst>
          </a:custGeom>
          <a:solidFill>
            <a:srgbClr val="333333"/>
          </a:solidFill>
          <a:ln w="9525">
            <a:noFill/>
            <a:round/>
            <a:headEnd/>
            <a:tailEnd/>
          </a:ln>
        </p:spPr>
        <p:txBody>
          <a:bodyPr/>
          <a:lstStyle/>
          <a:p>
            <a:endParaRPr lang="en-US"/>
          </a:p>
        </p:txBody>
      </p:sp>
      <p:sp>
        <p:nvSpPr>
          <p:cNvPr id="129127" name="Freeform 103"/>
          <p:cNvSpPr>
            <a:spLocks/>
          </p:cNvSpPr>
          <p:nvPr/>
        </p:nvSpPr>
        <p:spPr bwMode="auto">
          <a:xfrm>
            <a:off x="5295900" y="3913188"/>
            <a:ext cx="33338" cy="36512"/>
          </a:xfrm>
          <a:custGeom>
            <a:avLst/>
            <a:gdLst/>
            <a:ahLst/>
            <a:cxnLst>
              <a:cxn ang="0">
                <a:pos x="0" y="14"/>
              </a:cxn>
              <a:cxn ang="0">
                <a:pos x="16" y="23"/>
              </a:cxn>
              <a:cxn ang="0">
                <a:pos x="21" y="10"/>
              </a:cxn>
              <a:cxn ang="0">
                <a:pos x="6" y="0"/>
              </a:cxn>
              <a:cxn ang="0">
                <a:pos x="0" y="14"/>
              </a:cxn>
            </a:cxnLst>
            <a:rect l="0" t="0" r="r" b="b"/>
            <a:pathLst>
              <a:path w="21" h="23">
                <a:moveTo>
                  <a:pt x="0" y="14"/>
                </a:moveTo>
                <a:lnTo>
                  <a:pt x="16" y="23"/>
                </a:lnTo>
                <a:lnTo>
                  <a:pt x="21" y="10"/>
                </a:lnTo>
                <a:lnTo>
                  <a:pt x="6" y="0"/>
                </a:lnTo>
                <a:lnTo>
                  <a:pt x="0" y="14"/>
                </a:lnTo>
                <a:close/>
              </a:path>
            </a:pathLst>
          </a:custGeom>
          <a:solidFill>
            <a:srgbClr val="333333"/>
          </a:solidFill>
          <a:ln w="9525">
            <a:noFill/>
            <a:round/>
            <a:headEnd/>
            <a:tailEnd/>
          </a:ln>
        </p:spPr>
        <p:txBody>
          <a:bodyPr/>
          <a:lstStyle/>
          <a:p>
            <a:endParaRPr lang="en-US"/>
          </a:p>
        </p:txBody>
      </p:sp>
      <p:sp>
        <p:nvSpPr>
          <p:cNvPr id="129128" name="Freeform 104"/>
          <p:cNvSpPr>
            <a:spLocks/>
          </p:cNvSpPr>
          <p:nvPr/>
        </p:nvSpPr>
        <p:spPr bwMode="auto">
          <a:xfrm>
            <a:off x="5380038" y="3957638"/>
            <a:ext cx="41275" cy="28575"/>
          </a:xfrm>
          <a:custGeom>
            <a:avLst/>
            <a:gdLst/>
            <a:ahLst/>
            <a:cxnLst>
              <a:cxn ang="0">
                <a:pos x="0" y="9"/>
              </a:cxn>
              <a:cxn ang="0">
                <a:pos x="21" y="18"/>
              </a:cxn>
              <a:cxn ang="0">
                <a:pos x="26" y="9"/>
              </a:cxn>
              <a:cxn ang="0">
                <a:pos x="5" y="0"/>
              </a:cxn>
              <a:cxn ang="0">
                <a:pos x="0" y="9"/>
              </a:cxn>
            </a:cxnLst>
            <a:rect l="0" t="0" r="r" b="b"/>
            <a:pathLst>
              <a:path w="26" h="18">
                <a:moveTo>
                  <a:pt x="0" y="9"/>
                </a:moveTo>
                <a:lnTo>
                  <a:pt x="21" y="18"/>
                </a:lnTo>
                <a:lnTo>
                  <a:pt x="26" y="9"/>
                </a:lnTo>
                <a:lnTo>
                  <a:pt x="5" y="0"/>
                </a:lnTo>
                <a:lnTo>
                  <a:pt x="0" y="9"/>
                </a:lnTo>
                <a:close/>
              </a:path>
            </a:pathLst>
          </a:custGeom>
          <a:solidFill>
            <a:srgbClr val="333333"/>
          </a:solidFill>
          <a:ln w="9525">
            <a:noFill/>
            <a:round/>
            <a:headEnd/>
            <a:tailEnd/>
          </a:ln>
        </p:spPr>
        <p:txBody>
          <a:bodyPr/>
          <a:lstStyle/>
          <a:p>
            <a:endParaRPr lang="en-US"/>
          </a:p>
        </p:txBody>
      </p:sp>
      <p:sp>
        <p:nvSpPr>
          <p:cNvPr id="129129" name="Freeform 105"/>
          <p:cNvSpPr>
            <a:spLocks/>
          </p:cNvSpPr>
          <p:nvPr/>
        </p:nvSpPr>
        <p:spPr bwMode="auto">
          <a:xfrm>
            <a:off x="5472113" y="3994150"/>
            <a:ext cx="41275" cy="28575"/>
          </a:xfrm>
          <a:custGeom>
            <a:avLst/>
            <a:gdLst/>
            <a:ahLst/>
            <a:cxnLst>
              <a:cxn ang="0">
                <a:pos x="0" y="9"/>
              </a:cxn>
              <a:cxn ang="0">
                <a:pos x="21" y="18"/>
              </a:cxn>
              <a:cxn ang="0">
                <a:pos x="26" y="9"/>
              </a:cxn>
              <a:cxn ang="0">
                <a:pos x="5" y="0"/>
              </a:cxn>
              <a:cxn ang="0">
                <a:pos x="0" y="9"/>
              </a:cxn>
            </a:cxnLst>
            <a:rect l="0" t="0" r="r" b="b"/>
            <a:pathLst>
              <a:path w="26" h="18">
                <a:moveTo>
                  <a:pt x="0" y="9"/>
                </a:moveTo>
                <a:lnTo>
                  <a:pt x="21" y="18"/>
                </a:lnTo>
                <a:lnTo>
                  <a:pt x="26" y="9"/>
                </a:lnTo>
                <a:lnTo>
                  <a:pt x="5" y="0"/>
                </a:lnTo>
                <a:lnTo>
                  <a:pt x="0" y="9"/>
                </a:lnTo>
                <a:close/>
              </a:path>
            </a:pathLst>
          </a:custGeom>
          <a:solidFill>
            <a:srgbClr val="333333"/>
          </a:solidFill>
          <a:ln w="9525">
            <a:noFill/>
            <a:round/>
            <a:headEnd/>
            <a:tailEnd/>
          </a:ln>
        </p:spPr>
        <p:txBody>
          <a:bodyPr/>
          <a:lstStyle/>
          <a:p>
            <a:endParaRPr lang="en-US"/>
          </a:p>
        </p:txBody>
      </p:sp>
      <p:sp>
        <p:nvSpPr>
          <p:cNvPr id="129130" name="Freeform 106"/>
          <p:cNvSpPr>
            <a:spLocks/>
          </p:cNvSpPr>
          <p:nvPr/>
        </p:nvSpPr>
        <p:spPr bwMode="auto">
          <a:xfrm>
            <a:off x="5564188" y="4038600"/>
            <a:ext cx="33337" cy="36513"/>
          </a:xfrm>
          <a:custGeom>
            <a:avLst/>
            <a:gdLst/>
            <a:ahLst/>
            <a:cxnLst>
              <a:cxn ang="0">
                <a:pos x="0" y="13"/>
              </a:cxn>
              <a:cxn ang="0">
                <a:pos x="15" y="23"/>
              </a:cxn>
              <a:cxn ang="0">
                <a:pos x="21" y="9"/>
              </a:cxn>
              <a:cxn ang="0">
                <a:pos x="5" y="0"/>
              </a:cxn>
              <a:cxn ang="0">
                <a:pos x="0" y="13"/>
              </a:cxn>
            </a:cxnLst>
            <a:rect l="0" t="0" r="r" b="b"/>
            <a:pathLst>
              <a:path w="21" h="23">
                <a:moveTo>
                  <a:pt x="0" y="13"/>
                </a:moveTo>
                <a:lnTo>
                  <a:pt x="15" y="23"/>
                </a:lnTo>
                <a:lnTo>
                  <a:pt x="21" y="9"/>
                </a:lnTo>
                <a:lnTo>
                  <a:pt x="5" y="0"/>
                </a:lnTo>
                <a:lnTo>
                  <a:pt x="0" y="13"/>
                </a:lnTo>
                <a:close/>
              </a:path>
            </a:pathLst>
          </a:custGeom>
          <a:solidFill>
            <a:srgbClr val="333333"/>
          </a:solidFill>
          <a:ln w="9525">
            <a:noFill/>
            <a:round/>
            <a:headEnd/>
            <a:tailEnd/>
          </a:ln>
        </p:spPr>
        <p:txBody>
          <a:bodyPr/>
          <a:lstStyle/>
          <a:p>
            <a:endParaRPr lang="en-US"/>
          </a:p>
        </p:txBody>
      </p:sp>
      <p:sp>
        <p:nvSpPr>
          <p:cNvPr id="129131" name="Freeform 107"/>
          <p:cNvSpPr>
            <a:spLocks/>
          </p:cNvSpPr>
          <p:nvPr/>
        </p:nvSpPr>
        <p:spPr bwMode="auto">
          <a:xfrm>
            <a:off x="5654675" y="4075113"/>
            <a:ext cx="33338" cy="36512"/>
          </a:xfrm>
          <a:custGeom>
            <a:avLst/>
            <a:gdLst/>
            <a:ahLst/>
            <a:cxnLst>
              <a:cxn ang="0">
                <a:pos x="0" y="13"/>
              </a:cxn>
              <a:cxn ang="0">
                <a:pos x="16" y="23"/>
              </a:cxn>
              <a:cxn ang="0">
                <a:pos x="21" y="9"/>
              </a:cxn>
              <a:cxn ang="0">
                <a:pos x="6" y="0"/>
              </a:cxn>
              <a:cxn ang="0">
                <a:pos x="0" y="13"/>
              </a:cxn>
            </a:cxnLst>
            <a:rect l="0" t="0" r="r" b="b"/>
            <a:pathLst>
              <a:path w="21" h="23">
                <a:moveTo>
                  <a:pt x="0" y="13"/>
                </a:moveTo>
                <a:lnTo>
                  <a:pt x="16" y="23"/>
                </a:lnTo>
                <a:lnTo>
                  <a:pt x="21" y="9"/>
                </a:lnTo>
                <a:lnTo>
                  <a:pt x="6" y="0"/>
                </a:lnTo>
                <a:lnTo>
                  <a:pt x="0" y="13"/>
                </a:lnTo>
                <a:close/>
              </a:path>
            </a:pathLst>
          </a:custGeom>
          <a:solidFill>
            <a:srgbClr val="333333"/>
          </a:solidFill>
          <a:ln w="9525">
            <a:noFill/>
            <a:round/>
            <a:headEnd/>
            <a:tailEnd/>
          </a:ln>
        </p:spPr>
        <p:txBody>
          <a:bodyPr/>
          <a:lstStyle/>
          <a:p>
            <a:endParaRPr lang="en-US"/>
          </a:p>
        </p:txBody>
      </p:sp>
      <p:sp>
        <p:nvSpPr>
          <p:cNvPr id="129132" name="Freeform 108"/>
          <p:cNvSpPr>
            <a:spLocks/>
          </p:cNvSpPr>
          <p:nvPr/>
        </p:nvSpPr>
        <p:spPr bwMode="auto">
          <a:xfrm>
            <a:off x="5738813" y="4117975"/>
            <a:ext cx="41275" cy="30163"/>
          </a:xfrm>
          <a:custGeom>
            <a:avLst/>
            <a:gdLst/>
            <a:ahLst/>
            <a:cxnLst>
              <a:cxn ang="0">
                <a:pos x="0" y="10"/>
              </a:cxn>
              <a:cxn ang="0">
                <a:pos x="21" y="19"/>
              </a:cxn>
              <a:cxn ang="0">
                <a:pos x="26" y="10"/>
              </a:cxn>
              <a:cxn ang="0">
                <a:pos x="5" y="0"/>
              </a:cxn>
              <a:cxn ang="0">
                <a:pos x="0" y="10"/>
              </a:cxn>
            </a:cxnLst>
            <a:rect l="0" t="0" r="r" b="b"/>
            <a:pathLst>
              <a:path w="26" h="19">
                <a:moveTo>
                  <a:pt x="0" y="10"/>
                </a:moveTo>
                <a:lnTo>
                  <a:pt x="21" y="19"/>
                </a:lnTo>
                <a:lnTo>
                  <a:pt x="26" y="10"/>
                </a:lnTo>
                <a:lnTo>
                  <a:pt x="5" y="0"/>
                </a:lnTo>
                <a:lnTo>
                  <a:pt x="0" y="10"/>
                </a:lnTo>
                <a:close/>
              </a:path>
            </a:pathLst>
          </a:custGeom>
          <a:solidFill>
            <a:srgbClr val="333333"/>
          </a:solidFill>
          <a:ln w="9525">
            <a:noFill/>
            <a:round/>
            <a:headEnd/>
            <a:tailEnd/>
          </a:ln>
        </p:spPr>
        <p:txBody>
          <a:bodyPr/>
          <a:lstStyle/>
          <a:p>
            <a:endParaRPr lang="en-US"/>
          </a:p>
        </p:txBody>
      </p:sp>
      <p:sp>
        <p:nvSpPr>
          <p:cNvPr id="129133" name="Freeform 109"/>
          <p:cNvSpPr>
            <a:spLocks/>
          </p:cNvSpPr>
          <p:nvPr/>
        </p:nvSpPr>
        <p:spPr bwMode="auto">
          <a:xfrm>
            <a:off x="5830888" y="4154488"/>
            <a:ext cx="41275" cy="30162"/>
          </a:xfrm>
          <a:custGeom>
            <a:avLst/>
            <a:gdLst/>
            <a:ahLst/>
            <a:cxnLst>
              <a:cxn ang="0">
                <a:pos x="0" y="10"/>
              </a:cxn>
              <a:cxn ang="0">
                <a:pos x="21" y="19"/>
              </a:cxn>
              <a:cxn ang="0">
                <a:pos x="26" y="10"/>
              </a:cxn>
              <a:cxn ang="0">
                <a:pos x="5" y="0"/>
              </a:cxn>
              <a:cxn ang="0">
                <a:pos x="0" y="10"/>
              </a:cxn>
            </a:cxnLst>
            <a:rect l="0" t="0" r="r" b="b"/>
            <a:pathLst>
              <a:path w="26" h="19">
                <a:moveTo>
                  <a:pt x="0" y="10"/>
                </a:moveTo>
                <a:lnTo>
                  <a:pt x="21" y="19"/>
                </a:lnTo>
                <a:lnTo>
                  <a:pt x="26" y="10"/>
                </a:lnTo>
                <a:lnTo>
                  <a:pt x="5" y="0"/>
                </a:lnTo>
                <a:lnTo>
                  <a:pt x="0" y="10"/>
                </a:lnTo>
                <a:close/>
              </a:path>
            </a:pathLst>
          </a:custGeom>
          <a:solidFill>
            <a:srgbClr val="333333"/>
          </a:solidFill>
          <a:ln w="9525">
            <a:noFill/>
            <a:round/>
            <a:headEnd/>
            <a:tailEnd/>
          </a:ln>
        </p:spPr>
        <p:txBody>
          <a:bodyPr/>
          <a:lstStyle/>
          <a:p>
            <a:endParaRPr lang="en-US"/>
          </a:p>
        </p:txBody>
      </p:sp>
      <p:sp>
        <p:nvSpPr>
          <p:cNvPr id="129134" name="Freeform 110"/>
          <p:cNvSpPr>
            <a:spLocks/>
          </p:cNvSpPr>
          <p:nvPr/>
        </p:nvSpPr>
        <p:spPr bwMode="auto">
          <a:xfrm>
            <a:off x="5921375" y="4198938"/>
            <a:ext cx="33338" cy="36512"/>
          </a:xfrm>
          <a:custGeom>
            <a:avLst/>
            <a:gdLst/>
            <a:ahLst/>
            <a:cxnLst>
              <a:cxn ang="0">
                <a:pos x="0" y="14"/>
              </a:cxn>
              <a:cxn ang="0">
                <a:pos x="16" y="23"/>
              </a:cxn>
              <a:cxn ang="0">
                <a:pos x="21" y="9"/>
              </a:cxn>
              <a:cxn ang="0">
                <a:pos x="6" y="0"/>
              </a:cxn>
              <a:cxn ang="0">
                <a:pos x="0" y="14"/>
              </a:cxn>
            </a:cxnLst>
            <a:rect l="0" t="0" r="r" b="b"/>
            <a:pathLst>
              <a:path w="21" h="23">
                <a:moveTo>
                  <a:pt x="0" y="14"/>
                </a:moveTo>
                <a:lnTo>
                  <a:pt x="16" y="23"/>
                </a:lnTo>
                <a:lnTo>
                  <a:pt x="21" y="9"/>
                </a:lnTo>
                <a:lnTo>
                  <a:pt x="6" y="0"/>
                </a:lnTo>
                <a:lnTo>
                  <a:pt x="0" y="14"/>
                </a:lnTo>
                <a:close/>
              </a:path>
            </a:pathLst>
          </a:custGeom>
          <a:solidFill>
            <a:srgbClr val="333333"/>
          </a:solidFill>
          <a:ln w="9525">
            <a:noFill/>
            <a:round/>
            <a:headEnd/>
            <a:tailEnd/>
          </a:ln>
        </p:spPr>
        <p:txBody>
          <a:bodyPr/>
          <a:lstStyle/>
          <a:p>
            <a:endParaRPr lang="en-US"/>
          </a:p>
        </p:txBody>
      </p:sp>
      <p:sp>
        <p:nvSpPr>
          <p:cNvPr id="129135" name="Freeform 111"/>
          <p:cNvSpPr>
            <a:spLocks/>
          </p:cNvSpPr>
          <p:nvPr/>
        </p:nvSpPr>
        <p:spPr bwMode="auto">
          <a:xfrm>
            <a:off x="6005513" y="4235450"/>
            <a:ext cx="41275" cy="28575"/>
          </a:xfrm>
          <a:custGeom>
            <a:avLst/>
            <a:gdLst/>
            <a:ahLst/>
            <a:cxnLst>
              <a:cxn ang="0">
                <a:pos x="0" y="9"/>
              </a:cxn>
              <a:cxn ang="0">
                <a:pos x="21" y="18"/>
              </a:cxn>
              <a:cxn ang="0">
                <a:pos x="26" y="9"/>
              </a:cxn>
              <a:cxn ang="0">
                <a:pos x="5" y="0"/>
              </a:cxn>
              <a:cxn ang="0">
                <a:pos x="0" y="9"/>
              </a:cxn>
            </a:cxnLst>
            <a:rect l="0" t="0" r="r" b="b"/>
            <a:pathLst>
              <a:path w="26" h="18">
                <a:moveTo>
                  <a:pt x="0" y="9"/>
                </a:moveTo>
                <a:lnTo>
                  <a:pt x="21" y="18"/>
                </a:lnTo>
                <a:lnTo>
                  <a:pt x="26" y="9"/>
                </a:lnTo>
                <a:lnTo>
                  <a:pt x="5" y="0"/>
                </a:lnTo>
                <a:lnTo>
                  <a:pt x="0" y="9"/>
                </a:lnTo>
                <a:close/>
              </a:path>
            </a:pathLst>
          </a:custGeom>
          <a:solidFill>
            <a:srgbClr val="333333"/>
          </a:solidFill>
          <a:ln w="9525">
            <a:noFill/>
            <a:round/>
            <a:headEnd/>
            <a:tailEnd/>
          </a:ln>
        </p:spPr>
        <p:txBody>
          <a:bodyPr/>
          <a:lstStyle/>
          <a:p>
            <a:endParaRPr lang="en-US"/>
          </a:p>
        </p:txBody>
      </p:sp>
      <p:sp>
        <p:nvSpPr>
          <p:cNvPr id="129136" name="Freeform 112"/>
          <p:cNvSpPr>
            <a:spLocks/>
          </p:cNvSpPr>
          <p:nvPr/>
        </p:nvSpPr>
        <p:spPr bwMode="auto">
          <a:xfrm>
            <a:off x="6097588" y="4279900"/>
            <a:ext cx="41275" cy="28575"/>
          </a:xfrm>
          <a:custGeom>
            <a:avLst/>
            <a:gdLst/>
            <a:ahLst/>
            <a:cxnLst>
              <a:cxn ang="0">
                <a:pos x="0" y="9"/>
              </a:cxn>
              <a:cxn ang="0">
                <a:pos x="21" y="18"/>
              </a:cxn>
              <a:cxn ang="0">
                <a:pos x="26" y="9"/>
              </a:cxn>
              <a:cxn ang="0">
                <a:pos x="5" y="0"/>
              </a:cxn>
              <a:cxn ang="0">
                <a:pos x="0" y="9"/>
              </a:cxn>
            </a:cxnLst>
            <a:rect l="0" t="0" r="r" b="b"/>
            <a:pathLst>
              <a:path w="26" h="18">
                <a:moveTo>
                  <a:pt x="0" y="9"/>
                </a:moveTo>
                <a:lnTo>
                  <a:pt x="21" y="18"/>
                </a:lnTo>
                <a:lnTo>
                  <a:pt x="26" y="9"/>
                </a:lnTo>
                <a:lnTo>
                  <a:pt x="5" y="0"/>
                </a:lnTo>
                <a:lnTo>
                  <a:pt x="0" y="9"/>
                </a:lnTo>
                <a:close/>
              </a:path>
            </a:pathLst>
          </a:custGeom>
          <a:solidFill>
            <a:srgbClr val="333333"/>
          </a:solidFill>
          <a:ln w="9525">
            <a:noFill/>
            <a:round/>
            <a:headEnd/>
            <a:tailEnd/>
          </a:ln>
        </p:spPr>
        <p:txBody>
          <a:bodyPr/>
          <a:lstStyle/>
          <a:p>
            <a:endParaRPr lang="en-US"/>
          </a:p>
        </p:txBody>
      </p:sp>
      <p:sp>
        <p:nvSpPr>
          <p:cNvPr id="129137" name="Freeform 113"/>
          <p:cNvSpPr>
            <a:spLocks/>
          </p:cNvSpPr>
          <p:nvPr/>
        </p:nvSpPr>
        <p:spPr bwMode="auto">
          <a:xfrm>
            <a:off x="6188075" y="4316413"/>
            <a:ext cx="33338" cy="36512"/>
          </a:xfrm>
          <a:custGeom>
            <a:avLst/>
            <a:gdLst/>
            <a:ahLst/>
            <a:cxnLst>
              <a:cxn ang="0">
                <a:pos x="0" y="13"/>
              </a:cxn>
              <a:cxn ang="0">
                <a:pos x="16" y="23"/>
              </a:cxn>
              <a:cxn ang="0">
                <a:pos x="21" y="9"/>
              </a:cxn>
              <a:cxn ang="0">
                <a:pos x="6" y="0"/>
              </a:cxn>
              <a:cxn ang="0">
                <a:pos x="0" y="13"/>
              </a:cxn>
            </a:cxnLst>
            <a:rect l="0" t="0" r="r" b="b"/>
            <a:pathLst>
              <a:path w="21" h="23">
                <a:moveTo>
                  <a:pt x="0" y="13"/>
                </a:moveTo>
                <a:lnTo>
                  <a:pt x="16" y="23"/>
                </a:lnTo>
                <a:lnTo>
                  <a:pt x="21" y="9"/>
                </a:lnTo>
                <a:lnTo>
                  <a:pt x="6" y="0"/>
                </a:lnTo>
                <a:lnTo>
                  <a:pt x="0" y="13"/>
                </a:lnTo>
                <a:close/>
              </a:path>
            </a:pathLst>
          </a:custGeom>
          <a:solidFill>
            <a:srgbClr val="333333"/>
          </a:solidFill>
          <a:ln w="9525">
            <a:noFill/>
            <a:round/>
            <a:headEnd/>
            <a:tailEnd/>
          </a:ln>
        </p:spPr>
        <p:txBody>
          <a:bodyPr/>
          <a:lstStyle/>
          <a:p>
            <a:endParaRPr lang="en-US"/>
          </a:p>
        </p:txBody>
      </p:sp>
      <p:sp>
        <p:nvSpPr>
          <p:cNvPr id="129138" name="Freeform 114"/>
          <p:cNvSpPr>
            <a:spLocks/>
          </p:cNvSpPr>
          <p:nvPr/>
        </p:nvSpPr>
        <p:spPr bwMode="auto">
          <a:xfrm>
            <a:off x="6230938" y="4330700"/>
            <a:ext cx="33337" cy="36513"/>
          </a:xfrm>
          <a:custGeom>
            <a:avLst/>
            <a:gdLst/>
            <a:ahLst/>
            <a:cxnLst>
              <a:cxn ang="0">
                <a:pos x="0" y="9"/>
              </a:cxn>
              <a:cxn ang="0">
                <a:pos x="16" y="0"/>
              </a:cxn>
              <a:cxn ang="0">
                <a:pos x="21" y="14"/>
              </a:cxn>
              <a:cxn ang="0">
                <a:pos x="5" y="23"/>
              </a:cxn>
              <a:cxn ang="0">
                <a:pos x="0" y="9"/>
              </a:cxn>
            </a:cxnLst>
            <a:rect l="0" t="0" r="r" b="b"/>
            <a:pathLst>
              <a:path w="21" h="23">
                <a:moveTo>
                  <a:pt x="0" y="9"/>
                </a:moveTo>
                <a:lnTo>
                  <a:pt x="16" y="0"/>
                </a:lnTo>
                <a:lnTo>
                  <a:pt x="21" y="14"/>
                </a:lnTo>
                <a:lnTo>
                  <a:pt x="5" y="23"/>
                </a:lnTo>
                <a:lnTo>
                  <a:pt x="0" y="9"/>
                </a:lnTo>
                <a:close/>
              </a:path>
            </a:pathLst>
          </a:custGeom>
          <a:solidFill>
            <a:srgbClr val="333333"/>
          </a:solidFill>
          <a:ln w="9525">
            <a:noFill/>
            <a:round/>
            <a:headEnd/>
            <a:tailEnd/>
          </a:ln>
        </p:spPr>
        <p:txBody>
          <a:bodyPr/>
          <a:lstStyle/>
          <a:p>
            <a:endParaRPr lang="en-US"/>
          </a:p>
        </p:txBody>
      </p:sp>
      <p:sp>
        <p:nvSpPr>
          <p:cNvPr id="129139" name="Freeform 115"/>
          <p:cNvSpPr>
            <a:spLocks/>
          </p:cNvSpPr>
          <p:nvPr/>
        </p:nvSpPr>
        <p:spPr bwMode="auto">
          <a:xfrm>
            <a:off x="6313488" y="4279900"/>
            <a:ext cx="33337" cy="36513"/>
          </a:xfrm>
          <a:custGeom>
            <a:avLst/>
            <a:gdLst/>
            <a:ahLst/>
            <a:cxnLst>
              <a:cxn ang="0">
                <a:pos x="0" y="9"/>
              </a:cxn>
              <a:cxn ang="0">
                <a:pos x="16" y="0"/>
              </a:cxn>
              <a:cxn ang="0">
                <a:pos x="21" y="13"/>
              </a:cxn>
              <a:cxn ang="0">
                <a:pos x="6" y="23"/>
              </a:cxn>
              <a:cxn ang="0">
                <a:pos x="0" y="9"/>
              </a:cxn>
            </a:cxnLst>
            <a:rect l="0" t="0" r="r" b="b"/>
            <a:pathLst>
              <a:path w="21" h="23">
                <a:moveTo>
                  <a:pt x="0" y="9"/>
                </a:moveTo>
                <a:lnTo>
                  <a:pt x="16" y="0"/>
                </a:lnTo>
                <a:lnTo>
                  <a:pt x="21" y="13"/>
                </a:lnTo>
                <a:lnTo>
                  <a:pt x="6" y="23"/>
                </a:lnTo>
                <a:lnTo>
                  <a:pt x="0" y="9"/>
                </a:lnTo>
                <a:close/>
              </a:path>
            </a:pathLst>
          </a:custGeom>
          <a:solidFill>
            <a:srgbClr val="333333"/>
          </a:solidFill>
          <a:ln w="9525">
            <a:noFill/>
            <a:round/>
            <a:headEnd/>
            <a:tailEnd/>
          </a:ln>
        </p:spPr>
        <p:txBody>
          <a:bodyPr/>
          <a:lstStyle/>
          <a:p>
            <a:endParaRPr lang="en-US"/>
          </a:p>
        </p:txBody>
      </p:sp>
      <p:sp>
        <p:nvSpPr>
          <p:cNvPr id="129140" name="Freeform 116"/>
          <p:cNvSpPr>
            <a:spLocks/>
          </p:cNvSpPr>
          <p:nvPr/>
        </p:nvSpPr>
        <p:spPr bwMode="auto">
          <a:xfrm>
            <a:off x="6397625" y="4227513"/>
            <a:ext cx="33338" cy="36512"/>
          </a:xfrm>
          <a:custGeom>
            <a:avLst/>
            <a:gdLst/>
            <a:ahLst/>
            <a:cxnLst>
              <a:cxn ang="0">
                <a:pos x="0" y="10"/>
              </a:cxn>
              <a:cxn ang="0">
                <a:pos x="16" y="0"/>
              </a:cxn>
              <a:cxn ang="0">
                <a:pos x="21" y="14"/>
              </a:cxn>
              <a:cxn ang="0">
                <a:pos x="5" y="23"/>
              </a:cxn>
              <a:cxn ang="0">
                <a:pos x="0" y="10"/>
              </a:cxn>
            </a:cxnLst>
            <a:rect l="0" t="0" r="r" b="b"/>
            <a:pathLst>
              <a:path w="21" h="23">
                <a:moveTo>
                  <a:pt x="0" y="10"/>
                </a:moveTo>
                <a:lnTo>
                  <a:pt x="16" y="0"/>
                </a:lnTo>
                <a:lnTo>
                  <a:pt x="21" y="14"/>
                </a:lnTo>
                <a:lnTo>
                  <a:pt x="5" y="23"/>
                </a:lnTo>
                <a:lnTo>
                  <a:pt x="0" y="10"/>
                </a:lnTo>
                <a:close/>
              </a:path>
            </a:pathLst>
          </a:custGeom>
          <a:solidFill>
            <a:srgbClr val="333333"/>
          </a:solidFill>
          <a:ln w="9525">
            <a:noFill/>
            <a:round/>
            <a:headEnd/>
            <a:tailEnd/>
          </a:ln>
        </p:spPr>
        <p:txBody>
          <a:bodyPr/>
          <a:lstStyle/>
          <a:p>
            <a:endParaRPr lang="en-US"/>
          </a:p>
        </p:txBody>
      </p:sp>
      <p:sp>
        <p:nvSpPr>
          <p:cNvPr id="129141" name="Freeform 117"/>
          <p:cNvSpPr>
            <a:spLocks/>
          </p:cNvSpPr>
          <p:nvPr/>
        </p:nvSpPr>
        <p:spPr bwMode="auto">
          <a:xfrm>
            <a:off x="6480175" y="4176713"/>
            <a:ext cx="33338" cy="36512"/>
          </a:xfrm>
          <a:custGeom>
            <a:avLst/>
            <a:gdLst/>
            <a:ahLst/>
            <a:cxnLst>
              <a:cxn ang="0">
                <a:pos x="0" y="9"/>
              </a:cxn>
              <a:cxn ang="0">
                <a:pos x="16" y="0"/>
              </a:cxn>
              <a:cxn ang="0">
                <a:pos x="21" y="14"/>
              </a:cxn>
              <a:cxn ang="0">
                <a:pos x="6" y="23"/>
              </a:cxn>
              <a:cxn ang="0">
                <a:pos x="0" y="9"/>
              </a:cxn>
            </a:cxnLst>
            <a:rect l="0" t="0" r="r" b="b"/>
            <a:pathLst>
              <a:path w="21" h="23">
                <a:moveTo>
                  <a:pt x="0" y="9"/>
                </a:moveTo>
                <a:lnTo>
                  <a:pt x="16" y="0"/>
                </a:lnTo>
                <a:lnTo>
                  <a:pt x="21" y="14"/>
                </a:lnTo>
                <a:lnTo>
                  <a:pt x="6" y="23"/>
                </a:lnTo>
                <a:lnTo>
                  <a:pt x="0" y="9"/>
                </a:lnTo>
                <a:close/>
              </a:path>
            </a:pathLst>
          </a:custGeom>
          <a:solidFill>
            <a:srgbClr val="333333"/>
          </a:solidFill>
          <a:ln w="9525">
            <a:noFill/>
            <a:round/>
            <a:headEnd/>
            <a:tailEnd/>
          </a:ln>
        </p:spPr>
        <p:txBody>
          <a:bodyPr/>
          <a:lstStyle/>
          <a:p>
            <a:endParaRPr lang="en-US"/>
          </a:p>
        </p:txBody>
      </p:sp>
      <p:sp>
        <p:nvSpPr>
          <p:cNvPr id="129142" name="Freeform 118"/>
          <p:cNvSpPr>
            <a:spLocks/>
          </p:cNvSpPr>
          <p:nvPr/>
        </p:nvSpPr>
        <p:spPr bwMode="auto">
          <a:xfrm>
            <a:off x="6564313" y="4133850"/>
            <a:ext cx="49212" cy="20638"/>
          </a:xfrm>
          <a:custGeom>
            <a:avLst/>
            <a:gdLst/>
            <a:ahLst/>
            <a:cxnLst>
              <a:cxn ang="0">
                <a:pos x="0" y="13"/>
              </a:cxn>
              <a:cxn ang="0">
                <a:pos x="16" y="0"/>
              </a:cxn>
              <a:cxn ang="0">
                <a:pos x="31" y="0"/>
              </a:cxn>
              <a:cxn ang="0">
                <a:pos x="16" y="13"/>
              </a:cxn>
              <a:cxn ang="0">
                <a:pos x="0" y="13"/>
              </a:cxn>
            </a:cxnLst>
            <a:rect l="0" t="0" r="r" b="b"/>
            <a:pathLst>
              <a:path w="31" h="13">
                <a:moveTo>
                  <a:pt x="0" y="13"/>
                </a:moveTo>
                <a:lnTo>
                  <a:pt x="16" y="0"/>
                </a:lnTo>
                <a:lnTo>
                  <a:pt x="31" y="0"/>
                </a:lnTo>
                <a:lnTo>
                  <a:pt x="16" y="13"/>
                </a:lnTo>
                <a:lnTo>
                  <a:pt x="0" y="13"/>
                </a:lnTo>
                <a:close/>
              </a:path>
            </a:pathLst>
          </a:custGeom>
          <a:solidFill>
            <a:srgbClr val="333333"/>
          </a:solidFill>
          <a:ln w="9525">
            <a:noFill/>
            <a:round/>
            <a:headEnd/>
            <a:tailEnd/>
          </a:ln>
        </p:spPr>
        <p:txBody>
          <a:bodyPr/>
          <a:lstStyle/>
          <a:p>
            <a:endParaRPr lang="en-US"/>
          </a:p>
        </p:txBody>
      </p:sp>
      <p:sp>
        <p:nvSpPr>
          <p:cNvPr id="129143" name="Freeform 119"/>
          <p:cNvSpPr>
            <a:spLocks/>
          </p:cNvSpPr>
          <p:nvPr/>
        </p:nvSpPr>
        <p:spPr bwMode="auto">
          <a:xfrm>
            <a:off x="6646863" y="4081463"/>
            <a:ext cx="33337" cy="36512"/>
          </a:xfrm>
          <a:custGeom>
            <a:avLst/>
            <a:gdLst/>
            <a:ahLst/>
            <a:cxnLst>
              <a:cxn ang="0">
                <a:pos x="0" y="9"/>
              </a:cxn>
              <a:cxn ang="0">
                <a:pos x="16" y="0"/>
              </a:cxn>
              <a:cxn ang="0">
                <a:pos x="21" y="14"/>
              </a:cxn>
              <a:cxn ang="0">
                <a:pos x="6" y="23"/>
              </a:cxn>
              <a:cxn ang="0">
                <a:pos x="0" y="9"/>
              </a:cxn>
            </a:cxnLst>
            <a:rect l="0" t="0" r="r" b="b"/>
            <a:pathLst>
              <a:path w="21" h="23">
                <a:moveTo>
                  <a:pt x="0" y="9"/>
                </a:moveTo>
                <a:lnTo>
                  <a:pt x="16" y="0"/>
                </a:lnTo>
                <a:lnTo>
                  <a:pt x="21" y="14"/>
                </a:lnTo>
                <a:lnTo>
                  <a:pt x="6" y="23"/>
                </a:lnTo>
                <a:lnTo>
                  <a:pt x="0" y="9"/>
                </a:lnTo>
                <a:close/>
              </a:path>
            </a:pathLst>
          </a:custGeom>
          <a:solidFill>
            <a:srgbClr val="333333"/>
          </a:solidFill>
          <a:ln w="9525">
            <a:noFill/>
            <a:round/>
            <a:headEnd/>
            <a:tailEnd/>
          </a:ln>
        </p:spPr>
        <p:txBody>
          <a:bodyPr/>
          <a:lstStyle/>
          <a:p>
            <a:endParaRPr lang="en-US"/>
          </a:p>
        </p:txBody>
      </p:sp>
      <p:sp>
        <p:nvSpPr>
          <p:cNvPr id="129144" name="Freeform 120"/>
          <p:cNvSpPr>
            <a:spLocks/>
          </p:cNvSpPr>
          <p:nvPr/>
        </p:nvSpPr>
        <p:spPr bwMode="auto">
          <a:xfrm>
            <a:off x="6731000" y="4030663"/>
            <a:ext cx="33338" cy="36512"/>
          </a:xfrm>
          <a:custGeom>
            <a:avLst/>
            <a:gdLst/>
            <a:ahLst/>
            <a:cxnLst>
              <a:cxn ang="0">
                <a:pos x="0" y="9"/>
              </a:cxn>
              <a:cxn ang="0">
                <a:pos x="16" y="0"/>
              </a:cxn>
              <a:cxn ang="0">
                <a:pos x="21" y="14"/>
              </a:cxn>
              <a:cxn ang="0">
                <a:pos x="5" y="23"/>
              </a:cxn>
              <a:cxn ang="0">
                <a:pos x="0" y="9"/>
              </a:cxn>
            </a:cxnLst>
            <a:rect l="0" t="0" r="r" b="b"/>
            <a:pathLst>
              <a:path w="21" h="23">
                <a:moveTo>
                  <a:pt x="0" y="9"/>
                </a:moveTo>
                <a:lnTo>
                  <a:pt x="16" y="0"/>
                </a:lnTo>
                <a:lnTo>
                  <a:pt x="21" y="14"/>
                </a:lnTo>
                <a:lnTo>
                  <a:pt x="5" y="23"/>
                </a:lnTo>
                <a:lnTo>
                  <a:pt x="0" y="9"/>
                </a:lnTo>
                <a:close/>
              </a:path>
            </a:pathLst>
          </a:custGeom>
          <a:solidFill>
            <a:srgbClr val="333333"/>
          </a:solidFill>
          <a:ln w="9525">
            <a:noFill/>
            <a:round/>
            <a:headEnd/>
            <a:tailEnd/>
          </a:ln>
        </p:spPr>
        <p:txBody>
          <a:bodyPr/>
          <a:lstStyle/>
          <a:p>
            <a:endParaRPr lang="en-US"/>
          </a:p>
        </p:txBody>
      </p:sp>
      <p:sp>
        <p:nvSpPr>
          <p:cNvPr id="129145" name="Freeform 121"/>
          <p:cNvSpPr>
            <a:spLocks/>
          </p:cNvSpPr>
          <p:nvPr/>
        </p:nvSpPr>
        <p:spPr bwMode="auto">
          <a:xfrm>
            <a:off x="6813550" y="3979863"/>
            <a:ext cx="33338" cy="36512"/>
          </a:xfrm>
          <a:custGeom>
            <a:avLst/>
            <a:gdLst/>
            <a:ahLst/>
            <a:cxnLst>
              <a:cxn ang="0">
                <a:pos x="0" y="9"/>
              </a:cxn>
              <a:cxn ang="0">
                <a:pos x="16" y="0"/>
              </a:cxn>
              <a:cxn ang="0">
                <a:pos x="21" y="14"/>
              </a:cxn>
              <a:cxn ang="0">
                <a:pos x="6" y="23"/>
              </a:cxn>
              <a:cxn ang="0">
                <a:pos x="0" y="9"/>
              </a:cxn>
            </a:cxnLst>
            <a:rect l="0" t="0" r="r" b="b"/>
            <a:pathLst>
              <a:path w="21" h="23">
                <a:moveTo>
                  <a:pt x="0" y="9"/>
                </a:moveTo>
                <a:lnTo>
                  <a:pt x="16" y="0"/>
                </a:lnTo>
                <a:lnTo>
                  <a:pt x="21" y="14"/>
                </a:lnTo>
                <a:lnTo>
                  <a:pt x="6" y="23"/>
                </a:lnTo>
                <a:lnTo>
                  <a:pt x="0" y="9"/>
                </a:lnTo>
                <a:close/>
              </a:path>
            </a:pathLst>
          </a:custGeom>
          <a:solidFill>
            <a:srgbClr val="333333"/>
          </a:solidFill>
          <a:ln w="9525">
            <a:noFill/>
            <a:round/>
            <a:headEnd/>
            <a:tailEnd/>
          </a:ln>
        </p:spPr>
        <p:txBody>
          <a:bodyPr/>
          <a:lstStyle/>
          <a:p>
            <a:endParaRPr lang="en-US"/>
          </a:p>
        </p:txBody>
      </p:sp>
      <p:sp>
        <p:nvSpPr>
          <p:cNvPr id="129146" name="Freeform 122"/>
          <p:cNvSpPr>
            <a:spLocks/>
          </p:cNvSpPr>
          <p:nvPr/>
        </p:nvSpPr>
        <p:spPr bwMode="auto">
          <a:xfrm>
            <a:off x="6889750" y="3929063"/>
            <a:ext cx="41275" cy="28575"/>
          </a:xfrm>
          <a:custGeom>
            <a:avLst/>
            <a:gdLst/>
            <a:ahLst/>
            <a:cxnLst>
              <a:cxn ang="0">
                <a:pos x="0" y="9"/>
              </a:cxn>
              <a:cxn ang="0">
                <a:pos x="21" y="0"/>
              </a:cxn>
              <a:cxn ang="0">
                <a:pos x="26" y="9"/>
              </a:cxn>
              <a:cxn ang="0">
                <a:pos x="5" y="18"/>
              </a:cxn>
              <a:cxn ang="0">
                <a:pos x="0" y="9"/>
              </a:cxn>
            </a:cxnLst>
            <a:rect l="0" t="0" r="r" b="b"/>
            <a:pathLst>
              <a:path w="26" h="18">
                <a:moveTo>
                  <a:pt x="0" y="9"/>
                </a:moveTo>
                <a:lnTo>
                  <a:pt x="21" y="0"/>
                </a:lnTo>
                <a:lnTo>
                  <a:pt x="26" y="9"/>
                </a:lnTo>
                <a:lnTo>
                  <a:pt x="5" y="18"/>
                </a:lnTo>
                <a:lnTo>
                  <a:pt x="0" y="9"/>
                </a:lnTo>
                <a:close/>
              </a:path>
            </a:pathLst>
          </a:custGeom>
          <a:solidFill>
            <a:srgbClr val="333333"/>
          </a:solidFill>
          <a:ln w="9525">
            <a:noFill/>
            <a:round/>
            <a:headEnd/>
            <a:tailEnd/>
          </a:ln>
        </p:spPr>
        <p:txBody>
          <a:bodyPr/>
          <a:lstStyle/>
          <a:p>
            <a:endParaRPr lang="en-US"/>
          </a:p>
        </p:txBody>
      </p:sp>
      <p:sp>
        <p:nvSpPr>
          <p:cNvPr id="129147" name="Freeform 123"/>
          <p:cNvSpPr>
            <a:spLocks/>
          </p:cNvSpPr>
          <p:nvPr/>
        </p:nvSpPr>
        <p:spPr bwMode="auto">
          <a:xfrm>
            <a:off x="6972300" y="3876675"/>
            <a:ext cx="41275" cy="30163"/>
          </a:xfrm>
          <a:custGeom>
            <a:avLst/>
            <a:gdLst/>
            <a:ahLst/>
            <a:cxnLst>
              <a:cxn ang="0">
                <a:pos x="0" y="10"/>
              </a:cxn>
              <a:cxn ang="0">
                <a:pos x="21" y="0"/>
              </a:cxn>
              <a:cxn ang="0">
                <a:pos x="26" y="10"/>
              </a:cxn>
              <a:cxn ang="0">
                <a:pos x="5" y="19"/>
              </a:cxn>
              <a:cxn ang="0">
                <a:pos x="0" y="10"/>
              </a:cxn>
            </a:cxnLst>
            <a:rect l="0" t="0" r="r" b="b"/>
            <a:pathLst>
              <a:path w="26" h="19">
                <a:moveTo>
                  <a:pt x="0" y="10"/>
                </a:moveTo>
                <a:lnTo>
                  <a:pt x="21" y="0"/>
                </a:lnTo>
                <a:lnTo>
                  <a:pt x="26" y="10"/>
                </a:lnTo>
                <a:lnTo>
                  <a:pt x="5" y="19"/>
                </a:lnTo>
                <a:lnTo>
                  <a:pt x="0" y="10"/>
                </a:lnTo>
                <a:close/>
              </a:path>
            </a:pathLst>
          </a:custGeom>
          <a:solidFill>
            <a:srgbClr val="333333"/>
          </a:solidFill>
          <a:ln w="9525">
            <a:noFill/>
            <a:round/>
            <a:headEnd/>
            <a:tailEnd/>
          </a:ln>
        </p:spPr>
        <p:txBody>
          <a:bodyPr/>
          <a:lstStyle/>
          <a:p>
            <a:endParaRPr lang="en-US"/>
          </a:p>
        </p:txBody>
      </p:sp>
      <p:sp>
        <p:nvSpPr>
          <p:cNvPr id="129148" name="Freeform 124"/>
          <p:cNvSpPr>
            <a:spLocks/>
          </p:cNvSpPr>
          <p:nvPr/>
        </p:nvSpPr>
        <p:spPr bwMode="auto">
          <a:xfrm>
            <a:off x="7056438" y="3825875"/>
            <a:ext cx="41275" cy="44450"/>
          </a:xfrm>
          <a:custGeom>
            <a:avLst/>
            <a:gdLst/>
            <a:ahLst/>
            <a:cxnLst>
              <a:cxn ang="0">
                <a:pos x="0" y="14"/>
              </a:cxn>
              <a:cxn ang="0">
                <a:pos x="21" y="0"/>
              </a:cxn>
              <a:cxn ang="0">
                <a:pos x="26" y="14"/>
              </a:cxn>
              <a:cxn ang="0">
                <a:pos x="5" y="28"/>
              </a:cxn>
              <a:cxn ang="0">
                <a:pos x="0" y="14"/>
              </a:cxn>
            </a:cxnLst>
            <a:rect l="0" t="0" r="r" b="b"/>
            <a:pathLst>
              <a:path w="26" h="28">
                <a:moveTo>
                  <a:pt x="0" y="14"/>
                </a:moveTo>
                <a:lnTo>
                  <a:pt x="21" y="0"/>
                </a:lnTo>
                <a:lnTo>
                  <a:pt x="26" y="14"/>
                </a:lnTo>
                <a:lnTo>
                  <a:pt x="5" y="28"/>
                </a:lnTo>
                <a:lnTo>
                  <a:pt x="0" y="14"/>
                </a:lnTo>
                <a:close/>
              </a:path>
            </a:pathLst>
          </a:custGeom>
          <a:solidFill>
            <a:srgbClr val="333333"/>
          </a:solidFill>
          <a:ln w="9525">
            <a:noFill/>
            <a:round/>
            <a:headEnd/>
            <a:tailEnd/>
          </a:ln>
        </p:spPr>
        <p:txBody>
          <a:bodyPr/>
          <a:lstStyle/>
          <a:p>
            <a:endParaRPr lang="en-US"/>
          </a:p>
        </p:txBody>
      </p:sp>
      <p:sp>
        <p:nvSpPr>
          <p:cNvPr id="129149" name="Freeform 125"/>
          <p:cNvSpPr>
            <a:spLocks/>
          </p:cNvSpPr>
          <p:nvPr/>
        </p:nvSpPr>
        <p:spPr bwMode="auto">
          <a:xfrm>
            <a:off x="7138988" y="3783013"/>
            <a:ext cx="42862" cy="28575"/>
          </a:xfrm>
          <a:custGeom>
            <a:avLst/>
            <a:gdLst/>
            <a:ahLst/>
            <a:cxnLst>
              <a:cxn ang="0">
                <a:pos x="0" y="9"/>
              </a:cxn>
              <a:cxn ang="0">
                <a:pos x="21" y="0"/>
              </a:cxn>
              <a:cxn ang="0">
                <a:pos x="27" y="9"/>
              </a:cxn>
              <a:cxn ang="0">
                <a:pos x="6" y="18"/>
              </a:cxn>
              <a:cxn ang="0">
                <a:pos x="0" y="9"/>
              </a:cxn>
            </a:cxnLst>
            <a:rect l="0" t="0" r="r" b="b"/>
            <a:pathLst>
              <a:path w="27" h="18">
                <a:moveTo>
                  <a:pt x="0" y="9"/>
                </a:moveTo>
                <a:lnTo>
                  <a:pt x="21" y="0"/>
                </a:lnTo>
                <a:lnTo>
                  <a:pt x="27" y="9"/>
                </a:lnTo>
                <a:lnTo>
                  <a:pt x="6" y="18"/>
                </a:lnTo>
                <a:lnTo>
                  <a:pt x="0" y="9"/>
                </a:lnTo>
                <a:close/>
              </a:path>
            </a:pathLst>
          </a:custGeom>
          <a:solidFill>
            <a:srgbClr val="333333"/>
          </a:solidFill>
          <a:ln w="9525">
            <a:noFill/>
            <a:round/>
            <a:headEnd/>
            <a:tailEnd/>
          </a:ln>
        </p:spPr>
        <p:txBody>
          <a:bodyPr/>
          <a:lstStyle/>
          <a:p>
            <a:endParaRPr lang="en-US"/>
          </a:p>
        </p:txBody>
      </p:sp>
      <p:sp>
        <p:nvSpPr>
          <p:cNvPr id="129150" name="Freeform 126"/>
          <p:cNvSpPr>
            <a:spLocks/>
          </p:cNvSpPr>
          <p:nvPr/>
        </p:nvSpPr>
        <p:spPr bwMode="auto">
          <a:xfrm>
            <a:off x="7223125" y="3730625"/>
            <a:ext cx="41275" cy="30163"/>
          </a:xfrm>
          <a:custGeom>
            <a:avLst/>
            <a:gdLst/>
            <a:ahLst/>
            <a:cxnLst>
              <a:cxn ang="0">
                <a:pos x="0" y="10"/>
              </a:cxn>
              <a:cxn ang="0">
                <a:pos x="21" y="0"/>
              </a:cxn>
              <a:cxn ang="0">
                <a:pos x="26" y="10"/>
              </a:cxn>
              <a:cxn ang="0">
                <a:pos x="5" y="19"/>
              </a:cxn>
              <a:cxn ang="0">
                <a:pos x="0" y="10"/>
              </a:cxn>
            </a:cxnLst>
            <a:rect l="0" t="0" r="r" b="b"/>
            <a:pathLst>
              <a:path w="26" h="19">
                <a:moveTo>
                  <a:pt x="0" y="10"/>
                </a:moveTo>
                <a:lnTo>
                  <a:pt x="21" y="0"/>
                </a:lnTo>
                <a:lnTo>
                  <a:pt x="26" y="10"/>
                </a:lnTo>
                <a:lnTo>
                  <a:pt x="5" y="19"/>
                </a:lnTo>
                <a:lnTo>
                  <a:pt x="0" y="10"/>
                </a:lnTo>
                <a:close/>
              </a:path>
            </a:pathLst>
          </a:custGeom>
          <a:solidFill>
            <a:srgbClr val="333333"/>
          </a:solidFill>
          <a:ln w="9525">
            <a:noFill/>
            <a:round/>
            <a:headEnd/>
            <a:tailEnd/>
          </a:ln>
        </p:spPr>
        <p:txBody>
          <a:bodyPr/>
          <a:lstStyle/>
          <a:p>
            <a:endParaRPr lang="en-US"/>
          </a:p>
        </p:txBody>
      </p:sp>
      <p:sp>
        <p:nvSpPr>
          <p:cNvPr id="129151" name="Freeform 127"/>
          <p:cNvSpPr>
            <a:spLocks/>
          </p:cNvSpPr>
          <p:nvPr/>
        </p:nvSpPr>
        <p:spPr bwMode="auto">
          <a:xfrm>
            <a:off x="7256463" y="3716338"/>
            <a:ext cx="33337" cy="36512"/>
          </a:xfrm>
          <a:custGeom>
            <a:avLst/>
            <a:gdLst/>
            <a:ahLst/>
            <a:cxnLst>
              <a:cxn ang="0">
                <a:pos x="0" y="14"/>
              </a:cxn>
              <a:cxn ang="0">
                <a:pos x="16" y="23"/>
              </a:cxn>
              <a:cxn ang="0">
                <a:pos x="21" y="9"/>
              </a:cxn>
              <a:cxn ang="0">
                <a:pos x="5" y="0"/>
              </a:cxn>
              <a:cxn ang="0">
                <a:pos x="0" y="14"/>
              </a:cxn>
            </a:cxnLst>
            <a:rect l="0" t="0" r="r" b="b"/>
            <a:pathLst>
              <a:path w="21" h="23">
                <a:moveTo>
                  <a:pt x="0" y="14"/>
                </a:moveTo>
                <a:lnTo>
                  <a:pt x="16" y="23"/>
                </a:lnTo>
                <a:lnTo>
                  <a:pt x="21" y="9"/>
                </a:lnTo>
                <a:lnTo>
                  <a:pt x="5" y="0"/>
                </a:lnTo>
                <a:lnTo>
                  <a:pt x="0" y="14"/>
                </a:lnTo>
                <a:close/>
              </a:path>
            </a:pathLst>
          </a:custGeom>
          <a:solidFill>
            <a:srgbClr val="333333"/>
          </a:solidFill>
          <a:ln w="9525">
            <a:noFill/>
            <a:round/>
            <a:headEnd/>
            <a:tailEnd/>
          </a:ln>
        </p:spPr>
        <p:txBody>
          <a:bodyPr/>
          <a:lstStyle/>
          <a:p>
            <a:endParaRPr lang="en-US"/>
          </a:p>
        </p:txBody>
      </p:sp>
      <p:sp>
        <p:nvSpPr>
          <p:cNvPr id="129152" name="Freeform 128"/>
          <p:cNvSpPr>
            <a:spLocks/>
          </p:cNvSpPr>
          <p:nvPr/>
        </p:nvSpPr>
        <p:spPr bwMode="auto">
          <a:xfrm>
            <a:off x="7339013" y="3760788"/>
            <a:ext cx="42862" cy="28575"/>
          </a:xfrm>
          <a:custGeom>
            <a:avLst/>
            <a:gdLst/>
            <a:ahLst/>
            <a:cxnLst>
              <a:cxn ang="0">
                <a:pos x="0" y="9"/>
              </a:cxn>
              <a:cxn ang="0">
                <a:pos x="21" y="18"/>
              </a:cxn>
              <a:cxn ang="0">
                <a:pos x="27" y="9"/>
              </a:cxn>
              <a:cxn ang="0">
                <a:pos x="6" y="0"/>
              </a:cxn>
              <a:cxn ang="0">
                <a:pos x="0" y="9"/>
              </a:cxn>
            </a:cxnLst>
            <a:rect l="0" t="0" r="r" b="b"/>
            <a:pathLst>
              <a:path w="27" h="18">
                <a:moveTo>
                  <a:pt x="0" y="9"/>
                </a:moveTo>
                <a:lnTo>
                  <a:pt x="21" y="18"/>
                </a:lnTo>
                <a:lnTo>
                  <a:pt x="27" y="9"/>
                </a:lnTo>
                <a:lnTo>
                  <a:pt x="6" y="0"/>
                </a:lnTo>
                <a:lnTo>
                  <a:pt x="0" y="9"/>
                </a:lnTo>
                <a:close/>
              </a:path>
            </a:pathLst>
          </a:custGeom>
          <a:solidFill>
            <a:srgbClr val="333333"/>
          </a:solidFill>
          <a:ln w="9525">
            <a:noFill/>
            <a:round/>
            <a:headEnd/>
            <a:tailEnd/>
          </a:ln>
        </p:spPr>
        <p:txBody>
          <a:bodyPr/>
          <a:lstStyle/>
          <a:p>
            <a:endParaRPr lang="en-US"/>
          </a:p>
        </p:txBody>
      </p:sp>
      <p:sp>
        <p:nvSpPr>
          <p:cNvPr id="129153" name="Freeform 129"/>
          <p:cNvSpPr>
            <a:spLocks/>
          </p:cNvSpPr>
          <p:nvPr/>
        </p:nvSpPr>
        <p:spPr bwMode="auto">
          <a:xfrm>
            <a:off x="7431088" y="3803650"/>
            <a:ext cx="33337" cy="36513"/>
          </a:xfrm>
          <a:custGeom>
            <a:avLst/>
            <a:gdLst/>
            <a:ahLst/>
            <a:cxnLst>
              <a:cxn ang="0">
                <a:pos x="0" y="14"/>
              </a:cxn>
              <a:cxn ang="0">
                <a:pos x="16" y="23"/>
              </a:cxn>
              <a:cxn ang="0">
                <a:pos x="21" y="10"/>
              </a:cxn>
              <a:cxn ang="0">
                <a:pos x="5" y="0"/>
              </a:cxn>
              <a:cxn ang="0">
                <a:pos x="0" y="14"/>
              </a:cxn>
            </a:cxnLst>
            <a:rect l="0" t="0" r="r" b="b"/>
            <a:pathLst>
              <a:path w="21" h="23">
                <a:moveTo>
                  <a:pt x="0" y="14"/>
                </a:moveTo>
                <a:lnTo>
                  <a:pt x="16" y="23"/>
                </a:lnTo>
                <a:lnTo>
                  <a:pt x="21" y="10"/>
                </a:lnTo>
                <a:lnTo>
                  <a:pt x="5" y="0"/>
                </a:lnTo>
                <a:lnTo>
                  <a:pt x="0" y="14"/>
                </a:lnTo>
                <a:close/>
              </a:path>
            </a:pathLst>
          </a:custGeom>
          <a:solidFill>
            <a:srgbClr val="333333"/>
          </a:solidFill>
          <a:ln w="9525">
            <a:noFill/>
            <a:round/>
            <a:headEnd/>
            <a:tailEnd/>
          </a:ln>
        </p:spPr>
        <p:txBody>
          <a:bodyPr/>
          <a:lstStyle/>
          <a:p>
            <a:endParaRPr lang="en-US"/>
          </a:p>
        </p:txBody>
      </p:sp>
      <p:sp>
        <p:nvSpPr>
          <p:cNvPr id="129154" name="Freeform 130"/>
          <p:cNvSpPr>
            <a:spLocks/>
          </p:cNvSpPr>
          <p:nvPr/>
        </p:nvSpPr>
        <p:spPr bwMode="auto">
          <a:xfrm>
            <a:off x="7515225" y="3848100"/>
            <a:ext cx="41275" cy="28575"/>
          </a:xfrm>
          <a:custGeom>
            <a:avLst/>
            <a:gdLst/>
            <a:ahLst/>
            <a:cxnLst>
              <a:cxn ang="0">
                <a:pos x="0" y="9"/>
              </a:cxn>
              <a:cxn ang="0">
                <a:pos x="21" y="18"/>
              </a:cxn>
              <a:cxn ang="0">
                <a:pos x="26" y="9"/>
              </a:cxn>
              <a:cxn ang="0">
                <a:pos x="5" y="0"/>
              </a:cxn>
              <a:cxn ang="0">
                <a:pos x="0" y="9"/>
              </a:cxn>
            </a:cxnLst>
            <a:rect l="0" t="0" r="r" b="b"/>
            <a:pathLst>
              <a:path w="26" h="18">
                <a:moveTo>
                  <a:pt x="0" y="9"/>
                </a:moveTo>
                <a:lnTo>
                  <a:pt x="21" y="18"/>
                </a:lnTo>
                <a:lnTo>
                  <a:pt x="26" y="9"/>
                </a:lnTo>
                <a:lnTo>
                  <a:pt x="5" y="0"/>
                </a:lnTo>
                <a:lnTo>
                  <a:pt x="0" y="9"/>
                </a:lnTo>
                <a:close/>
              </a:path>
            </a:pathLst>
          </a:custGeom>
          <a:solidFill>
            <a:srgbClr val="333333"/>
          </a:solidFill>
          <a:ln w="9525">
            <a:noFill/>
            <a:round/>
            <a:headEnd/>
            <a:tailEnd/>
          </a:ln>
        </p:spPr>
        <p:txBody>
          <a:bodyPr/>
          <a:lstStyle/>
          <a:p>
            <a:endParaRPr lang="en-US"/>
          </a:p>
        </p:txBody>
      </p:sp>
      <p:sp>
        <p:nvSpPr>
          <p:cNvPr id="129155" name="Freeform 131"/>
          <p:cNvSpPr>
            <a:spLocks/>
          </p:cNvSpPr>
          <p:nvPr/>
        </p:nvSpPr>
        <p:spPr bwMode="auto">
          <a:xfrm>
            <a:off x="7605713" y="3892550"/>
            <a:ext cx="33337" cy="36513"/>
          </a:xfrm>
          <a:custGeom>
            <a:avLst/>
            <a:gdLst/>
            <a:ahLst/>
            <a:cxnLst>
              <a:cxn ang="0">
                <a:pos x="0" y="13"/>
              </a:cxn>
              <a:cxn ang="0">
                <a:pos x="16" y="23"/>
              </a:cxn>
              <a:cxn ang="0">
                <a:pos x="21" y="9"/>
              </a:cxn>
              <a:cxn ang="0">
                <a:pos x="6" y="0"/>
              </a:cxn>
              <a:cxn ang="0">
                <a:pos x="0" y="13"/>
              </a:cxn>
            </a:cxnLst>
            <a:rect l="0" t="0" r="r" b="b"/>
            <a:pathLst>
              <a:path w="21" h="23">
                <a:moveTo>
                  <a:pt x="0" y="13"/>
                </a:moveTo>
                <a:lnTo>
                  <a:pt x="16" y="23"/>
                </a:lnTo>
                <a:lnTo>
                  <a:pt x="21" y="9"/>
                </a:lnTo>
                <a:lnTo>
                  <a:pt x="6" y="0"/>
                </a:lnTo>
                <a:lnTo>
                  <a:pt x="0" y="13"/>
                </a:lnTo>
                <a:close/>
              </a:path>
            </a:pathLst>
          </a:custGeom>
          <a:solidFill>
            <a:srgbClr val="333333"/>
          </a:solidFill>
          <a:ln w="9525">
            <a:noFill/>
            <a:round/>
            <a:headEnd/>
            <a:tailEnd/>
          </a:ln>
        </p:spPr>
        <p:txBody>
          <a:bodyPr/>
          <a:lstStyle/>
          <a:p>
            <a:endParaRPr lang="en-US"/>
          </a:p>
        </p:txBody>
      </p:sp>
      <p:sp>
        <p:nvSpPr>
          <p:cNvPr id="129156" name="Freeform 132"/>
          <p:cNvSpPr>
            <a:spLocks/>
          </p:cNvSpPr>
          <p:nvPr/>
        </p:nvSpPr>
        <p:spPr bwMode="auto">
          <a:xfrm>
            <a:off x="7689850" y="3935413"/>
            <a:ext cx="41275" cy="30162"/>
          </a:xfrm>
          <a:custGeom>
            <a:avLst/>
            <a:gdLst/>
            <a:ahLst/>
            <a:cxnLst>
              <a:cxn ang="0">
                <a:pos x="0" y="9"/>
              </a:cxn>
              <a:cxn ang="0">
                <a:pos x="21" y="19"/>
              </a:cxn>
              <a:cxn ang="0">
                <a:pos x="26" y="9"/>
              </a:cxn>
              <a:cxn ang="0">
                <a:pos x="5" y="0"/>
              </a:cxn>
              <a:cxn ang="0">
                <a:pos x="0" y="9"/>
              </a:cxn>
            </a:cxnLst>
            <a:rect l="0" t="0" r="r" b="b"/>
            <a:pathLst>
              <a:path w="26" h="19">
                <a:moveTo>
                  <a:pt x="0" y="9"/>
                </a:moveTo>
                <a:lnTo>
                  <a:pt x="21" y="19"/>
                </a:lnTo>
                <a:lnTo>
                  <a:pt x="26" y="9"/>
                </a:lnTo>
                <a:lnTo>
                  <a:pt x="5" y="0"/>
                </a:lnTo>
                <a:lnTo>
                  <a:pt x="0" y="9"/>
                </a:lnTo>
                <a:close/>
              </a:path>
            </a:pathLst>
          </a:custGeom>
          <a:solidFill>
            <a:srgbClr val="333333"/>
          </a:solidFill>
          <a:ln w="9525">
            <a:noFill/>
            <a:round/>
            <a:headEnd/>
            <a:tailEnd/>
          </a:ln>
        </p:spPr>
        <p:txBody>
          <a:bodyPr/>
          <a:lstStyle/>
          <a:p>
            <a:endParaRPr lang="en-US"/>
          </a:p>
        </p:txBody>
      </p:sp>
      <p:sp>
        <p:nvSpPr>
          <p:cNvPr id="129157" name="Freeform 133"/>
          <p:cNvSpPr>
            <a:spLocks/>
          </p:cNvSpPr>
          <p:nvPr/>
        </p:nvSpPr>
        <p:spPr bwMode="auto">
          <a:xfrm>
            <a:off x="7781925" y="3979863"/>
            <a:ext cx="33338" cy="36512"/>
          </a:xfrm>
          <a:custGeom>
            <a:avLst/>
            <a:gdLst/>
            <a:ahLst/>
            <a:cxnLst>
              <a:cxn ang="0">
                <a:pos x="0" y="14"/>
              </a:cxn>
              <a:cxn ang="0">
                <a:pos x="15" y="23"/>
              </a:cxn>
              <a:cxn ang="0">
                <a:pos x="21" y="9"/>
              </a:cxn>
              <a:cxn ang="0">
                <a:pos x="5" y="0"/>
              </a:cxn>
              <a:cxn ang="0">
                <a:pos x="0" y="14"/>
              </a:cxn>
            </a:cxnLst>
            <a:rect l="0" t="0" r="r" b="b"/>
            <a:pathLst>
              <a:path w="21" h="23">
                <a:moveTo>
                  <a:pt x="0" y="14"/>
                </a:moveTo>
                <a:lnTo>
                  <a:pt x="15" y="23"/>
                </a:lnTo>
                <a:lnTo>
                  <a:pt x="21" y="9"/>
                </a:lnTo>
                <a:lnTo>
                  <a:pt x="5" y="0"/>
                </a:lnTo>
                <a:lnTo>
                  <a:pt x="0" y="14"/>
                </a:lnTo>
                <a:close/>
              </a:path>
            </a:pathLst>
          </a:custGeom>
          <a:solidFill>
            <a:srgbClr val="333333"/>
          </a:solidFill>
          <a:ln w="9525">
            <a:noFill/>
            <a:round/>
            <a:headEnd/>
            <a:tailEnd/>
          </a:ln>
        </p:spPr>
        <p:txBody>
          <a:bodyPr/>
          <a:lstStyle/>
          <a:p>
            <a:endParaRPr lang="en-US"/>
          </a:p>
        </p:txBody>
      </p:sp>
      <p:sp>
        <p:nvSpPr>
          <p:cNvPr id="129158" name="Freeform 134"/>
          <p:cNvSpPr>
            <a:spLocks/>
          </p:cNvSpPr>
          <p:nvPr/>
        </p:nvSpPr>
        <p:spPr bwMode="auto">
          <a:xfrm>
            <a:off x="7864475" y="4022725"/>
            <a:ext cx="41275" cy="30163"/>
          </a:xfrm>
          <a:custGeom>
            <a:avLst/>
            <a:gdLst/>
            <a:ahLst/>
            <a:cxnLst>
              <a:cxn ang="0">
                <a:pos x="0" y="10"/>
              </a:cxn>
              <a:cxn ang="0">
                <a:pos x="21" y="19"/>
              </a:cxn>
              <a:cxn ang="0">
                <a:pos x="26" y="10"/>
              </a:cxn>
              <a:cxn ang="0">
                <a:pos x="5" y="0"/>
              </a:cxn>
              <a:cxn ang="0">
                <a:pos x="0" y="10"/>
              </a:cxn>
            </a:cxnLst>
            <a:rect l="0" t="0" r="r" b="b"/>
            <a:pathLst>
              <a:path w="26" h="19">
                <a:moveTo>
                  <a:pt x="0" y="10"/>
                </a:moveTo>
                <a:lnTo>
                  <a:pt x="21" y="19"/>
                </a:lnTo>
                <a:lnTo>
                  <a:pt x="26" y="10"/>
                </a:lnTo>
                <a:lnTo>
                  <a:pt x="5" y="0"/>
                </a:lnTo>
                <a:lnTo>
                  <a:pt x="0" y="10"/>
                </a:lnTo>
                <a:close/>
              </a:path>
            </a:pathLst>
          </a:custGeom>
          <a:solidFill>
            <a:srgbClr val="333333"/>
          </a:solidFill>
          <a:ln w="9525">
            <a:noFill/>
            <a:round/>
            <a:headEnd/>
            <a:tailEnd/>
          </a:ln>
        </p:spPr>
        <p:txBody>
          <a:bodyPr/>
          <a:lstStyle/>
          <a:p>
            <a:endParaRPr lang="en-US"/>
          </a:p>
        </p:txBody>
      </p:sp>
      <p:sp>
        <p:nvSpPr>
          <p:cNvPr id="129159" name="Freeform 135"/>
          <p:cNvSpPr>
            <a:spLocks/>
          </p:cNvSpPr>
          <p:nvPr/>
        </p:nvSpPr>
        <p:spPr bwMode="auto">
          <a:xfrm>
            <a:off x="7956550" y="4067175"/>
            <a:ext cx="33338" cy="36513"/>
          </a:xfrm>
          <a:custGeom>
            <a:avLst/>
            <a:gdLst/>
            <a:ahLst/>
            <a:cxnLst>
              <a:cxn ang="0">
                <a:pos x="0" y="14"/>
              </a:cxn>
              <a:cxn ang="0">
                <a:pos x="16" y="23"/>
              </a:cxn>
              <a:cxn ang="0">
                <a:pos x="21" y="9"/>
              </a:cxn>
              <a:cxn ang="0">
                <a:pos x="5" y="0"/>
              </a:cxn>
              <a:cxn ang="0">
                <a:pos x="0" y="14"/>
              </a:cxn>
            </a:cxnLst>
            <a:rect l="0" t="0" r="r" b="b"/>
            <a:pathLst>
              <a:path w="21" h="23">
                <a:moveTo>
                  <a:pt x="0" y="14"/>
                </a:moveTo>
                <a:lnTo>
                  <a:pt x="16" y="23"/>
                </a:lnTo>
                <a:lnTo>
                  <a:pt x="21" y="9"/>
                </a:lnTo>
                <a:lnTo>
                  <a:pt x="5" y="0"/>
                </a:lnTo>
                <a:lnTo>
                  <a:pt x="0" y="14"/>
                </a:lnTo>
                <a:close/>
              </a:path>
            </a:pathLst>
          </a:custGeom>
          <a:solidFill>
            <a:srgbClr val="333333"/>
          </a:solidFill>
          <a:ln w="9525">
            <a:noFill/>
            <a:round/>
            <a:headEnd/>
            <a:tailEnd/>
          </a:ln>
        </p:spPr>
        <p:txBody>
          <a:bodyPr/>
          <a:lstStyle/>
          <a:p>
            <a:endParaRPr lang="en-US"/>
          </a:p>
        </p:txBody>
      </p:sp>
      <p:sp>
        <p:nvSpPr>
          <p:cNvPr id="129160" name="Freeform 136"/>
          <p:cNvSpPr>
            <a:spLocks/>
          </p:cNvSpPr>
          <p:nvPr/>
        </p:nvSpPr>
        <p:spPr bwMode="auto">
          <a:xfrm>
            <a:off x="8040688" y="4111625"/>
            <a:ext cx="41275" cy="28575"/>
          </a:xfrm>
          <a:custGeom>
            <a:avLst/>
            <a:gdLst/>
            <a:ahLst/>
            <a:cxnLst>
              <a:cxn ang="0">
                <a:pos x="0" y="9"/>
              </a:cxn>
              <a:cxn ang="0">
                <a:pos x="21" y="18"/>
              </a:cxn>
              <a:cxn ang="0">
                <a:pos x="26" y="9"/>
              </a:cxn>
              <a:cxn ang="0">
                <a:pos x="5" y="0"/>
              </a:cxn>
              <a:cxn ang="0">
                <a:pos x="0" y="9"/>
              </a:cxn>
            </a:cxnLst>
            <a:rect l="0" t="0" r="r" b="b"/>
            <a:pathLst>
              <a:path w="26" h="18">
                <a:moveTo>
                  <a:pt x="0" y="9"/>
                </a:moveTo>
                <a:lnTo>
                  <a:pt x="21" y="18"/>
                </a:lnTo>
                <a:lnTo>
                  <a:pt x="26" y="9"/>
                </a:lnTo>
                <a:lnTo>
                  <a:pt x="5" y="0"/>
                </a:lnTo>
                <a:lnTo>
                  <a:pt x="0" y="9"/>
                </a:lnTo>
                <a:close/>
              </a:path>
            </a:pathLst>
          </a:custGeom>
          <a:solidFill>
            <a:srgbClr val="333333"/>
          </a:solidFill>
          <a:ln w="9525">
            <a:noFill/>
            <a:round/>
            <a:headEnd/>
            <a:tailEnd/>
          </a:ln>
        </p:spPr>
        <p:txBody>
          <a:bodyPr/>
          <a:lstStyle/>
          <a:p>
            <a:endParaRPr lang="en-US"/>
          </a:p>
        </p:txBody>
      </p:sp>
      <p:sp>
        <p:nvSpPr>
          <p:cNvPr id="129161" name="Freeform 137"/>
          <p:cNvSpPr>
            <a:spLocks/>
          </p:cNvSpPr>
          <p:nvPr/>
        </p:nvSpPr>
        <p:spPr bwMode="auto">
          <a:xfrm>
            <a:off x="8131175" y="4154488"/>
            <a:ext cx="33338" cy="36512"/>
          </a:xfrm>
          <a:custGeom>
            <a:avLst/>
            <a:gdLst/>
            <a:ahLst/>
            <a:cxnLst>
              <a:cxn ang="0">
                <a:pos x="0" y="14"/>
              </a:cxn>
              <a:cxn ang="0">
                <a:pos x="16" y="23"/>
              </a:cxn>
              <a:cxn ang="0">
                <a:pos x="21" y="10"/>
              </a:cxn>
              <a:cxn ang="0">
                <a:pos x="6" y="0"/>
              </a:cxn>
              <a:cxn ang="0">
                <a:pos x="0" y="14"/>
              </a:cxn>
            </a:cxnLst>
            <a:rect l="0" t="0" r="r" b="b"/>
            <a:pathLst>
              <a:path w="21" h="23">
                <a:moveTo>
                  <a:pt x="0" y="14"/>
                </a:moveTo>
                <a:lnTo>
                  <a:pt x="16" y="23"/>
                </a:lnTo>
                <a:lnTo>
                  <a:pt x="21" y="10"/>
                </a:lnTo>
                <a:lnTo>
                  <a:pt x="6" y="0"/>
                </a:lnTo>
                <a:lnTo>
                  <a:pt x="0" y="14"/>
                </a:lnTo>
                <a:close/>
              </a:path>
            </a:pathLst>
          </a:custGeom>
          <a:solidFill>
            <a:srgbClr val="333333"/>
          </a:solidFill>
          <a:ln w="9525">
            <a:noFill/>
            <a:round/>
            <a:headEnd/>
            <a:tailEnd/>
          </a:ln>
        </p:spPr>
        <p:txBody>
          <a:bodyPr/>
          <a:lstStyle/>
          <a:p>
            <a:endParaRPr lang="en-US"/>
          </a:p>
        </p:txBody>
      </p:sp>
      <p:sp>
        <p:nvSpPr>
          <p:cNvPr id="129162" name="Freeform 138"/>
          <p:cNvSpPr>
            <a:spLocks/>
          </p:cNvSpPr>
          <p:nvPr/>
        </p:nvSpPr>
        <p:spPr bwMode="auto">
          <a:xfrm>
            <a:off x="8215313" y="4198938"/>
            <a:ext cx="41275" cy="28575"/>
          </a:xfrm>
          <a:custGeom>
            <a:avLst/>
            <a:gdLst/>
            <a:ahLst/>
            <a:cxnLst>
              <a:cxn ang="0">
                <a:pos x="0" y="9"/>
              </a:cxn>
              <a:cxn ang="0">
                <a:pos x="21" y="18"/>
              </a:cxn>
              <a:cxn ang="0">
                <a:pos x="26" y="9"/>
              </a:cxn>
              <a:cxn ang="0">
                <a:pos x="5" y="0"/>
              </a:cxn>
              <a:cxn ang="0">
                <a:pos x="0" y="9"/>
              </a:cxn>
            </a:cxnLst>
            <a:rect l="0" t="0" r="r" b="b"/>
            <a:pathLst>
              <a:path w="26" h="18">
                <a:moveTo>
                  <a:pt x="0" y="9"/>
                </a:moveTo>
                <a:lnTo>
                  <a:pt x="21" y="18"/>
                </a:lnTo>
                <a:lnTo>
                  <a:pt x="26" y="9"/>
                </a:lnTo>
                <a:lnTo>
                  <a:pt x="5" y="0"/>
                </a:lnTo>
                <a:lnTo>
                  <a:pt x="0" y="9"/>
                </a:lnTo>
                <a:close/>
              </a:path>
            </a:pathLst>
          </a:custGeom>
          <a:solidFill>
            <a:srgbClr val="333333"/>
          </a:solidFill>
          <a:ln w="9525">
            <a:noFill/>
            <a:round/>
            <a:headEnd/>
            <a:tailEnd/>
          </a:ln>
        </p:spPr>
        <p:txBody>
          <a:bodyPr/>
          <a:lstStyle/>
          <a:p>
            <a:endParaRPr lang="en-US"/>
          </a:p>
        </p:txBody>
      </p:sp>
      <p:sp>
        <p:nvSpPr>
          <p:cNvPr id="129163" name="Rectangle 139"/>
          <p:cNvSpPr>
            <a:spLocks noChangeArrowheads="1"/>
          </p:cNvSpPr>
          <p:nvPr/>
        </p:nvSpPr>
        <p:spPr bwMode="auto">
          <a:xfrm>
            <a:off x="1219200" y="1860550"/>
            <a:ext cx="0" cy="365125"/>
          </a:xfrm>
          <a:prstGeom prst="rect">
            <a:avLst/>
          </a:prstGeom>
          <a:solidFill>
            <a:srgbClr val="000000"/>
          </a:solidFill>
          <a:ln w="9525">
            <a:noFill/>
            <a:miter lim="800000"/>
            <a:headEnd/>
            <a:tailEnd/>
          </a:ln>
        </p:spPr>
        <p:txBody>
          <a:bodyPr wrap="none" lIns="0" tIns="0" rIns="0" bIns="0">
            <a:spAutoFit/>
          </a:bodyPr>
          <a:lstStyle/>
          <a:p>
            <a:endParaRPr lang="en-US">
              <a:solidFill>
                <a:srgbClr val="FFFF00"/>
              </a:solidFill>
            </a:endParaRPr>
          </a:p>
        </p:txBody>
      </p:sp>
      <p:sp>
        <p:nvSpPr>
          <p:cNvPr id="129165" name="Rectangle 141"/>
          <p:cNvSpPr>
            <a:spLocks noChangeArrowheads="1"/>
          </p:cNvSpPr>
          <p:nvPr/>
        </p:nvSpPr>
        <p:spPr bwMode="auto">
          <a:xfrm>
            <a:off x="1685925" y="5865813"/>
            <a:ext cx="280988" cy="212725"/>
          </a:xfrm>
          <a:prstGeom prst="rect">
            <a:avLst/>
          </a:prstGeom>
          <a:noFill/>
          <a:ln w="9525">
            <a:noFill/>
            <a:miter lim="800000"/>
            <a:headEnd/>
            <a:tailEnd/>
          </a:ln>
        </p:spPr>
        <p:txBody>
          <a:bodyPr wrap="none" lIns="0" tIns="0" rIns="0" bIns="0">
            <a:spAutoFit/>
          </a:bodyPr>
          <a:lstStyle/>
          <a:p>
            <a:r>
              <a:rPr lang="en-US" sz="1400" b="1">
                <a:solidFill>
                  <a:schemeClr val="bg2"/>
                </a:solidFill>
              </a:rPr>
              <a:t>-1.5</a:t>
            </a:r>
            <a:endParaRPr lang="en-US">
              <a:solidFill>
                <a:schemeClr val="bg2"/>
              </a:solidFill>
            </a:endParaRPr>
          </a:p>
        </p:txBody>
      </p:sp>
      <p:sp>
        <p:nvSpPr>
          <p:cNvPr id="129166" name="Rectangle 142"/>
          <p:cNvSpPr>
            <a:spLocks noChangeArrowheads="1"/>
          </p:cNvSpPr>
          <p:nvPr/>
        </p:nvSpPr>
        <p:spPr bwMode="auto">
          <a:xfrm>
            <a:off x="1836738" y="5200650"/>
            <a:ext cx="147637" cy="212725"/>
          </a:xfrm>
          <a:prstGeom prst="rect">
            <a:avLst/>
          </a:prstGeom>
          <a:noFill/>
          <a:ln w="9525">
            <a:noFill/>
            <a:miter lim="800000"/>
            <a:headEnd/>
            <a:tailEnd/>
          </a:ln>
        </p:spPr>
        <p:txBody>
          <a:bodyPr wrap="none" lIns="0" tIns="0" rIns="0" bIns="0">
            <a:spAutoFit/>
          </a:bodyPr>
          <a:lstStyle/>
          <a:p>
            <a:r>
              <a:rPr lang="en-US" sz="1400" b="1">
                <a:solidFill>
                  <a:schemeClr val="bg2"/>
                </a:solidFill>
              </a:rPr>
              <a:t>-1</a:t>
            </a:r>
            <a:endParaRPr lang="en-US">
              <a:solidFill>
                <a:schemeClr val="bg2"/>
              </a:solidFill>
            </a:endParaRPr>
          </a:p>
        </p:txBody>
      </p:sp>
      <p:sp>
        <p:nvSpPr>
          <p:cNvPr id="129167" name="Rectangle 143"/>
          <p:cNvSpPr>
            <a:spLocks noChangeArrowheads="1"/>
          </p:cNvSpPr>
          <p:nvPr/>
        </p:nvSpPr>
        <p:spPr bwMode="auto">
          <a:xfrm>
            <a:off x="1685925" y="4535488"/>
            <a:ext cx="280988" cy="212725"/>
          </a:xfrm>
          <a:prstGeom prst="rect">
            <a:avLst/>
          </a:prstGeom>
          <a:noFill/>
          <a:ln w="9525">
            <a:noFill/>
            <a:miter lim="800000"/>
            <a:headEnd/>
            <a:tailEnd/>
          </a:ln>
        </p:spPr>
        <p:txBody>
          <a:bodyPr wrap="none" lIns="0" tIns="0" rIns="0" bIns="0">
            <a:spAutoFit/>
          </a:bodyPr>
          <a:lstStyle/>
          <a:p>
            <a:r>
              <a:rPr lang="en-US" sz="1400" b="1">
                <a:solidFill>
                  <a:schemeClr val="bg2"/>
                </a:solidFill>
              </a:rPr>
              <a:t>-0.5</a:t>
            </a:r>
            <a:endParaRPr lang="en-US">
              <a:solidFill>
                <a:schemeClr val="bg2"/>
              </a:solidFill>
            </a:endParaRPr>
          </a:p>
        </p:txBody>
      </p:sp>
      <p:sp>
        <p:nvSpPr>
          <p:cNvPr id="129168" name="Rectangle 144"/>
          <p:cNvSpPr>
            <a:spLocks noChangeArrowheads="1"/>
          </p:cNvSpPr>
          <p:nvPr/>
        </p:nvSpPr>
        <p:spPr bwMode="auto">
          <a:xfrm>
            <a:off x="1903413" y="3870325"/>
            <a:ext cx="98425" cy="222250"/>
          </a:xfrm>
          <a:prstGeom prst="rect">
            <a:avLst/>
          </a:prstGeom>
          <a:noFill/>
          <a:ln w="9525">
            <a:solidFill>
              <a:schemeClr val="bg2"/>
            </a:solidFill>
            <a:miter lim="800000"/>
            <a:headEnd/>
            <a:tailEnd/>
          </a:ln>
        </p:spPr>
        <p:txBody>
          <a:bodyPr wrap="none" lIns="0" tIns="0" rIns="0" bIns="0">
            <a:spAutoFit/>
          </a:bodyPr>
          <a:lstStyle/>
          <a:p>
            <a:r>
              <a:rPr lang="en-US" sz="1400" b="1">
                <a:solidFill>
                  <a:schemeClr val="bg2"/>
                </a:solidFill>
              </a:rPr>
              <a:t>0</a:t>
            </a:r>
            <a:endParaRPr lang="en-US">
              <a:solidFill>
                <a:schemeClr val="bg2"/>
              </a:solidFill>
            </a:endParaRPr>
          </a:p>
        </p:txBody>
      </p:sp>
      <p:sp>
        <p:nvSpPr>
          <p:cNvPr id="129169" name="Rectangle 145"/>
          <p:cNvSpPr>
            <a:spLocks noChangeArrowheads="1"/>
          </p:cNvSpPr>
          <p:nvPr/>
        </p:nvSpPr>
        <p:spPr bwMode="auto">
          <a:xfrm>
            <a:off x="1752600" y="3205163"/>
            <a:ext cx="222250" cy="212725"/>
          </a:xfrm>
          <a:prstGeom prst="rect">
            <a:avLst/>
          </a:prstGeom>
          <a:noFill/>
          <a:ln w="9525">
            <a:noFill/>
            <a:miter lim="800000"/>
            <a:headEnd/>
            <a:tailEnd/>
          </a:ln>
        </p:spPr>
        <p:txBody>
          <a:bodyPr wrap="none" lIns="0" tIns="0" rIns="0" bIns="0">
            <a:spAutoFit/>
          </a:bodyPr>
          <a:lstStyle/>
          <a:p>
            <a:r>
              <a:rPr lang="en-US" sz="1400" b="1">
                <a:solidFill>
                  <a:schemeClr val="bg2"/>
                </a:solidFill>
              </a:rPr>
              <a:t>0.5</a:t>
            </a:r>
            <a:endParaRPr lang="en-US">
              <a:solidFill>
                <a:schemeClr val="bg2"/>
              </a:solidFill>
            </a:endParaRPr>
          </a:p>
        </p:txBody>
      </p:sp>
      <p:sp>
        <p:nvSpPr>
          <p:cNvPr id="129170" name="Rectangle 146"/>
          <p:cNvSpPr>
            <a:spLocks noChangeArrowheads="1"/>
          </p:cNvSpPr>
          <p:nvPr/>
        </p:nvSpPr>
        <p:spPr bwMode="auto">
          <a:xfrm>
            <a:off x="1903413" y="2540000"/>
            <a:ext cx="88900" cy="212725"/>
          </a:xfrm>
          <a:prstGeom prst="rect">
            <a:avLst/>
          </a:prstGeom>
          <a:noFill/>
          <a:ln w="9525">
            <a:noFill/>
            <a:miter lim="800000"/>
            <a:headEnd/>
            <a:tailEnd/>
          </a:ln>
        </p:spPr>
        <p:txBody>
          <a:bodyPr wrap="none" lIns="0" tIns="0" rIns="0" bIns="0">
            <a:spAutoFit/>
          </a:bodyPr>
          <a:lstStyle/>
          <a:p>
            <a:r>
              <a:rPr lang="en-US" sz="1400" b="1">
                <a:solidFill>
                  <a:schemeClr val="bg2"/>
                </a:solidFill>
              </a:rPr>
              <a:t>1</a:t>
            </a:r>
            <a:endParaRPr lang="en-US">
              <a:solidFill>
                <a:schemeClr val="bg2"/>
              </a:solidFill>
            </a:endParaRPr>
          </a:p>
        </p:txBody>
      </p:sp>
      <p:sp>
        <p:nvSpPr>
          <p:cNvPr id="129171" name="Rectangle 147"/>
          <p:cNvSpPr>
            <a:spLocks noChangeArrowheads="1"/>
          </p:cNvSpPr>
          <p:nvPr/>
        </p:nvSpPr>
        <p:spPr bwMode="auto">
          <a:xfrm>
            <a:off x="1660525" y="6048375"/>
            <a:ext cx="901700" cy="136525"/>
          </a:xfrm>
          <a:prstGeom prst="rect">
            <a:avLst/>
          </a:prstGeom>
          <a:noFill/>
          <a:ln w="9525">
            <a:noFill/>
            <a:miter lim="800000"/>
            <a:headEnd/>
            <a:tailEnd/>
          </a:ln>
        </p:spPr>
        <p:txBody>
          <a:bodyPr wrap="none" lIns="0" tIns="0" rIns="0" bIns="0">
            <a:spAutoFit/>
          </a:bodyPr>
          <a:lstStyle/>
          <a:p>
            <a:r>
              <a:rPr lang="en-US" sz="900" b="1">
                <a:solidFill>
                  <a:schemeClr val="bg2"/>
                </a:solidFill>
                <a:latin typeface="Arial" charset="0"/>
              </a:rPr>
              <a:t>Problem Solving</a:t>
            </a:r>
            <a:endParaRPr lang="en-US">
              <a:solidFill>
                <a:schemeClr val="bg2"/>
              </a:solidFill>
            </a:endParaRPr>
          </a:p>
        </p:txBody>
      </p:sp>
      <p:sp>
        <p:nvSpPr>
          <p:cNvPr id="129172" name="Rectangle 148"/>
          <p:cNvSpPr>
            <a:spLocks noChangeArrowheads="1"/>
          </p:cNvSpPr>
          <p:nvPr/>
        </p:nvSpPr>
        <p:spPr bwMode="auto">
          <a:xfrm>
            <a:off x="2928938" y="6048375"/>
            <a:ext cx="457200" cy="136525"/>
          </a:xfrm>
          <a:prstGeom prst="rect">
            <a:avLst/>
          </a:prstGeom>
          <a:noFill/>
          <a:ln w="9525">
            <a:noFill/>
            <a:miter lim="800000"/>
            <a:headEnd/>
            <a:tailEnd/>
          </a:ln>
        </p:spPr>
        <p:txBody>
          <a:bodyPr wrap="none" lIns="0" tIns="0" rIns="0" bIns="0">
            <a:spAutoFit/>
          </a:bodyPr>
          <a:lstStyle/>
          <a:p>
            <a:r>
              <a:rPr lang="en-US" sz="900" b="1">
                <a:solidFill>
                  <a:schemeClr val="bg2"/>
                </a:solidFill>
                <a:latin typeface="Arial" charset="0"/>
              </a:rPr>
              <a:t>Concept</a:t>
            </a:r>
            <a:endParaRPr lang="en-US">
              <a:solidFill>
                <a:schemeClr val="bg2"/>
              </a:solidFill>
            </a:endParaRPr>
          </a:p>
        </p:txBody>
      </p:sp>
      <p:sp>
        <p:nvSpPr>
          <p:cNvPr id="129173" name="Rectangle 149"/>
          <p:cNvSpPr>
            <a:spLocks noChangeArrowheads="1"/>
          </p:cNvSpPr>
          <p:nvPr/>
        </p:nvSpPr>
        <p:spPr bwMode="auto">
          <a:xfrm>
            <a:off x="2878138" y="6186488"/>
            <a:ext cx="558800" cy="136525"/>
          </a:xfrm>
          <a:prstGeom prst="rect">
            <a:avLst/>
          </a:prstGeom>
          <a:noFill/>
          <a:ln w="9525">
            <a:noFill/>
            <a:miter lim="800000"/>
            <a:headEnd/>
            <a:tailEnd/>
          </a:ln>
        </p:spPr>
        <p:txBody>
          <a:bodyPr wrap="none" lIns="0" tIns="0" rIns="0" bIns="0">
            <a:spAutoFit/>
          </a:bodyPr>
          <a:lstStyle/>
          <a:p>
            <a:r>
              <a:rPr lang="en-US" sz="900" b="1">
                <a:solidFill>
                  <a:schemeClr val="bg2"/>
                </a:solidFill>
                <a:latin typeface="Arial" charset="0"/>
              </a:rPr>
              <a:t>Formation</a:t>
            </a:r>
            <a:endParaRPr lang="en-US">
              <a:solidFill>
                <a:schemeClr val="bg2"/>
              </a:solidFill>
            </a:endParaRPr>
          </a:p>
        </p:txBody>
      </p:sp>
      <p:sp>
        <p:nvSpPr>
          <p:cNvPr id="129174" name="Rectangle 150"/>
          <p:cNvSpPr>
            <a:spLocks noChangeArrowheads="1"/>
          </p:cNvSpPr>
          <p:nvPr/>
        </p:nvSpPr>
        <p:spPr bwMode="auto">
          <a:xfrm>
            <a:off x="3813175" y="6048375"/>
            <a:ext cx="717550" cy="136525"/>
          </a:xfrm>
          <a:prstGeom prst="rect">
            <a:avLst/>
          </a:prstGeom>
          <a:noFill/>
          <a:ln w="9525">
            <a:noFill/>
            <a:miter lim="800000"/>
            <a:headEnd/>
            <a:tailEnd/>
          </a:ln>
        </p:spPr>
        <p:txBody>
          <a:bodyPr wrap="none" lIns="0" tIns="0" rIns="0" bIns="0">
            <a:spAutoFit/>
          </a:bodyPr>
          <a:lstStyle/>
          <a:p>
            <a:r>
              <a:rPr lang="en-US" sz="900" b="1">
                <a:solidFill>
                  <a:schemeClr val="bg2"/>
                </a:solidFill>
                <a:latin typeface="Arial" charset="0"/>
              </a:rPr>
              <a:t>Phonological</a:t>
            </a:r>
            <a:endParaRPr lang="en-US">
              <a:solidFill>
                <a:schemeClr val="bg2"/>
              </a:solidFill>
            </a:endParaRPr>
          </a:p>
        </p:txBody>
      </p:sp>
      <p:sp>
        <p:nvSpPr>
          <p:cNvPr id="129175" name="Rectangle 151"/>
          <p:cNvSpPr>
            <a:spLocks noChangeArrowheads="1"/>
          </p:cNvSpPr>
          <p:nvPr/>
        </p:nvSpPr>
        <p:spPr bwMode="auto">
          <a:xfrm>
            <a:off x="3879850" y="6186488"/>
            <a:ext cx="603250" cy="136525"/>
          </a:xfrm>
          <a:prstGeom prst="rect">
            <a:avLst/>
          </a:prstGeom>
          <a:noFill/>
          <a:ln w="9525">
            <a:noFill/>
            <a:miter lim="800000"/>
            <a:headEnd/>
            <a:tailEnd/>
          </a:ln>
        </p:spPr>
        <p:txBody>
          <a:bodyPr wrap="none" lIns="0" tIns="0" rIns="0" bIns="0">
            <a:spAutoFit/>
          </a:bodyPr>
          <a:lstStyle/>
          <a:p>
            <a:r>
              <a:rPr lang="en-US" sz="900" b="1">
                <a:solidFill>
                  <a:schemeClr val="bg2"/>
                </a:solidFill>
                <a:latin typeface="Arial" charset="0"/>
              </a:rPr>
              <a:t>Awareness</a:t>
            </a:r>
            <a:endParaRPr lang="en-US">
              <a:solidFill>
                <a:schemeClr val="bg2"/>
              </a:solidFill>
            </a:endParaRPr>
          </a:p>
        </p:txBody>
      </p:sp>
      <p:sp>
        <p:nvSpPr>
          <p:cNvPr id="129176" name="Rectangle 152"/>
          <p:cNvSpPr>
            <a:spLocks noChangeArrowheads="1"/>
          </p:cNvSpPr>
          <p:nvPr/>
        </p:nvSpPr>
        <p:spPr bwMode="auto">
          <a:xfrm>
            <a:off x="4813300" y="6048375"/>
            <a:ext cx="768350" cy="136525"/>
          </a:xfrm>
          <a:prstGeom prst="rect">
            <a:avLst/>
          </a:prstGeom>
          <a:noFill/>
          <a:ln w="9525">
            <a:noFill/>
            <a:miter lim="800000"/>
            <a:headEnd/>
            <a:tailEnd/>
          </a:ln>
        </p:spPr>
        <p:txBody>
          <a:bodyPr wrap="none" lIns="0" tIns="0" rIns="0" bIns="0">
            <a:spAutoFit/>
          </a:bodyPr>
          <a:lstStyle/>
          <a:p>
            <a:r>
              <a:rPr lang="en-US" sz="900" b="1">
                <a:solidFill>
                  <a:schemeClr val="bg2"/>
                </a:solidFill>
                <a:latin typeface="Arial" charset="0"/>
              </a:rPr>
              <a:t>Rapid Naming</a:t>
            </a:r>
            <a:endParaRPr lang="en-US">
              <a:solidFill>
                <a:schemeClr val="bg2"/>
              </a:solidFill>
            </a:endParaRPr>
          </a:p>
        </p:txBody>
      </p:sp>
      <p:sp>
        <p:nvSpPr>
          <p:cNvPr id="129177" name="Rectangle 153"/>
          <p:cNvSpPr>
            <a:spLocks noChangeArrowheads="1"/>
          </p:cNvSpPr>
          <p:nvPr/>
        </p:nvSpPr>
        <p:spPr bwMode="auto">
          <a:xfrm>
            <a:off x="5930900" y="6048375"/>
            <a:ext cx="615950" cy="136525"/>
          </a:xfrm>
          <a:prstGeom prst="rect">
            <a:avLst/>
          </a:prstGeom>
          <a:noFill/>
          <a:ln w="9525">
            <a:noFill/>
            <a:miter lim="800000"/>
            <a:headEnd/>
            <a:tailEnd/>
          </a:ln>
        </p:spPr>
        <p:txBody>
          <a:bodyPr wrap="none" lIns="0" tIns="0" rIns="0" bIns="0">
            <a:spAutoFit/>
          </a:bodyPr>
          <a:lstStyle/>
          <a:p>
            <a:r>
              <a:rPr lang="en-US" sz="900" b="1">
                <a:solidFill>
                  <a:schemeClr val="bg2"/>
                </a:solidFill>
                <a:latin typeface="Arial" charset="0"/>
              </a:rPr>
              <a:t>Vocabulary</a:t>
            </a:r>
            <a:endParaRPr lang="en-US">
              <a:solidFill>
                <a:schemeClr val="bg2"/>
              </a:solidFill>
            </a:endParaRPr>
          </a:p>
        </p:txBody>
      </p:sp>
      <p:sp>
        <p:nvSpPr>
          <p:cNvPr id="129178" name="Rectangle 154"/>
          <p:cNvSpPr>
            <a:spLocks noChangeArrowheads="1"/>
          </p:cNvSpPr>
          <p:nvPr/>
        </p:nvSpPr>
        <p:spPr bwMode="auto">
          <a:xfrm>
            <a:off x="6780213" y="6048375"/>
            <a:ext cx="920750" cy="136525"/>
          </a:xfrm>
          <a:prstGeom prst="rect">
            <a:avLst/>
          </a:prstGeom>
          <a:noFill/>
          <a:ln w="9525">
            <a:noFill/>
            <a:miter lim="800000"/>
            <a:headEnd/>
            <a:tailEnd/>
          </a:ln>
        </p:spPr>
        <p:txBody>
          <a:bodyPr wrap="none" lIns="0" tIns="0" rIns="0" bIns="0">
            <a:spAutoFit/>
          </a:bodyPr>
          <a:lstStyle/>
          <a:p>
            <a:r>
              <a:rPr lang="en-US" sz="900" b="1">
                <a:solidFill>
                  <a:schemeClr val="bg2"/>
                </a:solidFill>
                <a:latin typeface="Arial" charset="0"/>
              </a:rPr>
              <a:t>Paired Associate</a:t>
            </a:r>
            <a:endParaRPr lang="en-US">
              <a:solidFill>
                <a:schemeClr val="bg2"/>
              </a:solidFill>
            </a:endParaRPr>
          </a:p>
        </p:txBody>
      </p:sp>
      <p:sp>
        <p:nvSpPr>
          <p:cNvPr id="129179" name="Rectangle 155"/>
          <p:cNvSpPr>
            <a:spLocks noChangeArrowheads="1"/>
          </p:cNvSpPr>
          <p:nvPr/>
        </p:nvSpPr>
        <p:spPr bwMode="auto">
          <a:xfrm>
            <a:off x="7013575" y="6186488"/>
            <a:ext cx="482600" cy="136525"/>
          </a:xfrm>
          <a:prstGeom prst="rect">
            <a:avLst/>
          </a:prstGeom>
          <a:noFill/>
          <a:ln w="9525">
            <a:noFill/>
            <a:miter lim="800000"/>
            <a:headEnd/>
            <a:tailEnd/>
          </a:ln>
        </p:spPr>
        <p:txBody>
          <a:bodyPr wrap="none" lIns="0" tIns="0" rIns="0" bIns="0">
            <a:spAutoFit/>
          </a:bodyPr>
          <a:lstStyle/>
          <a:p>
            <a:r>
              <a:rPr lang="en-US" sz="900" b="1">
                <a:solidFill>
                  <a:schemeClr val="bg2"/>
                </a:solidFill>
                <a:latin typeface="Arial" charset="0"/>
              </a:rPr>
              <a:t>Learning</a:t>
            </a:r>
            <a:endParaRPr lang="en-US">
              <a:solidFill>
                <a:schemeClr val="bg2"/>
              </a:solidFill>
            </a:endParaRPr>
          </a:p>
        </p:txBody>
      </p:sp>
      <p:sp>
        <p:nvSpPr>
          <p:cNvPr id="129180" name="Rectangle 156"/>
          <p:cNvSpPr>
            <a:spLocks noChangeArrowheads="1"/>
          </p:cNvSpPr>
          <p:nvPr/>
        </p:nvSpPr>
        <p:spPr bwMode="auto">
          <a:xfrm>
            <a:off x="7931150" y="6048375"/>
            <a:ext cx="685800" cy="136525"/>
          </a:xfrm>
          <a:prstGeom prst="rect">
            <a:avLst/>
          </a:prstGeom>
          <a:noFill/>
          <a:ln w="9525">
            <a:noFill/>
            <a:miter lim="800000"/>
            <a:headEnd/>
            <a:tailEnd/>
          </a:ln>
        </p:spPr>
        <p:txBody>
          <a:bodyPr wrap="none" lIns="0" tIns="0" rIns="0" bIns="0">
            <a:spAutoFit/>
          </a:bodyPr>
          <a:lstStyle/>
          <a:p>
            <a:r>
              <a:rPr lang="en-US" sz="900" b="1">
                <a:solidFill>
                  <a:schemeClr val="bg2"/>
                </a:solidFill>
                <a:latin typeface="Arial" charset="0"/>
              </a:rPr>
              <a:t>Visual Motor</a:t>
            </a:r>
            <a:endParaRPr lang="en-US">
              <a:solidFill>
                <a:schemeClr val="bg2"/>
              </a:solidFill>
            </a:endParaRPr>
          </a:p>
        </p:txBody>
      </p:sp>
      <p:grpSp>
        <p:nvGrpSpPr>
          <p:cNvPr id="129181" name="Group 157"/>
          <p:cNvGrpSpPr>
            <a:grpSpLocks/>
          </p:cNvGrpSpPr>
          <p:nvPr/>
        </p:nvGrpSpPr>
        <p:grpSpPr bwMode="auto">
          <a:xfrm>
            <a:off x="1293813" y="2362200"/>
            <a:ext cx="7148512" cy="3503613"/>
            <a:chOff x="815" y="1488"/>
            <a:chExt cx="4503" cy="2207"/>
          </a:xfrm>
        </p:grpSpPr>
        <p:sp>
          <p:nvSpPr>
            <p:cNvPr id="129028" name="Text Box 4"/>
            <p:cNvSpPr txBox="1">
              <a:spLocks noChangeArrowheads="1"/>
            </p:cNvSpPr>
            <p:nvPr/>
          </p:nvSpPr>
          <p:spPr bwMode="auto">
            <a:xfrm>
              <a:off x="4032" y="2756"/>
              <a:ext cx="1286" cy="212"/>
            </a:xfrm>
            <a:prstGeom prst="rect">
              <a:avLst/>
            </a:prstGeom>
            <a:noFill/>
            <a:ln w="9525">
              <a:noFill/>
              <a:miter lim="800000"/>
              <a:headEnd/>
              <a:tailEnd/>
            </a:ln>
            <a:effectLst/>
          </p:spPr>
          <p:txBody>
            <a:bodyPr>
              <a:spAutoFit/>
            </a:bodyPr>
            <a:lstStyle/>
            <a:p>
              <a:r>
                <a:rPr lang="en-US" sz="1600" b="1">
                  <a:solidFill>
                    <a:schemeClr val="bg2"/>
                  </a:solidFill>
                  <a:latin typeface="CG Omega" pitchFamily="34" charset="0"/>
                </a:rPr>
                <a:t>     IQ- Consistent</a:t>
              </a:r>
            </a:p>
          </p:txBody>
        </p:sp>
        <p:sp>
          <p:nvSpPr>
            <p:cNvPr id="129029" name="Text Box 5"/>
            <p:cNvSpPr txBox="1">
              <a:spLocks noChangeArrowheads="1"/>
            </p:cNvSpPr>
            <p:nvPr/>
          </p:nvSpPr>
          <p:spPr bwMode="auto">
            <a:xfrm rot="16200000">
              <a:off x="-183" y="2486"/>
              <a:ext cx="2207" cy="212"/>
            </a:xfrm>
            <a:prstGeom prst="rect">
              <a:avLst/>
            </a:prstGeom>
            <a:noFill/>
            <a:ln w="9525">
              <a:noFill/>
              <a:miter lim="800000"/>
              <a:headEnd/>
              <a:tailEnd/>
            </a:ln>
            <a:effectLst/>
          </p:spPr>
          <p:txBody>
            <a:bodyPr>
              <a:spAutoFit/>
            </a:bodyPr>
            <a:lstStyle/>
            <a:p>
              <a:pPr algn="ctr"/>
              <a:r>
                <a:rPr lang="en-US" sz="1600" b="1">
                  <a:solidFill>
                    <a:schemeClr val="bg2"/>
                  </a:solidFill>
                  <a:latin typeface="CG Omega" pitchFamily="34" charset="0"/>
                </a:rPr>
                <a:t>Age Adjusted Standardized Score</a:t>
              </a:r>
            </a:p>
          </p:txBody>
        </p:sp>
      </p:grpSp>
      <p:sp>
        <p:nvSpPr>
          <p:cNvPr id="129027" name="Text Box 3"/>
          <p:cNvSpPr txBox="1">
            <a:spLocks noChangeArrowheads="1"/>
          </p:cNvSpPr>
          <p:nvPr/>
        </p:nvSpPr>
        <p:spPr bwMode="auto">
          <a:xfrm>
            <a:off x="6553200" y="3352800"/>
            <a:ext cx="1524000" cy="336550"/>
          </a:xfrm>
          <a:prstGeom prst="rect">
            <a:avLst/>
          </a:prstGeom>
          <a:noFill/>
          <a:ln w="9525">
            <a:noFill/>
            <a:miter lim="800000"/>
            <a:headEnd/>
            <a:tailEnd/>
          </a:ln>
          <a:effectLst/>
        </p:spPr>
        <p:txBody>
          <a:bodyPr>
            <a:spAutoFit/>
          </a:bodyPr>
          <a:lstStyle/>
          <a:p>
            <a:r>
              <a:rPr lang="en-US" sz="1600" b="1">
                <a:solidFill>
                  <a:schemeClr val="bg2"/>
                </a:solidFill>
                <a:latin typeface="CG Omega" pitchFamily="34" charset="0"/>
              </a:rPr>
              <a:t>IQ-Discrepant</a:t>
            </a:r>
          </a:p>
        </p:txBody>
      </p:sp>
      <p:sp>
        <p:nvSpPr>
          <p:cNvPr id="129032" name="Rectangle 8"/>
          <p:cNvSpPr>
            <a:spLocks noGrp="1" noChangeArrowheads="1"/>
          </p:cNvSpPr>
          <p:nvPr>
            <p:ph type="title"/>
          </p:nvPr>
        </p:nvSpPr>
        <p:spPr/>
        <p:txBody>
          <a:bodyPr/>
          <a:lstStyle/>
          <a:p>
            <a:r>
              <a:rPr lang="en-US"/>
              <a:t>Cognitive Differences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sz="4400"/>
              <a:t>What about other forms of LD?</a:t>
            </a:r>
          </a:p>
        </p:txBody>
      </p:sp>
      <p:sp>
        <p:nvSpPr>
          <p:cNvPr id="143363" name="Rectangle 3"/>
          <p:cNvSpPr>
            <a:spLocks noGrp="1" noChangeArrowheads="1"/>
          </p:cNvSpPr>
          <p:nvPr>
            <p:ph type="body" idx="1"/>
          </p:nvPr>
        </p:nvSpPr>
        <p:spPr/>
        <p:txBody>
          <a:bodyPr/>
          <a:lstStyle/>
          <a:p>
            <a:pPr marL="342900" indent="-342900">
              <a:buFont typeface="Wingdings" pitchFamily="2" charset="2"/>
              <a:buChar char="Ü"/>
            </a:pPr>
            <a:r>
              <a:rPr lang="en-US" sz="2800"/>
              <a:t>Studies of children who are IQ-discrepant and IQ-consistent in math and in speech and language have not supported IQ-discrepancy model.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p:txBody>
          <a:bodyPr/>
          <a:lstStyle/>
          <a:p>
            <a:r>
              <a:rPr lang="en-US" sz="4000"/>
              <a:t>Discrepancy Speech </a:t>
            </a:r>
            <a:br>
              <a:rPr lang="en-US" sz="4000"/>
            </a:br>
            <a:r>
              <a:rPr lang="en-US" sz="4000"/>
              <a:t>and Language Disorders</a:t>
            </a:r>
          </a:p>
        </p:txBody>
      </p:sp>
      <p:sp>
        <p:nvSpPr>
          <p:cNvPr id="60421" name="Rectangle 5"/>
          <p:cNvSpPr>
            <a:spLocks noGrp="1" noChangeArrowheads="1"/>
          </p:cNvSpPr>
          <p:nvPr>
            <p:ph type="body" idx="1"/>
          </p:nvPr>
        </p:nvSpPr>
        <p:spPr/>
        <p:txBody>
          <a:bodyPr/>
          <a:lstStyle/>
          <a:p>
            <a:pPr marL="344488" indent="-344488">
              <a:lnSpc>
                <a:spcPct val="90000"/>
              </a:lnSpc>
              <a:buFont typeface="Wingdings" pitchFamily="2" charset="2"/>
              <a:buChar char="Ü"/>
            </a:pPr>
            <a:r>
              <a:rPr lang="en-US"/>
              <a:t>“… the children with general delay closely parallel the specifically language-impaired group … current diagnostic methods and standards for specific language impairment do not result in a group of children whose profiles of language achievement are unique.”  (Tomblin &amp; Zhang, 1999, p. 367)</a:t>
            </a:r>
          </a:p>
          <a:p>
            <a:pPr marL="344488" indent="-344488">
              <a:lnSpc>
                <a:spcPct val="90000"/>
              </a:lnSpc>
              <a:buFont typeface="Wingdings" pitchFamily="2" charset="2"/>
              <a:buChar char="Ü"/>
            </a:pPr>
            <a:r>
              <a:rPr lang="en-US"/>
              <a:t>Consensus report from the National Institute of Deafness and Communication Disorders (NIH) specifically recommended that “IQ referencing” not be used for identifying children with speech and language disorders. (Tager- Flusberg &amp; Cooper, 1999)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t>Prognosis</a:t>
            </a:r>
          </a:p>
        </p:txBody>
      </p:sp>
      <p:sp>
        <p:nvSpPr>
          <p:cNvPr id="131075" name="Rectangle 3"/>
          <p:cNvSpPr>
            <a:spLocks noGrp="1" noChangeArrowheads="1"/>
          </p:cNvSpPr>
          <p:nvPr>
            <p:ph type="body" idx="1"/>
          </p:nvPr>
        </p:nvSpPr>
        <p:spPr>
          <a:xfrm>
            <a:off x="1219200" y="2057400"/>
            <a:ext cx="7696200" cy="4495800"/>
          </a:xfrm>
        </p:spPr>
        <p:txBody>
          <a:bodyPr/>
          <a:lstStyle/>
          <a:p>
            <a:pPr marL="344488" indent="-344488">
              <a:buFont typeface="Wingdings" pitchFamily="2" charset="2"/>
              <a:buChar char="Ü"/>
            </a:pPr>
            <a:r>
              <a:rPr lang="en-US"/>
              <a:t>Children who are IQ-discrepant and IQ-consistent do not differ in the long-term development of reading ability. (Francis et al., 1996; Silva et al., 1987)</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1026"/>
          <p:cNvSpPr>
            <a:spLocks noGrp="1" noChangeArrowheads="1"/>
          </p:cNvSpPr>
          <p:nvPr>
            <p:ph type="title"/>
          </p:nvPr>
        </p:nvSpPr>
        <p:spPr/>
        <p:txBody>
          <a:bodyPr/>
          <a:lstStyle/>
          <a:p>
            <a:r>
              <a:rPr lang="en-US"/>
              <a:t>Prognosis</a:t>
            </a:r>
          </a:p>
        </p:txBody>
      </p:sp>
      <p:sp>
        <p:nvSpPr>
          <p:cNvPr id="220163" name="Rectangle 1027"/>
          <p:cNvSpPr>
            <a:spLocks noGrp="1" noChangeArrowheads="1"/>
          </p:cNvSpPr>
          <p:nvPr>
            <p:ph type="body" idx="1"/>
          </p:nvPr>
        </p:nvSpPr>
        <p:spPr>
          <a:xfrm>
            <a:off x="1219200" y="2057400"/>
            <a:ext cx="7696200" cy="4495800"/>
          </a:xfrm>
        </p:spPr>
        <p:txBody>
          <a:bodyPr/>
          <a:lstStyle/>
          <a:p>
            <a:pPr marL="344488" indent="-344488">
              <a:buFont typeface="Wingdings" pitchFamily="2" charset="2"/>
              <a:buChar char="Ü"/>
            </a:pPr>
            <a:r>
              <a:rPr lang="en-US"/>
              <a:t>Connecticut Longitudinal Study- Followed epidemiological cohort from KG to adulthood- yearly assessments of reading using the Woodcock Johnson.</a:t>
            </a:r>
          </a:p>
          <a:p>
            <a:pPr marL="344488" indent="-344488">
              <a:buFont typeface="Wingdings" pitchFamily="2" charset="2"/>
              <a:buChar char="Ü"/>
            </a:pPr>
            <a:r>
              <a:rPr lang="en-US"/>
              <a:t>Children defined as IQ- discrepant, low achieving, and not reading impaired in G3 using rigorous definitions.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098" name="Picture 2" descr="Growthfigure_resized"/>
          <p:cNvPicPr>
            <a:picLocks noChangeAspect="1" noChangeArrowheads="1"/>
          </p:cNvPicPr>
          <p:nvPr/>
        </p:nvPicPr>
        <p:blipFill>
          <a:blip r:embed="rId3" cstate="print"/>
          <a:srcRect/>
          <a:stretch>
            <a:fillRect/>
          </a:stretch>
        </p:blipFill>
        <p:spPr bwMode="auto">
          <a:xfrm>
            <a:off x="1219200" y="2057400"/>
            <a:ext cx="7391400" cy="4684713"/>
          </a:xfrm>
          <a:prstGeom prst="rect">
            <a:avLst/>
          </a:prstGeom>
          <a:noFill/>
        </p:spPr>
      </p:pic>
      <p:sp>
        <p:nvSpPr>
          <p:cNvPr id="132099" name="Text Box 3"/>
          <p:cNvSpPr txBox="1">
            <a:spLocks noChangeArrowheads="1"/>
          </p:cNvSpPr>
          <p:nvPr/>
        </p:nvSpPr>
        <p:spPr bwMode="auto">
          <a:xfrm>
            <a:off x="2819400" y="346075"/>
            <a:ext cx="3657600" cy="457200"/>
          </a:xfrm>
          <a:prstGeom prst="rect">
            <a:avLst/>
          </a:prstGeom>
          <a:noFill/>
          <a:ln w="9525">
            <a:noFill/>
            <a:miter lim="800000"/>
            <a:headEnd/>
            <a:tailEnd/>
          </a:ln>
          <a:effectLst/>
        </p:spPr>
        <p:txBody>
          <a:bodyPr>
            <a:spAutoFit/>
          </a:bodyPr>
          <a:lstStyle/>
          <a:p>
            <a:endParaRPr lang="en-US">
              <a:solidFill>
                <a:schemeClr val="tx2"/>
              </a:solidFill>
            </a:endParaRPr>
          </a:p>
        </p:txBody>
      </p:sp>
      <p:sp>
        <p:nvSpPr>
          <p:cNvPr id="132101" name="Rectangle 5"/>
          <p:cNvSpPr>
            <a:spLocks noGrp="1" noChangeArrowheads="1"/>
          </p:cNvSpPr>
          <p:nvPr>
            <p:ph type="title"/>
          </p:nvPr>
        </p:nvSpPr>
        <p:spPr/>
        <p:txBody>
          <a:bodyPr/>
          <a:lstStyle/>
          <a:p>
            <a:r>
              <a:rPr lang="en-US"/>
              <a:t>Prognosis - Francis et al. (1996)</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t>Response to Intervention</a:t>
            </a:r>
          </a:p>
        </p:txBody>
      </p:sp>
      <p:sp>
        <p:nvSpPr>
          <p:cNvPr id="134147" name="Rectangle 3"/>
          <p:cNvSpPr>
            <a:spLocks noGrp="1" noChangeArrowheads="1"/>
          </p:cNvSpPr>
          <p:nvPr>
            <p:ph type="body" idx="1"/>
          </p:nvPr>
        </p:nvSpPr>
        <p:spPr/>
        <p:txBody>
          <a:bodyPr/>
          <a:lstStyle/>
          <a:p>
            <a:pPr marL="344488" indent="-344488">
              <a:buFont typeface="Wingdings" pitchFamily="2" charset="2"/>
              <a:buChar char="Ü"/>
            </a:pPr>
            <a:r>
              <a:rPr lang="en-US"/>
              <a:t>Studies of responsiveness to intervention generally do not find relationships with IQ or IQ-discrepancy.</a:t>
            </a:r>
          </a:p>
          <a:p>
            <a:pPr marL="344488" indent="-344488">
              <a:buFont typeface="Wingdings" pitchFamily="2" charset="2"/>
              <a:buChar char="Ü"/>
            </a:pPr>
            <a:r>
              <a:rPr lang="en-US"/>
              <a:t>May seem counterintuitive, but IQ tests do not measure cognitive skills like phonological awareness that are closely associated with LD in reading.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a:lnSpc>
                <a:spcPct val="90000"/>
              </a:lnSpc>
            </a:pPr>
            <a:r>
              <a:rPr lang="en-US" sz="4000"/>
              <a:t>Intervention Studies Addressing the Discrepancy Hypothesis</a:t>
            </a:r>
          </a:p>
        </p:txBody>
      </p:sp>
      <p:sp>
        <p:nvSpPr>
          <p:cNvPr id="135171" name="Rectangle 3"/>
          <p:cNvSpPr>
            <a:spLocks noGrp="1" noChangeArrowheads="1"/>
          </p:cNvSpPr>
          <p:nvPr>
            <p:ph type="body" idx="4294967295"/>
          </p:nvPr>
        </p:nvSpPr>
        <p:spPr>
          <a:xfrm>
            <a:off x="1219200" y="2057400"/>
            <a:ext cx="7696200" cy="4495800"/>
          </a:xfrm>
        </p:spPr>
        <p:txBody>
          <a:bodyPr/>
          <a:lstStyle/>
          <a:p>
            <a:pPr>
              <a:lnSpc>
                <a:spcPct val="90000"/>
              </a:lnSpc>
              <a:tabLst>
                <a:tab pos="4122738" algn="l"/>
                <a:tab pos="5995988" algn="ctr"/>
              </a:tabLst>
            </a:pPr>
            <a:r>
              <a:rPr lang="en-US" sz="2800" b="1"/>
              <a:t>Relationship with Word Recognition Outcomes?</a:t>
            </a:r>
            <a:br>
              <a:rPr lang="en-US" sz="2800" b="1"/>
            </a:br>
            <a:r>
              <a:rPr lang="en-US" sz="2800" b="1"/>
              <a:t/>
            </a:r>
            <a:br>
              <a:rPr lang="en-US" sz="2800" b="1"/>
            </a:br>
            <a:r>
              <a:rPr lang="en-US" b="1" u="sng"/>
              <a:t>Study</a:t>
            </a:r>
            <a:r>
              <a:rPr lang="en-US" b="1"/>
              <a:t>	</a:t>
            </a:r>
            <a:r>
              <a:rPr lang="en-US" b="1" u="sng"/>
              <a:t>IQ</a:t>
            </a:r>
            <a:r>
              <a:rPr lang="en-US" b="1"/>
              <a:t>	</a:t>
            </a:r>
            <a:r>
              <a:rPr lang="en-US" b="1" u="sng"/>
              <a:t>IQ-Discrepancy</a:t>
            </a:r>
            <a:br>
              <a:rPr lang="en-US" b="1" u="sng"/>
            </a:br>
            <a:r>
              <a:rPr lang="en-US" b="1" u="sng"/>
              <a:t/>
            </a:r>
            <a:br>
              <a:rPr lang="en-US" b="1" u="sng"/>
            </a:br>
            <a:r>
              <a:rPr lang="en-US" b="1"/>
              <a:t>1.  Foorman et al., 1998	</a:t>
            </a:r>
            <a:r>
              <a:rPr lang="en-US" b="1">
                <a:solidFill>
                  <a:schemeClr val="tx1"/>
                </a:solidFill>
              </a:rPr>
              <a:t>No	--</a:t>
            </a:r>
            <a:br>
              <a:rPr lang="en-US" b="1">
                <a:solidFill>
                  <a:schemeClr val="tx1"/>
                </a:solidFill>
              </a:rPr>
            </a:br>
            <a:r>
              <a:rPr lang="en-US" b="1"/>
              <a:t>2.  Hatcher &amp; Hulme, 1999	</a:t>
            </a:r>
            <a:r>
              <a:rPr lang="en-US" b="1">
                <a:solidFill>
                  <a:schemeClr val="tx1"/>
                </a:solidFill>
              </a:rPr>
              <a:t>No	--</a:t>
            </a:r>
            <a:br>
              <a:rPr lang="en-US" b="1">
                <a:solidFill>
                  <a:schemeClr val="tx1"/>
                </a:solidFill>
              </a:rPr>
            </a:br>
            <a:r>
              <a:rPr lang="en-US" b="1"/>
              <a:t>3.  Torgesen et al., 2000	</a:t>
            </a:r>
            <a:r>
              <a:rPr lang="en-US" b="1">
                <a:solidFill>
                  <a:schemeClr val="tx1"/>
                </a:solidFill>
              </a:rPr>
              <a:t>No	--</a:t>
            </a:r>
            <a:br>
              <a:rPr lang="en-US" b="1">
                <a:solidFill>
                  <a:schemeClr val="tx1"/>
                </a:solidFill>
              </a:rPr>
            </a:br>
            <a:r>
              <a:rPr lang="en-US" b="1"/>
              <a:t>4.  Torgesen et al., 2001	</a:t>
            </a:r>
            <a:r>
              <a:rPr lang="en-US" b="1">
                <a:solidFill>
                  <a:schemeClr val="tx1"/>
                </a:solidFill>
              </a:rPr>
              <a:t>No	--</a:t>
            </a:r>
            <a:br>
              <a:rPr lang="en-US" b="1">
                <a:solidFill>
                  <a:schemeClr val="tx1"/>
                </a:solidFill>
              </a:rPr>
            </a:br>
            <a:r>
              <a:rPr lang="en-US" b="1"/>
              <a:t>5.  Vellutino et al., 2000	</a:t>
            </a:r>
            <a:r>
              <a:rPr lang="en-US" b="1">
                <a:solidFill>
                  <a:schemeClr val="tx1"/>
                </a:solidFill>
              </a:rPr>
              <a:t>No	No</a:t>
            </a:r>
            <a:r>
              <a:rPr lang="en-US" b="1"/>
              <a:t/>
            </a:r>
            <a:br>
              <a:rPr lang="en-US" b="1"/>
            </a:br>
            <a:r>
              <a:rPr lang="en-US" b="1"/>
              <a:t>6.  Wise et al., 1999	</a:t>
            </a:r>
            <a:r>
              <a:rPr lang="en-US" b="1">
                <a:solidFill>
                  <a:schemeClr val="tx1"/>
                </a:solidFill>
              </a:rPr>
              <a:t>Yes*	--</a:t>
            </a:r>
            <a:br>
              <a:rPr lang="en-US" b="1">
                <a:solidFill>
                  <a:schemeClr val="tx1"/>
                </a:solidFill>
              </a:rPr>
            </a:br>
            <a:endParaRPr lang="en-US" b="1">
              <a:solidFill>
                <a:schemeClr val="tx1"/>
              </a:solidFill>
            </a:endParaRPr>
          </a:p>
          <a:p>
            <a:pPr>
              <a:lnSpc>
                <a:spcPct val="90000"/>
              </a:lnSpc>
              <a:tabLst>
                <a:tab pos="4122738" algn="l"/>
                <a:tab pos="5995988" algn="ctr"/>
              </a:tabLst>
            </a:pPr>
            <a:r>
              <a:rPr lang="en-US" sz="1800" b="1" i="1"/>
              <a:t>*Only 1 of 3 outcome measures, 5% of variance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433513" y="485775"/>
            <a:ext cx="7267575" cy="995363"/>
          </a:xfrm>
        </p:spPr>
        <p:txBody>
          <a:bodyPr/>
          <a:lstStyle/>
          <a:p>
            <a:r>
              <a:rPr lang="en-US"/>
              <a:t>Why Discrepancy?</a:t>
            </a:r>
          </a:p>
        </p:txBody>
      </p:sp>
      <p:sp>
        <p:nvSpPr>
          <p:cNvPr id="68611" name="Rectangle 3"/>
          <p:cNvSpPr>
            <a:spLocks noGrp="1" noChangeArrowheads="1"/>
          </p:cNvSpPr>
          <p:nvPr>
            <p:ph type="body" idx="1"/>
          </p:nvPr>
        </p:nvSpPr>
        <p:spPr>
          <a:xfrm>
            <a:off x="1371600" y="2057400"/>
            <a:ext cx="7391400" cy="3886200"/>
          </a:xfrm>
        </p:spPr>
        <p:txBody>
          <a:bodyPr/>
          <a:lstStyle/>
          <a:p>
            <a:r>
              <a:rPr lang="en-US">
                <a:latin typeface="Times New Roman"/>
                <a:cs typeface="Courier New" pitchFamily="49" charset="0"/>
              </a:rPr>
              <a:t>“</a:t>
            </a:r>
            <a:r>
              <a:rPr lang="en-US">
                <a:cs typeface="Courier New" pitchFamily="49" charset="0"/>
              </a:rPr>
              <a:t>Capacity must obviously limit content.  It is impossible for a pint jug to hold more than a pint of milk and it is equally impossible for a child</a:t>
            </a:r>
            <a:r>
              <a:rPr lang="en-US">
                <a:latin typeface="Times New Roman"/>
                <a:cs typeface="Courier New" pitchFamily="49" charset="0"/>
              </a:rPr>
              <a:t>’</a:t>
            </a:r>
            <a:r>
              <a:rPr lang="en-US">
                <a:cs typeface="Courier New" pitchFamily="49" charset="0"/>
              </a:rPr>
              <a:t>s educational attainment to rise higher than his educable capacity (Burt, 1937, p. 477).</a:t>
            </a:r>
            <a:r>
              <a:rPr lang="en-US">
                <a:latin typeface="Times New Roman"/>
                <a:cs typeface="Courier New" pitchFamily="49" charset="0"/>
              </a:rPr>
              <a:t>”</a:t>
            </a:r>
            <a:endParaRPr lang="en-US">
              <a:cs typeface="Courier New" pitchFamily="49" charset="0"/>
            </a:endParaRPr>
          </a:p>
          <a:p>
            <a:r>
              <a:rPr lang="en-US"/>
              <a:t>The impetus for the discrepancy model involved the concept of unexpected underachievement - the otherwise bright child who struggled with reading or math.</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sz="4000"/>
              <a:t>Response to Intervention</a:t>
            </a:r>
          </a:p>
        </p:txBody>
      </p:sp>
      <p:sp>
        <p:nvSpPr>
          <p:cNvPr id="137219" name="Rectangle 3"/>
          <p:cNvSpPr>
            <a:spLocks noGrp="1" noChangeArrowheads="1"/>
          </p:cNvSpPr>
          <p:nvPr>
            <p:ph type="body" idx="1"/>
          </p:nvPr>
        </p:nvSpPr>
        <p:spPr/>
        <p:txBody>
          <a:bodyPr/>
          <a:lstStyle/>
          <a:p>
            <a:pPr>
              <a:tabLst>
                <a:tab pos="3659188" algn="ctr"/>
              </a:tabLst>
            </a:pPr>
            <a:r>
              <a:rPr lang="en-US" sz="2800"/>
              <a:t>“… the IQ-achievement discrepancy does not reliably distinguish between disabled and non-disabled readers … children who were found to be difficult [and easy] to remediate … and it does not predict response to remediation.”</a:t>
            </a:r>
            <a:br>
              <a:rPr lang="en-US" sz="2800"/>
            </a:br>
            <a:r>
              <a:rPr lang="en-US" sz="2800"/>
              <a:t/>
            </a:r>
            <a:br>
              <a:rPr lang="en-US" sz="2800"/>
            </a:br>
            <a:r>
              <a:rPr lang="en-US" sz="2800"/>
              <a:t>	</a:t>
            </a:r>
            <a:r>
              <a:rPr lang="en-US" sz="2000" i="1"/>
              <a:t>Vellutino et al. (2000), p. 235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Rectangle 4"/>
          <p:cNvSpPr>
            <a:spLocks noGrp="1" noChangeArrowheads="1"/>
          </p:cNvSpPr>
          <p:nvPr>
            <p:ph type="title"/>
          </p:nvPr>
        </p:nvSpPr>
        <p:spPr/>
        <p:txBody>
          <a:bodyPr/>
          <a:lstStyle/>
          <a:p>
            <a:r>
              <a:rPr lang="en-US" sz="4000"/>
              <a:t>Summary of Validity Evidence </a:t>
            </a:r>
            <a:br>
              <a:rPr lang="en-US" sz="4000"/>
            </a:br>
            <a:r>
              <a:rPr lang="en-US" sz="4000"/>
              <a:t>for IQ-Achievement Discrepancy</a:t>
            </a:r>
          </a:p>
        </p:txBody>
      </p:sp>
      <p:sp>
        <p:nvSpPr>
          <p:cNvPr id="141317" name="Rectangle 5"/>
          <p:cNvSpPr>
            <a:spLocks noGrp="1" noChangeArrowheads="1"/>
          </p:cNvSpPr>
          <p:nvPr>
            <p:ph type="body" idx="1"/>
          </p:nvPr>
        </p:nvSpPr>
        <p:spPr>
          <a:xfrm>
            <a:off x="1219200" y="2057400"/>
            <a:ext cx="7696200" cy="4495800"/>
          </a:xfrm>
        </p:spPr>
        <p:txBody>
          <a:bodyPr/>
          <a:lstStyle/>
          <a:p>
            <a:pPr marL="342900" indent="-342900">
              <a:lnSpc>
                <a:spcPct val="90000"/>
              </a:lnSpc>
              <a:buFont typeface="Wingdings" pitchFamily="2" charset="2"/>
              <a:buChar char="Ü"/>
            </a:pPr>
            <a:r>
              <a:rPr lang="en-US" sz="2200"/>
              <a:t>“neither the phenotypic nor the genotypic indicators of poor reading are correlated in a reliable way with IQ discrepancy...” (Stanovich &amp; Siegel, 1994, p. 48).</a:t>
            </a:r>
          </a:p>
          <a:p>
            <a:pPr marL="342900" indent="-342900">
              <a:lnSpc>
                <a:spcPct val="90000"/>
              </a:lnSpc>
              <a:buFont typeface="Wingdings" pitchFamily="2" charset="2"/>
              <a:buChar char="Ü"/>
            </a:pPr>
            <a:r>
              <a:rPr lang="en-US" sz="2200"/>
              <a:t>IQ- Discrepant and IQ- Consistent groups do not differ qualitatively in </a:t>
            </a:r>
          </a:p>
          <a:p>
            <a:pPr marL="922338" lvl="1">
              <a:lnSpc>
                <a:spcPct val="90000"/>
              </a:lnSpc>
            </a:pPr>
            <a:r>
              <a:rPr lang="en-US" sz="2200"/>
              <a:t>Individual Characteristics</a:t>
            </a:r>
          </a:p>
          <a:p>
            <a:pPr marL="922338" lvl="1">
              <a:lnSpc>
                <a:spcPct val="90000"/>
              </a:lnSpc>
            </a:pPr>
            <a:r>
              <a:rPr lang="en-US" sz="2200"/>
              <a:t>Cognitive Profiles, </a:t>
            </a:r>
          </a:p>
          <a:p>
            <a:pPr marL="922338" lvl="1">
              <a:lnSpc>
                <a:spcPct val="90000"/>
              </a:lnSpc>
            </a:pPr>
            <a:r>
              <a:rPr lang="en-US" sz="2200"/>
              <a:t>Prognosis,</a:t>
            </a:r>
          </a:p>
          <a:p>
            <a:pPr marL="922338" lvl="1">
              <a:lnSpc>
                <a:spcPct val="90000"/>
              </a:lnSpc>
            </a:pPr>
            <a:r>
              <a:rPr lang="en-US" sz="2200"/>
              <a:t>Response to intervention</a:t>
            </a:r>
          </a:p>
          <a:p>
            <a:pPr marL="342900" indent="-342900">
              <a:lnSpc>
                <a:spcPct val="90000"/>
              </a:lnSpc>
              <a:buFont typeface="Wingdings" pitchFamily="2" charset="2"/>
              <a:buChar char="Ü"/>
            </a:pPr>
            <a:r>
              <a:rPr lang="en-US" sz="2200"/>
              <a:t>Failure of validity evidence is expected due to the quantitative and arbitrary nature of discrepancy model.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Rectangle 4"/>
          <p:cNvSpPr>
            <a:spLocks noGrp="1" noChangeArrowheads="1"/>
          </p:cNvSpPr>
          <p:nvPr>
            <p:ph type="title"/>
          </p:nvPr>
        </p:nvSpPr>
        <p:spPr/>
        <p:txBody>
          <a:bodyPr/>
          <a:lstStyle/>
          <a:p>
            <a:r>
              <a:rPr lang="en-US"/>
              <a:t>Discrepancy – </a:t>
            </a:r>
            <a:br>
              <a:rPr lang="en-US"/>
            </a:br>
            <a:r>
              <a:rPr lang="en-US"/>
              <a:t>Psychometric Factors</a:t>
            </a:r>
          </a:p>
        </p:txBody>
      </p:sp>
      <p:sp>
        <p:nvSpPr>
          <p:cNvPr id="149509" name="Rectangle 5"/>
          <p:cNvSpPr>
            <a:spLocks noGrp="1" noChangeArrowheads="1"/>
          </p:cNvSpPr>
          <p:nvPr>
            <p:ph type="body" idx="1"/>
          </p:nvPr>
        </p:nvSpPr>
        <p:spPr/>
        <p:txBody>
          <a:bodyPr/>
          <a:lstStyle/>
          <a:p>
            <a:pPr marL="344488" indent="-344488">
              <a:buFont typeface="Wingdings" pitchFamily="2" charset="2"/>
              <a:buChar char="Ü"/>
            </a:pPr>
            <a:r>
              <a:rPr lang="en-US"/>
              <a:t>We could continue to study IQ-discrepancy, but psychometric factors alone make it unlikely to be a reliable procedure.  We have known this since 1984.</a:t>
            </a:r>
          </a:p>
          <a:p>
            <a:pPr marL="344488" indent="-344488">
              <a:buFont typeface="Wingdings" pitchFamily="2" charset="2"/>
              <a:buChar char="Ü"/>
            </a:pPr>
            <a:r>
              <a:rPr lang="en-US"/>
              <a:t>Academic skills are normally distributed. Subdividing a normal distribution with cut-points that are inherently arbitrary leads to unacceptable instability in who scores above and below the cut-point.</a:t>
            </a:r>
          </a:p>
          <a:p>
            <a:pPr marL="344488" indent="-344488">
              <a:buFont typeface="Wingdings" pitchFamily="2" charset="2"/>
              <a:buChar char="Ü"/>
            </a:pPr>
            <a:r>
              <a:rPr lang="en-US"/>
              <a:t>Designations of IQ-Discrepant are </a:t>
            </a:r>
            <a:r>
              <a:rPr lang="en-US">
                <a:solidFill>
                  <a:srgbClr val="FFFF00"/>
                </a:solidFill>
              </a:rPr>
              <a:t>NOT STABLE OVER TIME.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Rectangle 4"/>
          <p:cNvSpPr>
            <a:spLocks noGrp="1" noChangeArrowheads="1"/>
          </p:cNvSpPr>
          <p:nvPr>
            <p:ph type="title"/>
          </p:nvPr>
        </p:nvSpPr>
        <p:spPr/>
        <p:txBody>
          <a:bodyPr/>
          <a:lstStyle/>
          <a:p>
            <a:r>
              <a:rPr lang="en-US"/>
              <a:t>Discrepancy – </a:t>
            </a:r>
            <a:br>
              <a:rPr lang="en-US"/>
            </a:br>
            <a:r>
              <a:rPr lang="en-US"/>
              <a:t>Psychometric Factors</a:t>
            </a:r>
          </a:p>
        </p:txBody>
      </p:sp>
      <p:sp>
        <p:nvSpPr>
          <p:cNvPr id="152581" name="Rectangle 5"/>
          <p:cNvSpPr>
            <a:spLocks noGrp="1" noChangeArrowheads="1"/>
          </p:cNvSpPr>
          <p:nvPr>
            <p:ph type="body" idx="1"/>
          </p:nvPr>
        </p:nvSpPr>
        <p:spPr/>
        <p:txBody>
          <a:bodyPr/>
          <a:lstStyle/>
          <a:p>
            <a:pPr marL="344488" indent="-344488">
              <a:lnSpc>
                <a:spcPct val="90000"/>
              </a:lnSpc>
              <a:buFont typeface="Wingdings" pitchFamily="2" charset="2"/>
              <a:buChar char="Ü"/>
            </a:pPr>
            <a:r>
              <a:rPr lang="en-US"/>
              <a:t>In real data and simulated data, classifications of IQ- consistent and IQ-discrepant children change with repeated administrations of the tests, reflecting their measurement error, the lower reliability of a difference score, and the arbitrariness of any subdivision of a normal distribution.</a:t>
            </a:r>
          </a:p>
          <a:p>
            <a:pPr marL="344488" indent="-344488">
              <a:lnSpc>
                <a:spcPct val="90000"/>
              </a:lnSpc>
              <a:buFont typeface="Wingdings" pitchFamily="2" charset="2"/>
              <a:buChar char="Ü"/>
            </a:pPr>
            <a:r>
              <a:rPr lang="en-US"/>
              <a:t>The problems with reliability and validity are apparent using different kinds of IQ tests and scores (Verbal IQ, Performance IQ), methods for measuring achievement, definitions of discrepancy, cut points, and ages.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8" name="Rectangle 4"/>
          <p:cNvSpPr>
            <a:spLocks noGrp="1" noChangeArrowheads="1"/>
          </p:cNvSpPr>
          <p:nvPr>
            <p:ph type="title"/>
          </p:nvPr>
        </p:nvSpPr>
        <p:spPr/>
        <p:txBody>
          <a:bodyPr/>
          <a:lstStyle/>
          <a:p>
            <a:r>
              <a:rPr lang="en-US"/>
              <a:t>Discrepancy – </a:t>
            </a:r>
            <a:br>
              <a:rPr lang="en-US"/>
            </a:br>
            <a:r>
              <a:rPr lang="en-US"/>
              <a:t>Psychometric Factors</a:t>
            </a:r>
          </a:p>
        </p:txBody>
      </p:sp>
      <p:sp>
        <p:nvSpPr>
          <p:cNvPr id="154629" name="Rectangle 5"/>
          <p:cNvSpPr>
            <a:spLocks noGrp="1" noChangeArrowheads="1"/>
          </p:cNvSpPr>
          <p:nvPr>
            <p:ph type="body" idx="1"/>
          </p:nvPr>
        </p:nvSpPr>
        <p:spPr/>
        <p:txBody>
          <a:bodyPr/>
          <a:lstStyle/>
          <a:p>
            <a:pPr marL="344488" indent="-344488">
              <a:buFont typeface="Wingdings" pitchFamily="2" charset="2"/>
              <a:buChar char="Ü"/>
            </a:pPr>
            <a:r>
              <a:rPr lang="en-US"/>
              <a:t>A single set of test scores should never be the basis for placing children in special education as that assessment is not adequately reliable to identify the child’s “true” level of performance. </a:t>
            </a:r>
          </a:p>
          <a:p>
            <a:pPr marL="344488" indent="-344488">
              <a:buFont typeface="Wingdings" pitchFamily="2" charset="2"/>
              <a:buChar char="Ü"/>
            </a:pPr>
            <a:r>
              <a:rPr lang="en-US"/>
              <a:t>Test scores are never sufficient, but federal regulations encourage the interdisciplinary team to focus on test scores.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p:txBody>
          <a:bodyPr/>
          <a:lstStyle/>
          <a:p>
            <a:r>
              <a:rPr lang="en-US" sz="3600"/>
              <a:t>Learning Disabilities as </a:t>
            </a:r>
            <a:br>
              <a:rPr lang="en-US" sz="3600"/>
            </a:br>
            <a:r>
              <a:rPr lang="en-US" sz="3600"/>
              <a:t>Operationally Defined by Schools </a:t>
            </a:r>
            <a:r>
              <a:rPr lang="en-US" sz="2800"/>
              <a:t>Siperstein, McMillan</a:t>
            </a:r>
            <a:r>
              <a:rPr lang="en-US" sz="3600"/>
              <a:t> </a:t>
            </a:r>
          </a:p>
        </p:txBody>
      </p:sp>
      <p:sp>
        <p:nvSpPr>
          <p:cNvPr id="89093" name="Rectangle 5"/>
          <p:cNvSpPr>
            <a:spLocks noGrp="1" noChangeArrowheads="1"/>
          </p:cNvSpPr>
          <p:nvPr>
            <p:ph type="body" idx="1"/>
          </p:nvPr>
        </p:nvSpPr>
        <p:spPr/>
        <p:txBody>
          <a:bodyPr/>
          <a:lstStyle/>
          <a:p>
            <a:pPr marL="344488" indent="-344488">
              <a:lnSpc>
                <a:spcPct val="90000"/>
              </a:lnSpc>
              <a:buFont typeface="Wingdings" pitchFamily="2" charset="2"/>
              <a:buChar char="Ü"/>
            </a:pPr>
            <a:r>
              <a:rPr lang="en-US"/>
              <a:t>Identification of children with LD at the school level exhibits great variability.  </a:t>
            </a:r>
          </a:p>
          <a:p>
            <a:pPr marL="344488" indent="-344488">
              <a:lnSpc>
                <a:spcPct val="90000"/>
              </a:lnSpc>
              <a:buFont typeface="Wingdings" pitchFamily="2" charset="2"/>
              <a:buChar char="Ü"/>
            </a:pPr>
            <a:r>
              <a:rPr lang="en-US"/>
              <a:t>Schools have opted to ignore exclusionary criteria </a:t>
            </a:r>
          </a:p>
          <a:p>
            <a:pPr marL="344488" indent="-344488">
              <a:lnSpc>
                <a:spcPct val="90000"/>
              </a:lnSpc>
              <a:buFont typeface="Wingdings" pitchFamily="2" charset="2"/>
              <a:buChar char="Ü"/>
            </a:pPr>
            <a:r>
              <a:rPr lang="en-US"/>
              <a:t>Identification is further complicated by one-time assessments based on assumptions that LD is caused by intrinsic neurological difficulty as opposed to poor instruction.  </a:t>
            </a:r>
          </a:p>
          <a:p>
            <a:pPr marL="344488" indent="-344488">
              <a:lnSpc>
                <a:spcPct val="90000"/>
              </a:lnSpc>
              <a:buFont typeface="Wingdings" pitchFamily="2" charset="2"/>
              <a:buChar char="Ü"/>
            </a:pPr>
            <a:r>
              <a:rPr lang="en-US"/>
              <a:t>Great heterogeneity within LD populations with differing etiologies and presumably differing educational needs.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4" name="Rectangle 4"/>
          <p:cNvSpPr>
            <a:spLocks noGrp="1" noChangeArrowheads="1"/>
          </p:cNvSpPr>
          <p:nvPr>
            <p:ph type="title"/>
          </p:nvPr>
        </p:nvSpPr>
        <p:spPr/>
        <p:txBody>
          <a:bodyPr/>
          <a:lstStyle/>
          <a:p>
            <a:r>
              <a:rPr lang="en-US"/>
              <a:t>What Role for IQ Tests in LD Identification? </a:t>
            </a:r>
          </a:p>
        </p:txBody>
      </p:sp>
      <p:sp>
        <p:nvSpPr>
          <p:cNvPr id="163845" name="Rectangle 5"/>
          <p:cNvSpPr>
            <a:spLocks noGrp="1" noChangeArrowheads="1"/>
          </p:cNvSpPr>
          <p:nvPr>
            <p:ph type="body" idx="1"/>
          </p:nvPr>
        </p:nvSpPr>
        <p:spPr/>
        <p:txBody>
          <a:bodyPr/>
          <a:lstStyle/>
          <a:p>
            <a:pPr marL="344488" indent="-344488">
              <a:lnSpc>
                <a:spcPct val="90000"/>
              </a:lnSpc>
              <a:buFont typeface="Wingdings" pitchFamily="2" charset="2"/>
              <a:buChar char="Ü"/>
            </a:pPr>
            <a:r>
              <a:rPr lang="en-US"/>
              <a:t>There is an emerging consensus! </a:t>
            </a:r>
          </a:p>
          <a:p>
            <a:pPr marL="344488" indent="-344488">
              <a:lnSpc>
                <a:spcPct val="90000"/>
              </a:lnSpc>
              <a:buFont typeface="Wingdings" pitchFamily="2" charset="2"/>
              <a:buChar char="Ü"/>
            </a:pPr>
            <a:r>
              <a:rPr lang="en-US"/>
              <a:t>The concept of intelligence in LD outmoded.</a:t>
            </a:r>
          </a:p>
          <a:p>
            <a:pPr marL="344488" indent="-344488">
              <a:lnSpc>
                <a:spcPct val="90000"/>
              </a:lnSpc>
              <a:buFont typeface="Wingdings" pitchFamily="2" charset="2"/>
              <a:buChar char="Ü"/>
            </a:pPr>
            <a:r>
              <a:rPr lang="en-US"/>
              <a:t>IQ tests lead to a focus on eligibility by which children are quantitatively sorted by IQ and achievement.</a:t>
            </a:r>
          </a:p>
          <a:p>
            <a:pPr marL="344488" indent="-344488">
              <a:lnSpc>
                <a:spcPct val="90000"/>
              </a:lnSpc>
              <a:buFont typeface="Wingdings" pitchFamily="2" charset="2"/>
              <a:buChar char="Ü"/>
            </a:pPr>
            <a:r>
              <a:rPr lang="en-US"/>
              <a:t>IQ-Discrepancy does not identify distinct groups of individuals who differ in characteristics, cognitive strengths and weaknesses, or response to intervention.  </a:t>
            </a:r>
          </a:p>
          <a:p>
            <a:pPr marL="344488" indent="-344488">
              <a:lnSpc>
                <a:spcPct val="90000"/>
              </a:lnSpc>
              <a:buFont typeface="Wingdings" pitchFamily="2" charset="2"/>
              <a:buChar char="Ü"/>
            </a:pPr>
            <a:r>
              <a:rPr lang="en-US"/>
              <a:t>We do not need IQ tests to identify LD.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4" name="Rectangle 4"/>
          <p:cNvSpPr>
            <a:spLocks noGrp="1" noChangeArrowheads="1"/>
          </p:cNvSpPr>
          <p:nvPr>
            <p:ph type="title"/>
          </p:nvPr>
        </p:nvSpPr>
        <p:spPr/>
        <p:txBody>
          <a:bodyPr/>
          <a:lstStyle/>
          <a:p>
            <a:r>
              <a:rPr lang="en-US"/>
              <a:t>What’s the Alternative?</a:t>
            </a:r>
          </a:p>
        </p:txBody>
      </p:sp>
      <p:sp>
        <p:nvSpPr>
          <p:cNvPr id="199685" name="Rectangle 5"/>
          <p:cNvSpPr>
            <a:spLocks noGrp="1" noChangeArrowheads="1"/>
          </p:cNvSpPr>
          <p:nvPr>
            <p:ph type="body" idx="1"/>
          </p:nvPr>
        </p:nvSpPr>
        <p:spPr/>
        <p:txBody>
          <a:bodyPr/>
          <a:lstStyle/>
          <a:p>
            <a:pPr marL="344488" indent="-344488">
              <a:buFont typeface="Wingdings" pitchFamily="2" charset="2"/>
              <a:buChar char="Ü"/>
            </a:pPr>
            <a:r>
              <a:rPr lang="en-US"/>
              <a:t>There is a better way!</a:t>
            </a:r>
          </a:p>
          <a:p>
            <a:pPr marL="344488" indent="-344488">
              <a:buFont typeface="Wingdings" pitchFamily="2" charset="2"/>
              <a:buChar char="Ü"/>
            </a:pPr>
            <a:r>
              <a:rPr lang="en-US"/>
              <a:t>Focus on intervention and outcomes, not eligibility and test scores.</a:t>
            </a:r>
          </a:p>
          <a:p>
            <a:pPr marL="344488" indent="-344488">
              <a:buFont typeface="Wingdings" pitchFamily="2" charset="2"/>
              <a:buChar char="Ü"/>
            </a:pPr>
            <a:r>
              <a:rPr lang="en-US"/>
              <a:t>Prioritize diagnosis for instruction, not classification.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sz="3600"/>
              <a:t>2002 NRC Report on Minority Representation in Special Education</a:t>
            </a:r>
          </a:p>
        </p:txBody>
      </p:sp>
      <p:sp>
        <p:nvSpPr>
          <p:cNvPr id="165891" name="Rectangle 3"/>
          <p:cNvSpPr>
            <a:spLocks noGrp="1" noChangeArrowheads="1"/>
          </p:cNvSpPr>
          <p:nvPr>
            <p:ph type="body" idx="1"/>
          </p:nvPr>
        </p:nvSpPr>
        <p:spPr/>
        <p:txBody>
          <a:bodyPr/>
          <a:lstStyle/>
          <a:p>
            <a:pPr>
              <a:lnSpc>
                <a:spcPct val="125000"/>
              </a:lnSpc>
            </a:pPr>
            <a:r>
              <a:rPr lang="en-US"/>
              <a:t>“While an IQ test may provide supplemental information, no IQ test would be required, and results would not be a primary criterion on which eligibility rests…the committee regards the effort to assess students’ decontextualized potential or ability as inappropriate and scientifically invalid.” (p. 8- 23).</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t>NRC Alternatives</a:t>
            </a:r>
          </a:p>
        </p:txBody>
      </p:sp>
      <p:sp>
        <p:nvSpPr>
          <p:cNvPr id="166915" name="Rectangle 3"/>
          <p:cNvSpPr>
            <a:spLocks noGrp="1" noChangeArrowheads="1"/>
          </p:cNvSpPr>
          <p:nvPr>
            <p:ph type="body" idx="1"/>
          </p:nvPr>
        </p:nvSpPr>
        <p:spPr/>
        <p:txBody>
          <a:bodyPr/>
          <a:lstStyle/>
          <a:p>
            <a:pPr marL="344488" indent="-344488">
              <a:buFont typeface="Wingdings" pitchFamily="2" charset="2"/>
              <a:buChar char="Ü"/>
            </a:pPr>
            <a:r>
              <a:rPr lang="en-US"/>
              <a:t>Early identification: Screen all children for learning and behavior problems.</a:t>
            </a:r>
          </a:p>
          <a:p>
            <a:pPr marL="344488" indent="-344488">
              <a:buFont typeface="Wingdings" pitchFamily="2" charset="2"/>
              <a:buChar char="Ü"/>
            </a:pPr>
            <a:r>
              <a:rPr lang="en-US"/>
              <a:t>Traditional disability definitions should be “revised to focus on behaviors directly related to classroom and school learning and behavior (e.g., reading failure, math failure, persistent inattention…).” (p. 8-22)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4"/>
          <p:cNvSpPr>
            <a:spLocks noGrp="1" noChangeArrowheads="1"/>
          </p:cNvSpPr>
          <p:nvPr>
            <p:ph type="title"/>
          </p:nvPr>
        </p:nvSpPr>
        <p:spPr/>
        <p:txBody>
          <a:bodyPr/>
          <a:lstStyle/>
          <a:p>
            <a:r>
              <a:rPr lang="en-US"/>
              <a:t>What is IQ-Achievement Discrepancy?</a:t>
            </a:r>
          </a:p>
        </p:txBody>
      </p:sp>
      <p:sp>
        <p:nvSpPr>
          <p:cNvPr id="96261" name="Rectangle 5"/>
          <p:cNvSpPr>
            <a:spLocks noGrp="1" noChangeArrowheads="1"/>
          </p:cNvSpPr>
          <p:nvPr>
            <p:ph type="body" idx="1"/>
          </p:nvPr>
        </p:nvSpPr>
        <p:spPr/>
        <p:txBody>
          <a:bodyPr/>
          <a:lstStyle/>
          <a:p>
            <a:r>
              <a:rPr lang="en-US"/>
              <a:t>The IQ-Achievement Discrepancy model</a:t>
            </a:r>
          </a:p>
          <a:p>
            <a:pPr lvl="1"/>
            <a:r>
              <a:rPr lang="en-US"/>
              <a:t>Is a model for identifying children with LD, i.e., low achievers who are not intellectually deficient.</a:t>
            </a:r>
          </a:p>
          <a:p>
            <a:pPr lvl="1"/>
            <a:r>
              <a:rPr lang="en-US"/>
              <a:t>It presumes that children whose low achievement is discrepant from their IQ constitute a class of children with unexpected low achievement.</a:t>
            </a:r>
          </a:p>
          <a:p>
            <a:pPr lvl="1"/>
            <a:r>
              <a:rPr lang="en-US"/>
              <a:t>It further presumes that such children are qualitatively distinct from children whose low achievement is consistent with their IQ.</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a:t>NRC Report</a:t>
            </a:r>
          </a:p>
        </p:txBody>
      </p:sp>
      <p:sp>
        <p:nvSpPr>
          <p:cNvPr id="167939" name="Rectangle 3"/>
          <p:cNvSpPr>
            <a:spLocks noGrp="1" noChangeArrowheads="1"/>
          </p:cNvSpPr>
          <p:nvPr>
            <p:ph type="body" idx="1"/>
          </p:nvPr>
        </p:nvSpPr>
        <p:spPr/>
        <p:txBody>
          <a:bodyPr/>
          <a:lstStyle/>
          <a:p>
            <a:pPr>
              <a:lnSpc>
                <a:spcPct val="125000"/>
              </a:lnSpc>
            </a:pPr>
            <a:r>
              <a:rPr lang="en-US"/>
              <a:t>“…federal guidelines for special education eligibility should be changed to encourage better integrated general and special education services. We propose that eligibility should ensue when a student exhibits large differences from typical levels of performance …with evidence of insufficient response to high quality interventions…” (p. 8- 22)</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title"/>
          </p:nvPr>
        </p:nvSpPr>
        <p:spPr/>
        <p:txBody>
          <a:bodyPr/>
          <a:lstStyle/>
          <a:p>
            <a:r>
              <a:rPr lang="en-US"/>
              <a:t>NRC Report</a:t>
            </a:r>
          </a:p>
        </p:txBody>
      </p:sp>
      <p:sp>
        <p:nvSpPr>
          <p:cNvPr id="46082" name="Rectangle 2"/>
          <p:cNvSpPr>
            <a:spLocks noGrp="1" noChangeArrowheads="1"/>
          </p:cNvSpPr>
          <p:nvPr>
            <p:ph type="body" idx="1"/>
          </p:nvPr>
        </p:nvSpPr>
        <p:spPr/>
        <p:txBody>
          <a:bodyPr/>
          <a:lstStyle/>
          <a:p>
            <a:pPr marL="344488" indent="-344488">
              <a:buFont typeface="Wingdings" pitchFamily="2" charset="2"/>
              <a:buChar char="Ü"/>
            </a:pPr>
            <a:r>
              <a:rPr lang="en-US"/>
              <a:t>Focus shifts from eligibility and compliance to results: A shift from who has the correct test scores to what can we do for this child in the classroom.</a:t>
            </a:r>
          </a:p>
          <a:p>
            <a:pPr marL="344488" indent="-344488">
              <a:buFont typeface="Wingdings" pitchFamily="2" charset="2"/>
              <a:buChar char="Ü"/>
            </a:pPr>
            <a:r>
              <a:rPr lang="en-US"/>
              <a:t>Key is the monitoring of progress for all children and response to intervention for any child who is enrolled in or is a candidate for special education.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Rectangle 4"/>
          <p:cNvSpPr>
            <a:spLocks noGrp="1" noChangeArrowheads="1"/>
          </p:cNvSpPr>
          <p:nvPr>
            <p:ph type="title"/>
          </p:nvPr>
        </p:nvSpPr>
        <p:spPr/>
        <p:txBody>
          <a:bodyPr/>
          <a:lstStyle/>
          <a:p>
            <a:r>
              <a:rPr lang="en-US"/>
              <a:t>Consensus Report – </a:t>
            </a:r>
            <a:br>
              <a:rPr lang="en-US"/>
            </a:br>
            <a:r>
              <a:rPr lang="en-US"/>
              <a:t>LD Summit</a:t>
            </a:r>
          </a:p>
        </p:txBody>
      </p:sp>
      <p:sp>
        <p:nvSpPr>
          <p:cNvPr id="169989" name="Rectangle 5"/>
          <p:cNvSpPr>
            <a:spLocks noGrp="1" noChangeArrowheads="1"/>
          </p:cNvSpPr>
          <p:nvPr>
            <p:ph type="body" idx="1"/>
          </p:nvPr>
        </p:nvSpPr>
        <p:spPr/>
        <p:txBody>
          <a:bodyPr/>
          <a:lstStyle/>
          <a:p>
            <a:pPr marL="344488" indent="-344488">
              <a:buFont typeface="Wingdings" pitchFamily="2" charset="2"/>
              <a:buChar char="Ü"/>
            </a:pPr>
            <a:r>
              <a:rPr lang="en-US"/>
              <a:t>IQ/Achievement Discrepancy is neither necessary nor sufficient for identifying individuals with SLD (specific learning disabilities). </a:t>
            </a:r>
          </a:p>
          <a:p>
            <a:pPr marL="344488" indent="-344488">
              <a:buFont typeface="Wingdings" pitchFamily="2" charset="2"/>
              <a:buChar char="Ü"/>
            </a:pPr>
            <a:r>
              <a:rPr lang="en-US"/>
              <a:t>IQ tests do not need to be given in most evaluations of children with SLD.</a:t>
            </a:r>
          </a:p>
          <a:p>
            <a:pPr marL="344488" indent="-344488">
              <a:buFont typeface="Wingdings" pitchFamily="2" charset="2"/>
              <a:buChar char="Ü"/>
            </a:pPr>
            <a:r>
              <a:rPr lang="en-US"/>
              <a:t>There should be alternate ways to identify individuals with SLD in addition to achievement testing, history, and observations of the child.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6" name="Rectangle 1028"/>
          <p:cNvSpPr>
            <a:spLocks noGrp="1" noChangeArrowheads="1"/>
          </p:cNvSpPr>
          <p:nvPr>
            <p:ph type="title"/>
          </p:nvPr>
        </p:nvSpPr>
        <p:spPr/>
        <p:txBody>
          <a:bodyPr/>
          <a:lstStyle/>
          <a:p>
            <a:r>
              <a:rPr lang="en-US"/>
              <a:t>Consensus Report - Alternatives</a:t>
            </a:r>
          </a:p>
        </p:txBody>
      </p:sp>
      <p:sp>
        <p:nvSpPr>
          <p:cNvPr id="172037" name="Rectangle 1029"/>
          <p:cNvSpPr>
            <a:spLocks noGrp="1" noChangeArrowheads="1"/>
          </p:cNvSpPr>
          <p:nvPr>
            <p:ph type="body" idx="1"/>
          </p:nvPr>
        </p:nvSpPr>
        <p:spPr/>
        <p:txBody>
          <a:bodyPr/>
          <a:lstStyle/>
          <a:p>
            <a:pPr marL="344488" indent="-344488">
              <a:buFont typeface="Wingdings" pitchFamily="2" charset="2"/>
              <a:buChar char="Ü"/>
            </a:pPr>
            <a:r>
              <a:rPr lang="en-US"/>
              <a:t>Response to quality intervention is the most promising method of alternate identification and can both promote effective practices in schools and help to close the gap between identification and treatment.</a:t>
            </a:r>
          </a:p>
          <a:p>
            <a:pPr marL="344488" indent="-344488">
              <a:buFont typeface="Wingdings" pitchFamily="2" charset="2"/>
              <a:buChar char="Ü"/>
            </a:pPr>
            <a:r>
              <a:rPr lang="en-US"/>
              <a:t>Any effort to scale up response to intervention should be based on problem solving models that use progress monitoring to gauge the intensity of intervention in relation to the student’s response to intervention. </a:t>
            </a:r>
          </a:p>
          <a:p>
            <a:pPr marL="344488" indent="-344488">
              <a:buFont typeface="Wingdings" pitchFamily="2" charset="2"/>
              <a:buChar char="Ü"/>
            </a:pPr>
            <a:r>
              <a:rPr lang="en-US"/>
              <a:t>Problem solving models have been shown to be effective in public school settings and in research.</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Grp="1" noChangeArrowheads="1"/>
          </p:cNvSpPr>
          <p:nvPr>
            <p:ph type="title"/>
          </p:nvPr>
        </p:nvSpPr>
        <p:spPr/>
        <p:txBody>
          <a:bodyPr/>
          <a:lstStyle/>
          <a:p>
            <a:r>
              <a:rPr lang="en-US" sz="4000"/>
              <a:t>Early Identification and </a:t>
            </a:r>
            <a:br>
              <a:rPr lang="en-US" sz="4000"/>
            </a:br>
            <a:r>
              <a:rPr lang="en-US" sz="4000"/>
              <a:t>Intervention – LD Summit</a:t>
            </a:r>
            <a:br>
              <a:rPr lang="en-US" sz="4000"/>
            </a:br>
            <a:r>
              <a:rPr lang="en-US" sz="2800"/>
              <a:t>Jenkins, O'Connor</a:t>
            </a:r>
          </a:p>
        </p:txBody>
      </p:sp>
      <p:sp>
        <p:nvSpPr>
          <p:cNvPr id="90117" name="Rectangle 5"/>
          <p:cNvSpPr>
            <a:spLocks noGrp="1" noChangeArrowheads="1"/>
          </p:cNvSpPr>
          <p:nvPr>
            <p:ph type="body" idx="1"/>
          </p:nvPr>
        </p:nvSpPr>
        <p:spPr/>
        <p:txBody>
          <a:bodyPr/>
          <a:lstStyle/>
          <a:p>
            <a:pPr marL="344488" indent="-344488">
              <a:lnSpc>
                <a:spcPct val="90000"/>
              </a:lnSpc>
              <a:buFont typeface="Wingdings" pitchFamily="2" charset="2"/>
              <a:buChar char="Ü"/>
            </a:pPr>
            <a:r>
              <a:rPr lang="en-US"/>
              <a:t>Children with reading disabilities lag behind.  </a:t>
            </a:r>
          </a:p>
          <a:p>
            <a:pPr marL="344488" indent="-344488">
              <a:lnSpc>
                <a:spcPct val="90000"/>
              </a:lnSpc>
              <a:buFont typeface="Wingdings" pitchFamily="2" charset="2"/>
              <a:buChar char="Ü"/>
            </a:pPr>
            <a:r>
              <a:rPr lang="en-US"/>
              <a:t>Research shows that early training of phonological awareness facilitates decoding and explicit decoding instruction produces better orthographic reading skill.</a:t>
            </a:r>
          </a:p>
          <a:p>
            <a:pPr marL="344488" indent="-344488">
              <a:lnSpc>
                <a:spcPct val="90000"/>
              </a:lnSpc>
              <a:buFont typeface="Wingdings" pitchFamily="2" charset="2"/>
              <a:buChar char="Ü"/>
            </a:pPr>
            <a:r>
              <a:rPr lang="en-US"/>
              <a:t>Early identification constitutes the first step in reducing the severity of reading disabilities, identification must take place much earlier than it usually occurs. </a:t>
            </a:r>
          </a:p>
          <a:p>
            <a:pPr marL="344488" indent="-344488">
              <a:lnSpc>
                <a:spcPct val="90000"/>
              </a:lnSpc>
              <a:buFont typeface="Wingdings" pitchFamily="2" charset="2"/>
              <a:buChar char="Ü"/>
            </a:pPr>
            <a:r>
              <a:rPr lang="en-US"/>
              <a:t>A sizable number of children remain resistant to early intervention- these are the kids who need special education.</a:t>
            </a:r>
          </a:p>
          <a:p>
            <a:pPr marL="344488" indent="-344488">
              <a:lnSpc>
                <a:spcPct val="90000"/>
              </a:lnSpc>
            </a:pP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Grp="1" noChangeArrowheads="1"/>
          </p:cNvSpPr>
          <p:nvPr>
            <p:ph type="title"/>
          </p:nvPr>
        </p:nvSpPr>
        <p:spPr>
          <a:xfrm>
            <a:off x="1219200" y="457200"/>
            <a:ext cx="6934200" cy="1066800"/>
          </a:xfrm>
        </p:spPr>
        <p:txBody>
          <a:bodyPr/>
          <a:lstStyle/>
          <a:p>
            <a:r>
              <a:rPr lang="en-US" sz="2800" b="1"/>
              <a:t>Responsiveness to Intervention: </a:t>
            </a:r>
            <a:br>
              <a:rPr lang="en-US" sz="2800" b="1"/>
            </a:br>
            <a:r>
              <a:rPr lang="en-US" sz="2800" b="1"/>
              <a:t>An Alternative Approach to Identification - LD Summit</a:t>
            </a:r>
            <a:br>
              <a:rPr lang="en-US" sz="2800" b="1"/>
            </a:br>
            <a:r>
              <a:rPr lang="en-US" sz="2400"/>
              <a:t>Gresham</a:t>
            </a:r>
          </a:p>
        </p:txBody>
      </p:sp>
      <p:sp>
        <p:nvSpPr>
          <p:cNvPr id="92165" name="Rectangle 5"/>
          <p:cNvSpPr>
            <a:spLocks noGrp="1" noChangeArrowheads="1"/>
          </p:cNvSpPr>
          <p:nvPr>
            <p:ph type="body" idx="1"/>
          </p:nvPr>
        </p:nvSpPr>
        <p:spPr/>
        <p:txBody>
          <a:bodyPr/>
          <a:lstStyle/>
          <a:p>
            <a:pPr marL="344488" indent="-344488">
              <a:buFont typeface="Wingdings" pitchFamily="2" charset="2"/>
              <a:buChar char="Ü"/>
            </a:pPr>
            <a:r>
              <a:rPr lang="en-US"/>
              <a:t>A responsiveness to intervention approach to eligibility determination identifies students as having a learning disability if their performance does not change in response to validated intervention implemented with integrity. </a:t>
            </a:r>
          </a:p>
          <a:p>
            <a:pPr marL="344488" indent="-344488">
              <a:buFont typeface="Wingdings" pitchFamily="2" charset="2"/>
              <a:buChar char="Ü"/>
            </a:pPr>
            <a:r>
              <a:rPr lang="en-US"/>
              <a:t>Exposure to intensive reading instruction should be used to distinguish between reading problems caused by cognitive deficits and those caused by poor reading instruction.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4" name="Rectangle 4"/>
          <p:cNvSpPr>
            <a:spLocks noGrp="1" noChangeArrowheads="1"/>
          </p:cNvSpPr>
          <p:nvPr>
            <p:ph type="title"/>
          </p:nvPr>
        </p:nvSpPr>
        <p:spPr/>
        <p:txBody>
          <a:bodyPr/>
          <a:lstStyle/>
          <a:p>
            <a:r>
              <a:rPr lang="en-US"/>
              <a:t>Why give IQ Tests?</a:t>
            </a:r>
          </a:p>
        </p:txBody>
      </p:sp>
      <p:sp>
        <p:nvSpPr>
          <p:cNvPr id="179205" name="Rectangle 5"/>
          <p:cNvSpPr>
            <a:spLocks noGrp="1" noChangeArrowheads="1"/>
          </p:cNvSpPr>
          <p:nvPr>
            <p:ph type="body" idx="1"/>
          </p:nvPr>
        </p:nvSpPr>
        <p:spPr/>
        <p:txBody>
          <a:bodyPr/>
          <a:lstStyle/>
          <a:p>
            <a:pPr marL="344488" indent="-344488">
              <a:lnSpc>
                <a:spcPct val="90000"/>
              </a:lnSpc>
              <a:buFont typeface="Wingdings" pitchFamily="2" charset="2"/>
              <a:buChar char="Ü"/>
            </a:pPr>
            <a:r>
              <a:rPr lang="en-US"/>
              <a:t>Eligibility evaluations are costly: IQ tests are time consuming and do not contribute to treatment planning.</a:t>
            </a:r>
          </a:p>
          <a:p>
            <a:pPr marL="344488" indent="-344488">
              <a:lnSpc>
                <a:spcPct val="90000"/>
              </a:lnSpc>
              <a:buFont typeface="Wingdings" pitchFamily="2" charset="2"/>
              <a:buChar char="Ü"/>
            </a:pPr>
            <a:r>
              <a:rPr lang="en-US"/>
              <a:t>Wait to fail model- we wait for kids to fail to provide services.</a:t>
            </a:r>
          </a:p>
          <a:p>
            <a:pPr marL="344488" indent="-344488">
              <a:lnSpc>
                <a:spcPct val="90000"/>
              </a:lnSpc>
              <a:buFont typeface="Wingdings" pitchFamily="2" charset="2"/>
              <a:buChar char="Ü"/>
            </a:pPr>
            <a:r>
              <a:rPr lang="en-US"/>
              <a:t>All the research we have points to the value of early intervention.</a:t>
            </a:r>
          </a:p>
          <a:p>
            <a:pPr marL="344488" indent="-344488">
              <a:lnSpc>
                <a:spcPct val="90000"/>
              </a:lnSpc>
              <a:buFont typeface="Wingdings" pitchFamily="2" charset="2"/>
              <a:buChar char="Ü"/>
            </a:pPr>
            <a:r>
              <a:rPr lang="en-US"/>
              <a:t>IQ tests contribute to over- representation of minorities in special education. </a:t>
            </a:r>
          </a:p>
          <a:p>
            <a:pPr marL="344488" indent="-344488">
              <a:lnSpc>
                <a:spcPct val="90000"/>
              </a:lnSpc>
              <a:buFont typeface="Wingdings" pitchFamily="2" charset="2"/>
              <a:buChar char="Ü"/>
            </a:pPr>
            <a:r>
              <a:rPr lang="en-US"/>
              <a:t>Role of school psychologist should change.</a:t>
            </a:r>
          </a:p>
          <a:p>
            <a:pPr marL="344488" indent="-344488">
              <a:lnSpc>
                <a:spcPct val="90000"/>
              </a:lnSpc>
              <a:buFont typeface="Wingdings" pitchFamily="2" charset="2"/>
              <a:buChar char="Ü"/>
            </a:pPr>
            <a:r>
              <a:rPr lang="en-US"/>
              <a:t>CHANGE IS GOOD!</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8" name="Rectangle 4"/>
          <p:cNvSpPr>
            <a:spLocks noGrp="1" noChangeArrowheads="1"/>
          </p:cNvSpPr>
          <p:nvPr>
            <p:ph type="title"/>
          </p:nvPr>
        </p:nvSpPr>
        <p:spPr/>
        <p:txBody>
          <a:bodyPr/>
          <a:lstStyle/>
          <a:p>
            <a:r>
              <a:rPr lang="en-US" sz="3600"/>
              <a:t>Heartland AEA (IA) vs. National Patterns of School Psychology Practice</a:t>
            </a:r>
          </a:p>
        </p:txBody>
      </p:sp>
      <p:sp>
        <p:nvSpPr>
          <p:cNvPr id="200709" name="Rectangle 5"/>
          <p:cNvSpPr>
            <a:spLocks noGrp="1" noChangeArrowheads="1"/>
          </p:cNvSpPr>
          <p:nvPr>
            <p:ph type="body" idx="1"/>
          </p:nvPr>
        </p:nvSpPr>
        <p:spPr/>
        <p:txBody>
          <a:bodyPr/>
          <a:lstStyle/>
          <a:p>
            <a:r>
              <a:rPr lang="en-US"/>
              <a:t>Reschly, D. J., Ikeda, M. J., Tilly, W. D. III., Allison, R., Grimes, J. P., &amp; Upah, K. .F. (2000, April). School psychology without IQ: Roles, assessment, satisfaction, supervision, and evaluation. Symposium, Annual Convention of the National Association of School Psychologists, New Orleans, LA.</a:t>
            </a:r>
          </a:p>
          <a:p>
            <a:r>
              <a:rPr lang="en-US"/>
              <a:t>Compared Heartland school psychologists (N=60) to a national sample (N=900)</a:t>
            </a:r>
          </a:p>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1733" name="Object 5"/>
          <p:cNvGraphicFramePr>
            <a:graphicFrameLocks noChangeAspect="1"/>
          </p:cNvGraphicFramePr>
          <p:nvPr/>
        </p:nvGraphicFramePr>
        <p:xfrm>
          <a:off x="536575" y="2098675"/>
          <a:ext cx="8494713" cy="4648200"/>
        </p:xfrm>
        <a:graphic>
          <a:graphicData uri="http://schemas.openxmlformats.org/presentationml/2006/ole">
            <p:oleObj spid="_x0000_s201733" name="Chart" r:id="rId4" imgW="4248388" imgH="2324338" progId="MSGraph.Chart.5">
              <p:embed followColorScheme="full"/>
            </p:oleObj>
          </a:graphicData>
        </a:graphic>
      </p:graphicFrame>
      <p:sp>
        <p:nvSpPr>
          <p:cNvPr id="201747" name="Rectangle 19"/>
          <p:cNvSpPr>
            <a:spLocks noGrp="1" noChangeArrowheads="1"/>
          </p:cNvSpPr>
          <p:nvPr>
            <p:ph type="title"/>
          </p:nvPr>
        </p:nvSpPr>
        <p:spPr/>
        <p:txBody>
          <a:bodyPr/>
          <a:lstStyle/>
          <a:p>
            <a:r>
              <a:rPr lang="en-US" sz="3200"/>
              <a:t>School Psychology Assessment </a:t>
            </a:r>
            <a:br>
              <a:rPr lang="en-US" sz="3200"/>
            </a:br>
            <a:r>
              <a:rPr lang="en-US" sz="3200"/>
              <a:t>in Traditional and Alternative </a:t>
            </a:r>
            <a:br>
              <a:rPr lang="en-US" sz="3200"/>
            </a:br>
            <a:r>
              <a:rPr lang="en-US" sz="3200"/>
              <a:t>Delivery Systems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5" name="Object 3"/>
          <p:cNvGraphicFramePr>
            <a:graphicFrameLocks noChangeAspect="1"/>
          </p:cNvGraphicFramePr>
          <p:nvPr/>
        </p:nvGraphicFramePr>
        <p:xfrm>
          <a:off x="536575" y="2055813"/>
          <a:ext cx="8394700" cy="4640262"/>
        </p:xfrm>
        <a:graphic>
          <a:graphicData uri="http://schemas.openxmlformats.org/presentationml/2006/ole">
            <p:oleObj spid="_x0000_s54275" name="Chart" r:id="rId4" imgW="3986451" imgH="2205276" progId="MSGraph.Chart.5">
              <p:embed followColorScheme="full"/>
            </p:oleObj>
          </a:graphicData>
        </a:graphic>
      </p:graphicFrame>
      <p:sp>
        <p:nvSpPr>
          <p:cNvPr id="54274" name="Rectangle 2"/>
          <p:cNvSpPr>
            <a:spLocks noGrp="1" noChangeArrowheads="1"/>
          </p:cNvSpPr>
          <p:nvPr>
            <p:ph type="title"/>
          </p:nvPr>
        </p:nvSpPr>
        <p:spPr/>
        <p:txBody>
          <a:bodyPr/>
          <a:lstStyle/>
          <a:p>
            <a:r>
              <a:rPr lang="en-US"/>
              <a:t>Assessment of Educational Skills: U.S. and Iowa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Levels of </a:t>
            </a:r>
            <a:br>
              <a:rPr lang="en-US"/>
            </a:br>
            <a:r>
              <a:rPr lang="en-US"/>
              <a:t>Classification for LD</a:t>
            </a:r>
          </a:p>
        </p:txBody>
      </p:sp>
      <p:sp>
        <p:nvSpPr>
          <p:cNvPr id="13315" name="Rectangle 3"/>
          <p:cNvSpPr>
            <a:spLocks noGrp="1" noChangeArrowheads="1"/>
          </p:cNvSpPr>
          <p:nvPr>
            <p:ph type="body" idx="1"/>
          </p:nvPr>
        </p:nvSpPr>
        <p:spPr>
          <a:xfrm>
            <a:off x="1143000" y="1905000"/>
            <a:ext cx="7696200" cy="4495800"/>
          </a:xfrm>
        </p:spPr>
        <p:txBody>
          <a:bodyPr/>
          <a:lstStyle/>
          <a:p>
            <a:pPr>
              <a:lnSpc>
                <a:spcPct val="90000"/>
              </a:lnSpc>
            </a:pPr>
            <a:r>
              <a:rPr lang="en-US" sz="2800"/>
              <a:t>The concept of LD is valid!</a:t>
            </a:r>
          </a:p>
          <a:p>
            <a:pPr lvl="1">
              <a:lnSpc>
                <a:spcPct val="90000"/>
              </a:lnSpc>
            </a:pPr>
            <a:r>
              <a:rPr lang="en-US" sz="2000"/>
              <a:t>LD vs. typically achieving - yes</a:t>
            </a:r>
          </a:p>
          <a:p>
            <a:pPr lvl="1">
              <a:lnSpc>
                <a:spcPct val="90000"/>
              </a:lnSpc>
            </a:pPr>
            <a:r>
              <a:rPr lang="en-US" sz="2000"/>
              <a:t>LD vs. mentally deficient - yes</a:t>
            </a:r>
          </a:p>
          <a:p>
            <a:pPr lvl="1">
              <a:lnSpc>
                <a:spcPct val="90000"/>
              </a:lnSpc>
            </a:pPr>
            <a:r>
              <a:rPr lang="en-US" sz="2000"/>
              <a:t>Reading vs. math disabled - yes</a:t>
            </a:r>
          </a:p>
          <a:p>
            <a:pPr lvl="1">
              <a:lnSpc>
                <a:spcPct val="90000"/>
              </a:lnSpc>
            </a:pPr>
            <a:r>
              <a:rPr lang="en-US" sz="2000"/>
              <a:t>IQ-discrepant vs. low achieving - no</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3780" name="Object 4"/>
          <p:cNvGraphicFramePr>
            <a:graphicFrameLocks noChangeAspect="1"/>
          </p:cNvGraphicFramePr>
          <p:nvPr/>
        </p:nvGraphicFramePr>
        <p:xfrm>
          <a:off x="379413" y="2098675"/>
          <a:ext cx="8666162" cy="4640263"/>
        </p:xfrm>
        <a:graphic>
          <a:graphicData uri="http://schemas.openxmlformats.org/presentationml/2006/ole">
            <p:oleObj spid="_x0000_s203780" name="Chart" r:id="rId4" imgW="4434126" imgH="2371963" progId="MSGraph.Chart.5">
              <p:embed followColorScheme="full"/>
            </p:oleObj>
          </a:graphicData>
        </a:graphic>
      </p:graphicFrame>
      <p:sp>
        <p:nvSpPr>
          <p:cNvPr id="203791" name="Rectangle 15"/>
          <p:cNvSpPr>
            <a:spLocks noGrp="1" noChangeArrowheads="1"/>
          </p:cNvSpPr>
          <p:nvPr>
            <p:ph type="title"/>
          </p:nvPr>
        </p:nvSpPr>
        <p:spPr>
          <a:xfrm>
            <a:off x="1219200" y="457200"/>
            <a:ext cx="7162800" cy="1066800"/>
          </a:xfrm>
        </p:spPr>
        <p:txBody>
          <a:bodyPr/>
          <a:lstStyle/>
          <a:p>
            <a:r>
              <a:rPr lang="en-US" sz="3600"/>
              <a:t>School Psychologists’ Job Satisfaction in the U.S. and Iowa</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05" name="Object 5"/>
          <p:cNvGraphicFramePr>
            <a:graphicFrameLocks noChangeAspect="1"/>
          </p:cNvGraphicFramePr>
          <p:nvPr/>
        </p:nvGraphicFramePr>
        <p:xfrm>
          <a:off x="1525588" y="1397000"/>
          <a:ext cx="6097587" cy="4068763"/>
        </p:xfrm>
        <a:graphic>
          <a:graphicData uri="http://schemas.openxmlformats.org/presentationml/2006/ole">
            <p:oleObj spid="_x0000_s204805" name="Chart" r:id="rId4" imgW="3048238" imgH="2033826" progId="MSGraph.Chart.5">
              <p:embed followColorScheme="full"/>
            </p:oleObj>
          </a:graphicData>
        </a:graphic>
      </p:graphicFrame>
      <p:graphicFrame>
        <p:nvGraphicFramePr>
          <p:cNvPr id="204806" name="Object 6"/>
          <p:cNvGraphicFramePr>
            <a:graphicFrameLocks noChangeAspect="1"/>
          </p:cNvGraphicFramePr>
          <p:nvPr/>
        </p:nvGraphicFramePr>
        <p:xfrm>
          <a:off x="76200" y="2055813"/>
          <a:ext cx="8969375" cy="4583112"/>
        </p:xfrm>
        <a:graphic>
          <a:graphicData uri="http://schemas.openxmlformats.org/presentationml/2006/ole">
            <p:oleObj spid="_x0000_s204806" name="Chart" r:id="rId5" imgW="4491276" imgH="2343388" progId="MSGraph.Chart.5">
              <p:embed followColorScheme="full"/>
            </p:oleObj>
          </a:graphicData>
        </a:graphic>
      </p:graphicFrame>
      <p:sp>
        <p:nvSpPr>
          <p:cNvPr id="204822" name="Rectangle 22"/>
          <p:cNvSpPr>
            <a:spLocks noGrp="1" noChangeArrowheads="1"/>
          </p:cNvSpPr>
          <p:nvPr>
            <p:ph type="title"/>
          </p:nvPr>
        </p:nvSpPr>
        <p:spPr/>
        <p:txBody>
          <a:bodyPr/>
          <a:lstStyle/>
          <a:p>
            <a:r>
              <a:rPr lang="en-US" sz="3600"/>
              <a:t>Current Roles of School </a:t>
            </a:r>
            <a:br>
              <a:rPr lang="en-US" sz="3600"/>
            </a:br>
            <a:r>
              <a:rPr lang="en-US" sz="3600"/>
              <a:t>Psychologists in the U.S. and Iowa</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0" name="Rectangle 4"/>
          <p:cNvSpPr>
            <a:spLocks noGrp="1" noChangeArrowheads="1"/>
          </p:cNvSpPr>
          <p:nvPr>
            <p:ph type="title"/>
          </p:nvPr>
        </p:nvSpPr>
        <p:spPr/>
        <p:txBody>
          <a:bodyPr/>
          <a:lstStyle/>
          <a:p>
            <a:r>
              <a:rPr lang="en-US"/>
              <a:t>Despite what </a:t>
            </a:r>
            <a:br>
              <a:rPr lang="en-US"/>
            </a:br>
            <a:r>
              <a:rPr lang="en-US"/>
              <a:t>some would say…</a:t>
            </a:r>
          </a:p>
        </p:txBody>
      </p:sp>
      <p:sp>
        <p:nvSpPr>
          <p:cNvPr id="173061" name="Rectangle 5"/>
          <p:cNvSpPr>
            <a:spLocks noGrp="1" noChangeArrowheads="1"/>
          </p:cNvSpPr>
          <p:nvPr>
            <p:ph type="body" idx="1"/>
          </p:nvPr>
        </p:nvSpPr>
        <p:spPr/>
        <p:txBody>
          <a:bodyPr/>
          <a:lstStyle/>
          <a:p>
            <a:pPr marL="342900" indent="-342900">
              <a:buFont typeface="Wingdings" pitchFamily="2" charset="2"/>
              <a:buChar char="Ü"/>
            </a:pPr>
            <a:r>
              <a:rPr lang="en-US"/>
              <a:t>“When the discrepancy formula disappears from the educational scene, so will the concept of LD.”  (Aaron, 1997, p. 489)</a:t>
            </a:r>
          </a:p>
          <a:p>
            <a:pPr marL="342900" indent="-342900">
              <a:buFont typeface="Wingdings" pitchFamily="2" charset="2"/>
              <a:buChar char="Ü"/>
            </a:pPr>
            <a:r>
              <a:rPr lang="en-US"/>
              <a:t>“…the notion of discrepancy… has led to a confounding… most clearly seen in the suggestion that there are more similarities than differences between LD and low achieving students.  Such a suggestion calls into question the very notion of LD.”  (Kavale &amp; Forness, 1994, p. 43)</a:t>
            </a:r>
          </a:p>
          <a:p>
            <a:pPr marL="342900" indent="-342900"/>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title"/>
          </p:nvPr>
        </p:nvSpPr>
        <p:spPr/>
        <p:txBody>
          <a:bodyPr/>
          <a:lstStyle/>
          <a:p>
            <a:r>
              <a:rPr lang="en-US"/>
              <a:t>Despite what </a:t>
            </a:r>
            <a:br>
              <a:rPr lang="en-US"/>
            </a:br>
            <a:r>
              <a:rPr lang="en-US"/>
              <a:t>some would say…</a:t>
            </a:r>
          </a:p>
        </p:txBody>
      </p:sp>
      <p:sp>
        <p:nvSpPr>
          <p:cNvPr id="58370" name="Rectangle 2"/>
          <p:cNvSpPr>
            <a:spLocks noGrp="1" noChangeArrowheads="1"/>
          </p:cNvSpPr>
          <p:nvPr>
            <p:ph type="body" idx="1"/>
          </p:nvPr>
        </p:nvSpPr>
        <p:spPr/>
        <p:txBody>
          <a:bodyPr/>
          <a:lstStyle/>
          <a:p>
            <a:pPr marL="344488" indent="-344488">
              <a:buFont typeface="Wingdings" pitchFamily="2" charset="2"/>
              <a:buChar char="Ü"/>
            </a:pPr>
            <a:r>
              <a:rPr lang="en-US"/>
              <a:t>Validity of LD does not hinge on IQ-Discrepancy.</a:t>
            </a:r>
          </a:p>
          <a:p>
            <a:pPr marL="344488" indent="-344488">
              <a:buFont typeface="Wingdings" pitchFamily="2" charset="2"/>
              <a:buChar char="Ü"/>
            </a:pPr>
            <a:r>
              <a:rPr lang="en-US"/>
              <a:t>Classifications may be valid even though a particular method may not be capable of identifying such individuals. </a:t>
            </a:r>
          </a:p>
          <a:p>
            <a:pPr marL="344488" indent="-344488">
              <a:buFont typeface="Wingdings" pitchFamily="2" charset="2"/>
              <a:buChar char="Ü"/>
            </a:pPr>
            <a:r>
              <a:rPr lang="en-US"/>
              <a:t>IQ tests provide no added value in identification or intervention with LD.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5" name="Rectangle 1"/>
          <p:cNvSpPr>
            <a:spLocks noGrp="1" noChangeArrowheads="1"/>
          </p:cNvSpPr>
          <p:nvPr>
            <p:ph type="title"/>
          </p:nvPr>
        </p:nvSpPr>
        <p:spPr/>
        <p:txBody>
          <a:bodyPr/>
          <a:lstStyle/>
          <a:p>
            <a:r>
              <a:rPr lang="en-US"/>
              <a:t>Recap - Main Points</a:t>
            </a:r>
          </a:p>
        </p:txBody>
      </p:sp>
      <p:sp>
        <p:nvSpPr>
          <p:cNvPr id="246784" name="Rectangle 0"/>
          <p:cNvSpPr>
            <a:spLocks noGrp="1" noChangeArrowheads="1"/>
          </p:cNvSpPr>
          <p:nvPr>
            <p:ph type="body" idx="1"/>
          </p:nvPr>
        </p:nvSpPr>
        <p:spPr>
          <a:xfrm>
            <a:off x="1219200" y="2057400"/>
            <a:ext cx="7696200" cy="4495800"/>
          </a:xfrm>
        </p:spPr>
        <p:txBody>
          <a:bodyPr/>
          <a:lstStyle/>
          <a:p>
            <a:pPr marL="344488" indent="-344488">
              <a:lnSpc>
                <a:spcPct val="90000"/>
              </a:lnSpc>
              <a:buFont typeface="Wingdings" pitchFamily="2" charset="2"/>
              <a:buChar char="Ü"/>
            </a:pPr>
            <a:r>
              <a:rPr lang="en-US"/>
              <a:t>Validity of the </a:t>
            </a:r>
            <a:r>
              <a:rPr lang="en-US">
                <a:solidFill>
                  <a:srgbClr val="FFFF00"/>
                </a:solidFill>
              </a:rPr>
              <a:t>concept</a:t>
            </a:r>
            <a:r>
              <a:rPr lang="en-US"/>
              <a:t> of LD does </a:t>
            </a:r>
            <a:r>
              <a:rPr lang="en-US">
                <a:solidFill>
                  <a:srgbClr val="FFFF00"/>
                </a:solidFill>
              </a:rPr>
              <a:t>NOT</a:t>
            </a:r>
            <a:r>
              <a:rPr lang="en-US"/>
              <a:t> hinge on the validity of IQ-Achievement Discrepancy as a means for identifying individuals with LD.</a:t>
            </a:r>
          </a:p>
          <a:p>
            <a:pPr marL="344488" indent="-344488">
              <a:lnSpc>
                <a:spcPct val="90000"/>
              </a:lnSpc>
              <a:buFont typeface="Wingdings" pitchFamily="2" charset="2"/>
              <a:buChar char="Ü"/>
            </a:pPr>
            <a:r>
              <a:rPr lang="en-US"/>
              <a:t>IQ-Achievement Discrepancy is not a valid means for identifying individuals with LD.</a:t>
            </a:r>
          </a:p>
          <a:p>
            <a:pPr marL="344488" indent="-344488">
              <a:lnSpc>
                <a:spcPct val="90000"/>
              </a:lnSpc>
              <a:buFont typeface="Wingdings" pitchFamily="2" charset="2"/>
              <a:buChar char="Ü"/>
            </a:pPr>
            <a:r>
              <a:rPr lang="en-US"/>
              <a:t>There is no compelling need for the use of IQ tests in the identification of LD.</a:t>
            </a:r>
          </a:p>
          <a:p>
            <a:pPr marL="344488" indent="-344488">
              <a:lnSpc>
                <a:spcPct val="90000"/>
              </a:lnSpc>
              <a:buFont typeface="Wingdings" pitchFamily="2" charset="2"/>
              <a:buChar char="Ü"/>
            </a:pPr>
            <a:r>
              <a:rPr lang="en-US"/>
              <a:t>Elimination of IQ tests in the identification of LD will shift the emphasis in special education away from eligibility and towards getting children the interventions they need to be successful learners.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US"/>
              <a:t>Acknowledgements</a:t>
            </a:r>
          </a:p>
        </p:txBody>
      </p:sp>
      <p:sp>
        <p:nvSpPr>
          <p:cNvPr id="219139" name="Rectangle 3"/>
          <p:cNvSpPr>
            <a:spLocks noGrp="1" noChangeArrowheads="1"/>
          </p:cNvSpPr>
          <p:nvPr>
            <p:ph type="body" idx="1"/>
          </p:nvPr>
        </p:nvSpPr>
        <p:spPr/>
        <p:txBody>
          <a:bodyPr/>
          <a:lstStyle/>
          <a:p>
            <a:pPr marL="342900" indent="-342900"/>
            <a:r>
              <a:rPr lang="en-US"/>
              <a:t>The material in this presentation is based in part on presentations by </a:t>
            </a:r>
          </a:p>
          <a:p>
            <a:pPr marL="742950" lvl="1" indent="-285750"/>
            <a:r>
              <a:rPr lang="en-US"/>
              <a:t>Lyon et al., 2000 at the Fordham/PPI Conference (</a:t>
            </a:r>
            <a:r>
              <a:rPr lang="en-US">
                <a:hlinkClick r:id="rId3"/>
              </a:rPr>
              <a:t>www.edexcellence.net/library/special_ed</a:t>
            </a:r>
            <a:r>
              <a:rPr lang="en-US"/>
              <a:t>), </a:t>
            </a:r>
          </a:p>
          <a:p>
            <a:pPr marL="742950" lvl="1" indent="-285750"/>
            <a:r>
              <a:rPr lang="en-US"/>
              <a:t>Fletcher et al., 2001 at the OSEP LD Summit (</a:t>
            </a:r>
            <a:r>
              <a:rPr lang="en-US">
                <a:hlinkClick r:id="rId4"/>
              </a:rPr>
              <a:t>www.air.org/ldsummit</a:t>
            </a:r>
            <a:r>
              <a:rPr lang="en-US"/>
              <a:t>), and </a:t>
            </a:r>
          </a:p>
          <a:p>
            <a:pPr marL="742950" lvl="1" indent="-285750"/>
            <a:r>
              <a:rPr lang="en-US"/>
              <a:t>testimony by D.J.Francis for the President’s Commission on Excellence in Special Education (</a:t>
            </a:r>
            <a:r>
              <a:rPr lang="en-US">
                <a:hlinkClick r:id="rId5"/>
              </a:rPr>
              <a:t>www.ed.gov/inits/commissionsboards/whspecialeducation</a:t>
            </a:r>
            <a:r>
              <a:rPr lang="en-US"/>
              <a: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8" name="Rectangle 4"/>
          <p:cNvSpPr>
            <a:spLocks noGrp="1" noChangeArrowheads="1"/>
          </p:cNvSpPr>
          <p:nvPr>
            <p:ph type="title"/>
          </p:nvPr>
        </p:nvSpPr>
        <p:spPr/>
        <p:txBody>
          <a:bodyPr/>
          <a:lstStyle/>
          <a:p>
            <a:r>
              <a:rPr lang="en-US"/>
              <a:t>Special Thanks</a:t>
            </a:r>
          </a:p>
        </p:txBody>
      </p:sp>
      <p:sp>
        <p:nvSpPr>
          <p:cNvPr id="205829" name="Rectangle 5"/>
          <p:cNvSpPr>
            <a:spLocks noGrp="1" noChangeArrowheads="1"/>
          </p:cNvSpPr>
          <p:nvPr>
            <p:ph type="body" idx="1"/>
          </p:nvPr>
        </p:nvSpPr>
        <p:spPr/>
        <p:txBody>
          <a:bodyPr/>
          <a:lstStyle/>
          <a:p>
            <a:r>
              <a:rPr lang="en-US"/>
              <a:t>Special thanks to Dr. Jack M. Fletcher of the University of Texas Health Science Center at Houston and Dr. David J. Francis of the University of Houston, both of whom provided significant technical assistance in the development of this presentation.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1026"/>
          <p:cNvGraphicFramePr>
            <a:graphicFrameLocks noChangeAspect="1"/>
          </p:cNvGraphicFramePr>
          <p:nvPr/>
        </p:nvGraphicFramePr>
        <p:xfrm>
          <a:off x="1219200" y="2057400"/>
          <a:ext cx="7696200" cy="4419600"/>
        </p:xfrm>
        <a:graphic>
          <a:graphicData uri="http://schemas.openxmlformats.org/presentationml/2006/ole">
            <p:oleObj spid="_x0000_s15362" name="Chart" r:id="rId4" imgW="4362688" imgH="3267313" progId="MSGraph.Chart.5">
              <p:embed followColorScheme="full"/>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p:txBody>
          <a:bodyPr/>
          <a:lstStyle/>
          <a:p>
            <a:r>
              <a:rPr lang="en-US"/>
              <a:t>Origins of IQ-Discrepancy</a:t>
            </a:r>
          </a:p>
        </p:txBody>
      </p:sp>
      <p:sp>
        <p:nvSpPr>
          <p:cNvPr id="6146" name="Rectangle 2"/>
          <p:cNvSpPr>
            <a:spLocks noGrp="1" noChangeArrowheads="1"/>
          </p:cNvSpPr>
          <p:nvPr>
            <p:ph type="body" idx="1"/>
          </p:nvPr>
        </p:nvSpPr>
        <p:spPr/>
        <p:txBody>
          <a:bodyPr/>
          <a:lstStyle/>
          <a:p>
            <a:pPr marL="342900" indent="-342900">
              <a:buFont typeface="Wingdings" pitchFamily="2" charset="2"/>
              <a:buChar char="Ü"/>
            </a:pPr>
            <a:r>
              <a:rPr lang="en-US"/>
              <a:t>IQ-Achievement discrepancy represented an attempt to operationalize criteria for LD. When PL 94- 142 was passed, states asked for assistance in identifying children with LD. The result was regulations in the 1977 Federal Register that are still part of IDEA regulations. </a:t>
            </a:r>
          </a:p>
          <a:p>
            <a:pPr marL="342900" indent="-342900">
              <a:buFont typeface="Wingdings" pitchFamily="2" charset="2"/>
              <a:buChar char="Ü"/>
            </a:pPr>
            <a:r>
              <a:rPr lang="en-US"/>
              <a:t>Consider the Federal definition of LD and the subsequent regulations involving discrepancy in 1977 and 1997: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lstStyle/>
          <a:p>
            <a:r>
              <a:rPr lang="en-US"/>
              <a:t>Statutory Definition of LD</a:t>
            </a:r>
          </a:p>
        </p:txBody>
      </p:sp>
      <p:sp>
        <p:nvSpPr>
          <p:cNvPr id="7173" name="Rectangle 5"/>
          <p:cNvSpPr>
            <a:spLocks noGrp="1" noChangeArrowheads="1"/>
          </p:cNvSpPr>
          <p:nvPr>
            <p:ph type="body" idx="1"/>
          </p:nvPr>
        </p:nvSpPr>
        <p:spPr/>
        <p:txBody>
          <a:bodyPr/>
          <a:lstStyle/>
          <a:p>
            <a:pPr>
              <a:lnSpc>
                <a:spcPct val="90000"/>
              </a:lnSpc>
            </a:pPr>
            <a:r>
              <a:rPr lang="en-US"/>
              <a:t>The term “specific learning disability” means </a:t>
            </a:r>
            <a:r>
              <a:rPr lang="en-US">
                <a:solidFill>
                  <a:srgbClr val="FFFF00"/>
                </a:solidFill>
              </a:rPr>
              <a:t>a disorder in one or more of the basic psychological processes</a:t>
            </a:r>
            <a:r>
              <a:rPr lang="en-US"/>
              <a:t> involved in understanding or in using language, spoken or written, which may manifest itself in an imperfect ability to listen, speak, read, write, spell, or to do mathematical calculations.  The term includes such conditions as perceptual handicaps, brain injury, minimal brain dysfunction, dyslexia, and developmental aphasia.  The term does not include children who have learning disabilities which are primarily the result of visual, hearing, or motor  handicaps, or mental retardation, or emotional disturbance, or of environmental, cultural, or economic disadvantage (USOE, 1968).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6"/>
          <p:cNvSpPr>
            <a:spLocks noGrp="1" noChangeArrowheads="1"/>
          </p:cNvSpPr>
          <p:nvPr>
            <p:ph type="title"/>
          </p:nvPr>
        </p:nvSpPr>
        <p:spPr/>
        <p:txBody>
          <a:bodyPr/>
          <a:lstStyle/>
          <a:p>
            <a:r>
              <a:rPr lang="en-US"/>
              <a:t>1977 Federal Regulations</a:t>
            </a:r>
          </a:p>
        </p:txBody>
      </p:sp>
      <p:sp>
        <p:nvSpPr>
          <p:cNvPr id="9223" name="Rectangle 7"/>
          <p:cNvSpPr>
            <a:spLocks noGrp="1" noChangeArrowheads="1"/>
          </p:cNvSpPr>
          <p:nvPr>
            <p:ph type="body" idx="1"/>
          </p:nvPr>
        </p:nvSpPr>
        <p:spPr>
          <a:xfrm>
            <a:off x="1219200" y="2057400"/>
            <a:ext cx="7696200" cy="4495800"/>
          </a:xfrm>
        </p:spPr>
        <p:txBody>
          <a:bodyPr/>
          <a:lstStyle/>
          <a:p>
            <a:pPr>
              <a:lnSpc>
                <a:spcPct val="90000"/>
              </a:lnSpc>
            </a:pPr>
            <a:r>
              <a:rPr lang="en-US" sz="2800"/>
              <a:t>A severe discrepancy between achievement and intellectual ability in one or more of the areas:  </a:t>
            </a:r>
          </a:p>
          <a:p>
            <a:pPr marL="577850" lvl="1" indent="-342900">
              <a:lnSpc>
                <a:spcPct val="90000"/>
              </a:lnSpc>
              <a:buFontTx/>
              <a:buAutoNum type="arabicPeriod"/>
            </a:pPr>
            <a:r>
              <a:rPr lang="en-US" sz="2400"/>
              <a:t>oral expression; </a:t>
            </a:r>
          </a:p>
          <a:p>
            <a:pPr marL="577850" lvl="1" indent="-342900">
              <a:lnSpc>
                <a:spcPct val="90000"/>
              </a:lnSpc>
              <a:buFontTx/>
              <a:buAutoNum type="arabicPeriod"/>
            </a:pPr>
            <a:r>
              <a:rPr lang="en-US" sz="2400"/>
              <a:t>listening comprehension; </a:t>
            </a:r>
          </a:p>
          <a:p>
            <a:pPr marL="577850" lvl="1" indent="-342900">
              <a:lnSpc>
                <a:spcPct val="90000"/>
              </a:lnSpc>
              <a:buFontTx/>
              <a:buAutoNum type="arabicPeriod"/>
            </a:pPr>
            <a:r>
              <a:rPr lang="en-US" sz="2400"/>
              <a:t>written expression; </a:t>
            </a:r>
          </a:p>
          <a:p>
            <a:pPr marL="577850" lvl="1" indent="-342900">
              <a:lnSpc>
                <a:spcPct val="90000"/>
              </a:lnSpc>
              <a:buFontTx/>
              <a:buAutoNum type="arabicPeriod"/>
            </a:pPr>
            <a:r>
              <a:rPr lang="en-US" sz="2400"/>
              <a:t>basic reading skill; </a:t>
            </a:r>
          </a:p>
          <a:p>
            <a:pPr marL="577850" lvl="1" indent="-342900">
              <a:lnSpc>
                <a:spcPct val="90000"/>
              </a:lnSpc>
              <a:buFontTx/>
              <a:buAutoNum type="arabicPeriod"/>
            </a:pPr>
            <a:r>
              <a:rPr lang="en-US" sz="2400"/>
              <a:t>reading comprehension; </a:t>
            </a:r>
          </a:p>
          <a:p>
            <a:pPr marL="577850" lvl="1" indent="-342900">
              <a:lnSpc>
                <a:spcPct val="90000"/>
              </a:lnSpc>
              <a:buFontTx/>
              <a:buAutoNum type="arabicPeriod"/>
            </a:pPr>
            <a:r>
              <a:rPr lang="en-US" sz="2400"/>
              <a:t>mathematics calculation; or </a:t>
            </a:r>
          </a:p>
          <a:p>
            <a:pPr marL="577850" lvl="1" indent="-342900">
              <a:lnSpc>
                <a:spcPct val="90000"/>
              </a:lnSpc>
              <a:buFontTx/>
              <a:buAutoNum type="arabicPeriod"/>
            </a:pPr>
            <a:r>
              <a:rPr lang="en-US" sz="2400"/>
              <a:t>mathematic reasoning</a:t>
            </a:r>
            <a:r>
              <a:rPr lang="en-US" sz="200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SERS Standard">
  <a:themeElements>
    <a:clrScheme name="OSERS Standard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OSERS Standard">
      <a:majorFont>
        <a:latin typeface="CG Omega"/>
        <a:ea typeface=""/>
        <a:cs typeface=""/>
      </a:majorFont>
      <a:minorFont>
        <a:latin typeface="CG Omeg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SERS Standard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OSERS Standard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OSERS Standard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Settings\ehgrhodes\Application Data\Microsoft\Templates\OSERS Standard.pot</Template>
  <TotalTime>789</TotalTime>
  <Words>2727</Words>
  <Application>Microsoft Office PowerPoint</Application>
  <PresentationFormat>On-screen Show (4:3)</PresentationFormat>
  <Paragraphs>312</Paragraphs>
  <Slides>56</Slides>
  <Notes>56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3" baseType="lpstr">
      <vt:lpstr>Arial</vt:lpstr>
      <vt:lpstr>Times New Roman</vt:lpstr>
      <vt:lpstr>CG Omega</vt:lpstr>
      <vt:lpstr>Wingdings</vt:lpstr>
      <vt:lpstr>Courier New</vt:lpstr>
      <vt:lpstr>OSERS Standard</vt:lpstr>
      <vt:lpstr>Microsoft Graph 5.0</vt:lpstr>
      <vt:lpstr>The Demise of IQ Testing for Children with Learning Disabilities</vt:lpstr>
      <vt:lpstr>Main Points</vt:lpstr>
      <vt:lpstr>Why Discrepancy?</vt:lpstr>
      <vt:lpstr>What is IQ-Achievement Discrepancy?</vt:lpstr>
      <vt:lpstr>Levels of  Classification for LD</vt:lpstr>
      <vt:lpstr>Slide 6</vt:lpstr>
      <vt:lpstr>Origins of IQ-Discrepancy</vt:lpstr>
      <vt:lpstr>Statutory Definition of LD</vt:lpstr>
      <vt:lpstr>1977 Federal Regulations</vt:lpstr>
      <vt:lpstr>1977 Federal Regulations</vt:lpstr>
      <vt:lpstr>1997 Federal Regulations</vt:lpstr>
      <vt:lpstr>Types of Validity Evidence</vt:lpstr>
      <vt:lpstr>Is There a Break? Isle of Wight Studies</vt:lpstr>
      <vt:lpstr>Is there a break?</vt:lpstr>
      <vt:lpstr>Validity of IQ-Achievement Discrepancy</vt:lpstr>
      <vt:lpstr>What is Meta-Analysis?</vt:lpstr>
      <vt:lpstr>Cognitive Differences Hoskyn and Swanson (2000) Meta-Analysis</vt:lpstr>
      <vt:lpstr>Cognitive Differences Hoskyn and Swanson (2000) Meta-Analysis</vt:lpstr>
      <vt:lpstr>Cognitive Differences Stuebing et al. (in press) Meta-Analysis</vt:lpstr>
      <vt:lpstr>Cognitive Differences Stuebing et al. (2001) Meta Analysis</vt:lpstr>
      <vt:lpstr>Cognitive Differences Stuebing et al. (2001) Meta Analysis</vt:lpstr>
      <vt:lpstr>Cognitive Differences</vt:lpstr>
      <vt:lpstr>What about other forms of LD?</vt:lpstr>
      <vt:lpstr>Discrepancy Speech  and Language Disorders</vt:lpstr>
      <vt:lpstr>Prognosis</vt:lpstr>
      <vt:lpstr>Prognosis</vt:lpstr>
      <vt:lpstr>Prognosis - Francis et al. (1996)</vt:lpstr>
      <vt:lpstr>Response to Intervention</vt:lpstr>
      <vt:lpstr>Intervention Studies Addressing the Discrepancy Hypothesis</vt:lpstr>
      <vt:lpstr>Response to Intervention</vt:lpstr>
      <vt:lpstr>Summary of Validity Evidence  for IQ-Achievement Discrepancy</vt:lpstr>
      <vt:lpstr>Discrepancy –  Psychometric Factors</vt:lpstr>
      <vt:lpstr>Discrepancy –  Psychometric Factors</vt:lpstr>
      <vt:lpstr>Discrepancy –  Psychometric Factors</vt:lpstr>
      <vt:lpstr>Learning Disabilities as  Operationally Defined by Schools Siperstein, McMillan </vt:lpstr>
      <vt:lpstr>What Role for IQ Tests in LD Identification? </vt:lpstr>
      <vt:lpstr>What’s the Alternative?</vt:lpstr>
      <vt:lpstr>2002 NRC Report on Minority Representation in Special Education</vt:lpstr>
      <vt:lpstr>NRC Alternatives</vt:lpstr>
      <vt:lpstr>NRC Report</vt:lpstr>
      <vt:lpstr>NRC Report</vt:lpstr>
      <vt:lpstr>Consensus Report –  LD Summit</vt:lpstr>
      <vt:lpstr>Consensus Report - Alternatives</vt:lpstr>
      <vt:lpstr>Early Identification and  Intervention – LD Summit Jenkins, O'Connor</vt:lpstr>
      <vt:lpstr>Responsiveness to Intervention:  An Alternative Approach to Identification - LD Summit Gresham</vt:lpstr>
      <vt:lpstr>Why give IQ Tests?</vt:lpstr>
      <vt:lpstr>Heartland AEA (IA) vs. National Patterns of School Psychology Practice</vt:lpstr>
      <vt:lpstr>School Psychology Assessment  in Traditional and Alternative  Delivery Systems</vt:lpstr>
      <vt:lpstr>Assessment of Educational Skills: U.S. and Iowa</vt:lpstr>
      <vt:lpstr>School Psychologists’ Job Satisfaction in the U.S. and Iowa</vt:lpstr>
      <vt:lpstr>Current Roles of School  Psychologists in the U.S. and Iowa</vt:lpstr>
      <vt:lpstr>Despite what  some would say…</vt:lpstr>
      <vt:lpstr>Despite what  some would say…</vt:lpstr>
      <vt:lpstr>Recap - Main Points</vt:lpstr>
      <vt:lpstr>Acknowledgements</vt:lpstr>
      <vt:lpstr>Special Thanks</vt:lpstr>
    </vt:vector>
  </TitlesOfParts>
  <Company>University of Houston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Validity of IQ-Achievement Discrepancy as and Indicator of Learning Disability</dc:title>
  <dc:creator>David J. Francis, Ph.D.</dc:creator>
  <cp:lastModifiedBy>Guy  McBride</cp:lastModifiedBy>
  <cp:revision>26</cp:revision>
  <dcterms:created xsi:type="dcterms:W3CDTF">2002-02-22T15:19:14Z</dcterms:created>
  <dcterms:modified xsi:type="dcterms:W3CDTF">2015-12-05T15:22:02Z</dcterms:modified>
</cp:coreProperties>
</file>