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ls" ContentType="application/vnd.ms-exce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handoutMasterIdLst>
    <p:handoutMasterId r:id="rId34"/>
  </p:handoutMasterIdLst>
  <p:sldIdLst>
    <p:sldId id="261" r:id="rId2"/>
    <p:sldId id="256" r:id="rId3"/>
    <p:sldId id="262" r:id="rId4"/>
    <p:sldId id="264" r:id="rId5"/>
    <p:sldId id="268" r:id="rId6"/>
    <p:sldId id="287" r:id="rId7"/>
    <p:sldId id="265" r:id="rId8"/>
    <p:sldId id="266" r:id="rId9"/>
    <p:sldId id="267" r:id="rId10"/>
    <p:sldId id="260" r:id="rId11"/>
    <p:sldId id="276" r:id="rId12"/>
    <p:sldId id="259" r:id="rId13"/>
    <p:sldId id="289" r:id="rId14"/>
    <p:sldId id="277" r:id="rId15"/>
    <p:sldId id="258" r:id="rId16"/>
    <p:sldId id="278" r:id="rId17"/>
    <p:sldId id="257" r:id="rId18"/>
    <p:sldId id="279" r:id="rId19"/>
    <p:sldId id="280" r:id="rId20"/>
    <p:sldId id="281" r:id="rId21"/>
    <p:sldId id="285" r:id="rId22"/>
    <p:sldId id="286" r:id="rId23"/>
    <p:sldId id="270" r:id="rId24"/>
    <p:sldId id="271" r:id="rId25"/>
    <p:sldId id="284" r:id="rId26"/>
    <p:sldId id="275" r:id="rId27"/>
    <p:sldId id="272" r:id="rId28"/>
    <p:sldId id="282" r:id="rId29"/>
    <p:sldId id="283" r:id="rId30"/>
    <p:sldId id="290" r:id="rId31"/>
    <p:sldId id="288" r:id="rId32"/>
  </p:sldIdLst>
  <p:sldSz cx="9144000" cy="6858000" type="screen4x3"/>
  <p:notesSz cx="9144000" cy="6858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00"/>
    <a:srgbClr val="9933FF"/>
    <a:srgbClr val="FF0066"/>
    <a:srgbClr val="009900"/>
    <a:srgbClr val="CC00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28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3962400" cy="3429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23555" name="Rectangle 3"/>
          <p:cNvSpPr>
            <a:spLocks noGrp="1" noChangeArrowheads="1"/>
          </p:cNvSpPr>
          <p:nvPr>
            <p:ph type="dt" sz="quarter" idx="1"/>
          </p:nvPr>
        </p:nvSpPr>
        <p:spPr bwMode="auto">
          <a:xfrm>
            <a:off x="5180013" y="0"/>
            <a:ext cx="3962400" cy="3429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3556" name="Rectangle 4"/>
          <p:cNvSpPr>
            <a:spLocks noGrp="1" noChangeArrowheads="1"/>
          </p:cNvSpPr>
          <p:nvPr>
            <p:ph type="ftr" sz="quarter" idx="2"/>
          </p:nvPr>
        </p:nvSpPr>
        <p:spPr bwMode="auto">
          <a:xfrm>
            <a:off x="0" y="6513513"/>
            <a:ext cx="3962400" cy="3429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23557" name="Rectangle 5"/>
          <p:cNvSpPr>
            <a:spLocks noGrp="1" noChangeArrowheads="1"/>
          </p:cNvSpPr>
          <p:nvPr>
            <p:ph type="sldNum" sz="quarter" idx="3"/>
          </p:nvPr>
        </p:nvSpPr>
        <p:spPr bwMode="auto">
          <a:xfrm>
            <a:off x="5180013" y="6513513"/>
            <a:ext cx="3962400" cy="3429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2CB86291-7D1D-478C-8A26-6FC70FA1372E}"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3962400" cy="3429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48131" name="Rectangle 3"/>
          <p:cNvSpPr>
            <a:spLocks noGrp="1" noChangeArrowheads="1"/>
          </p:cNvSpPr>
          <p:nvPr>
            <p:ph type="dt" idx="1"/>
          </p:nvPr>
        </p:nvSpPr>
        <p:spPr bwMode="auto">
          <a:xfrm>
            <a:off x="5180013" y="0"/>
            <a:ext cx="3962400" cy="3429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052" name="Rectangle 4"/>
          <p:cNvSpPr>
            <a:spLocks noRot="1" noChangeArrowheads="1" noTextEdit="1"/>
          </p:cNvSpPr>
          <p:nvPr>
            <p:ph type="sldImg" idx="2"/>
          </p:nvPr>
        </p:nvSpPr>
        <p:spPr bwMode="auto">
          <a:xfrm>
            <a:off x="2857500" y="514350"/>
            <a:ext cx="3429000" cy="2571750"/>
          </a:xfrm>
          <a:prstGeom prst="rect">
            <a:avLst/>
          </a:prstGeom>
          <a:noFill/>
          <a:ln w="9525">
            <a:solidFill>
              <a:srgbClr val="000000"/>
            </a:solidFill>
            <a:miter lim="800000"/>
            <a:headEnd/>
            <a:tailEnd/>
          </a:ln>
          <a:effectLst/>
        </p:spPr>
      </p:sp>
      <p:sp>
        <p:nvSpPr>
          <p:cNvPr id="48133" name="Rectangle 5"/>
          <p:cNvSpPr>
            <a:spLocks noGrp="1" noChangeArrowheads="1"/>
          </p:cNvSpPr>
          <p:nvPr>
            <p:ph type="body" sz="quarter" idx="3"/>
          </p:nvPr>
        </p:nvSpPr>
        <p:spPr bwMode="auto">
          <a:xfrm>
            <a:off x="914400" y="3257550"/>
            <a:ext cx="7315200" cy="30861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8134" name="Rectangle 6"/>
          <p:cNvSpPr>
            <a:spLocks noGrp="1" noChangeArrowheads="1"/>
          </p:cNvSpPr>
          <p:nvPr>
            <p:ph type="ftr" sz="quarter" idx="4"/>
          </p:nvPr>
        </p:nvSpPr>
        <p:spPr bwMode="auto">
          <a:xfrm>
            <a:off x="0" y="6513513"/>
            <a:ext cx="3962400" cy="3429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48135" name="Rectangle 7"/>
          <p:cNvSpPr>
            <a:spLocks noGrp="1" noChangeArrowheads="1"/>
          </p:cNvSpPr>
          <p:nvPr>
            <p:ph type="sldNum" sz="quarter" idx="5"/>
          </p:nvPr>
        </p:nvSpPr>
        <p:spPr bwMode="auto">
          <a:xfrm>
            <a:off x="5180013" y="6513513"/>
            <a:ext cx="3962400" cy="3429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3C242A99-C576-4816-A7A1-86F604B0C3E4}"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ln>
            <a:miter lim="800000"/>
            <a:headEnd/>
            <a:tailEnd/>
          </a:ln>
        </p:spPr>
        <p:txBody>
          <a:bodyPr/>
          <a:lstStyle/>
          <a:p>
            <a:fld id="{0EB90817-5F18-4A78-B070-E6E15276EF8B}" type="slidenum">
              <a:rPr lang="en-US" altLang="en-US"/>
              <a:pPr/>
              <a:t>6</a:t>
            </a:fld>
            <a:endParaRPr lang="en-US" altLang="en-US"/>
          </a:p>
        </p:txBody>
      </p:sp>
      <p:sp>
        <p:nvSpPr>
          <p:cNvPr id="10243" name="Slide Image Placeholder 1"/>
          <p:cNvSpPr>
            <a:spLocks noGrp="1" noRot="1" noChangeAspect="1" noTextEdit="1"/>
          </p:cNvSpPr>
          <p:nvPr>
            <p:ph type="sldImg"/>
          </p:nvPr>
        </p:nvSpPr>
        <p:spPr>
          <a:ln/>
        </p:spPr>
      </p:sp>
      <p:sp>
        <p:nvSpPr>
          <p:cNvPr id="10244" name="Notes Placeholder 2"/>
          <p:cNvSpPr>
            <a:spLocks noGrp="1"/>
          </p:cNvSpPr>
          <p:nvPr>
            <p:ph type="body" idx="1"/>
          </p:nvPr>
        </p:nvSpPr>
        <p:spPr>
          <a:noFill/>
        </p:spPr>
        <p:txBody>
          <a:bodyPr lIns="91094" tIns="45547" rIns="91094" bIns="45547"/>
          <a:lstStyle/>
          <a:p>
            <a:pPr eaLnBrk="1" hangingPunct="1"/>
            <a:endParaRPr lang="en-US" altLang="en-US" smtClean="0"/>
          </a:p>
        </p:txBody>
      </p:sp>
      <p:sp>
        <p:nvSpPr>
          <p:cNvPr id="10245" name="Slide Number Placeholder 3"/>
          <p:cNvSpPr txBox="1">
            <a:spLocks noGrp="1"/>
          </p:cNvSpPr>
          <p:nvPr/>
        </p:nvSpPr>
        <p:spPr bwMode="auto">
          <a:xfrm>
            <a:off x="5180013" y="6513513"/>
            <a:ext cx="3962400" cy="342900"/>
          </a:xfrm>
          <a:prstGeom prst="rect">
            <a:avLst/>
          </a:prstGeom>
          <a:noFill/>
          <a:ln w="9525">
            <a:noFill/>
            <a:miter lim="800000"/>
            <a:headEnd/>
            <a:tailEnd/>
          </a:ln>
        </p:spPr>
        <p:txBody>
          <a:bodyPr lIns="91094" tIns="45547" rIns="91094" bIns="45547" anchor="b"/>
          <a:lstStyle/>
          <a:p>
            <a:pPr algn="r" defTabSz="911225" eaLnBrk="1" hangingPunct="1"/>
            <a:fld id="{5AF9EFBE-4C81-4410-908A-3652A822F037}" type="slidenum">
              <a:rPr lang="en-US" altLang="en-US" sz="1200">
                <a:latin typeface="Verdana" pitchFamily="34" charset="0"/>
              </a:rPr>
              <a:pPr algn="r" defTabSz="911225" eaLnBrk="1" hangingPunct="1"/>
              <a:t>6</a:t>
            </a:fld>
            <a:endParaRPr lang="en-US" altLang="en-US" sz="1200">
              <a:latin typeface="Verdana"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B48A7479-F850-4BB0-BD4F-0F0B4758B74B}" type="slidenum">
              <a:rPr lang="en-US" altLang="en-US"/>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B8255C37-12CC-4B4C-BCBC-D3B053AB34D7}" type="slidenum">
              <a:rPr lang="en-US" altLang="en-US"/>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5F0B0FA7-8903-4996-A035-ECC484AF0F0F}" type="slidenum">
              <a:rPr lang="en-US" altLang="en-US"/>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339E3D4F-5334-4F34-845D-E71876F9AF26}" type="slidenum">
              <a:rPr lang="en-US" altLang="en-US"/>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5766E41B-37A8-4AD1-B490-216EE7DC6C4C}" type="slidenum">
              <a:rPr lang="en-US" altLang="en-US"/>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06C9B26F-9740-4055-9553-12D7D6D1B7C9}" type="slidenum">
              <a:rPr lang="en-US" altLang="en-US"/>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3A606988-3156-4DDB-8446-1F53F312CF0D}" type="slidenum">
              <a:rPr lang="en-US" altLang="en-US"/>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A70570C5-6358-48AF-BF74-C2901261AE0D}" type="slidenum">
              <a:rPr lang="en-US" altLang="en-US"/>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DC2C4839-05F0-4863-ABE5-802B60C428DC}" type="slidenum">
              <a:rPr lang="en-US" altLang="en-US"/>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9F963A44-FEA3-4845-AE5D-40C77B2E873B}" type="slidenum">
              <a:rPr lang="en-US" altLang="en-US"/>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9545F2C2-281B-44F7-9237-914774D19C08}" type="slidenum">
              <a:rPr lang="en-US" altLang="en-US"/>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fld id="{28EDD58D-D830-4021-AB82-263945986806}"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Microsoft_Office_Word_97_-_2003_Document2.doc"/><Relationship Id="rId2" Type="http://schemas.openxmlformats.org/officeDocument/2006/relationships/slideLayout" Target="../slideLayouts/slideLayout7.xml"/><Relationship Id="rId1" Type="http://schemas.openxmlformats.org/officeDocument/2006/relationships/vmlDrawing" Target="../drawings/vmlDrawing2.v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Microsoft_Office_Word_97_-_2003_Document3.doc"/><Relationship Id="rId2" Type="http://schemas.openxmlformats.org/officeDocument/2006/relationships/slideLayout" Target="../slideLayouts/slideLayout7.xml"/><Relationship Id="rId1" Type="http://schemas.openxmlformats.org/officeDocument/2006/relationships/vmlDrawing" Target="../drawings/vmlDrawing3.vml"/></Relationships>
</file>

<file path=ppt/slides/_rels/slide13.xml.rels><?xml version="1.0" encoding="UTF-8" standalone="yes"?>
<Relationships xmlns="http://schemas.openxmlformats.org/package/2006/relationships"><Relationship Id="rId2" Type="http://schemas.openxmlformats.org/officeDocument/2006/relationships/hyperlink" Target="http://www.lexile.com/m/uploads/grade-equivalents/HippocraticOathGradeEquivalents.pdf" TargetMode="Externa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Microsoft_Office_Word_97_-_2003_Document4.doc"/><Relationship Id="rId2" Type="http://schemas.openxmlformats.org/officeDocument/2006/relationships/slideLayout" Target="../slideLayouts/slideLayout7.xml"/><Relationship Id="rId1" Type="http://schemas.openxmlformats.org/officeDocument/2006/relationships/vmlDrawing" Target="../drawings/vmlDrawing4.v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Microsoft_Office_Word_97_-_2003_Document5.doc"/><Relationship Id="rId2" Type="http://schemas.openxmlformats.org/officeDocument/2006/relationships/slideLayout" Target="../slideLayouts/slideLayout7.xml"/><Relationship Id="rId1" Type="http://schemas.openxmlformats.org/officeDocument/2006/relationships/vmlDrawing" Target="../drawings/vmlDrawing5.v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Microsoft_Office_Excel_Chart6.xls"/><Relationship Id="rId2" Type="http://schemas.openxmlformats.org/officeDocument/2006/relationships/slideLayout" Target="../slideLayouts/slideLayout7.xml"/><Relationship Id="rId1" Type="http://schemas.openxmlformats.org/officeDocument/2006/relationships/vmlDrawing" Target="../drawings/vmlDrawing6.vml"/><Relationship Id="rId5" Type="http://schemas.openxmlformats.org/officeDocument/2006/relationships/image" Target="../media/image12.jpeg"/><Relationship Id="rId4" Type="http://schemas.openxmlformats.org/officeDocument/2006/relationships/image" Target="../media/image2.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oleObject" Target="../embeddings/Microsoft_Office_Word_97_-_2003_Document1.doc"/><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www.loc.gov/rr/main/images/runner2.jpg"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ph type="title"/>
          </p:nvPr>
        </p:nvSpPr>
        <p:spPr>
          <a:xfrm>
            <a:off x="381000" y="884238"/>
            <a:ext cx="8305800" cy="4373562"/>
          </a:xfrm>
        </p:spPr>
        <p:txBody>
          <a:bodyPr/>
          <a:lstStyle/>
          <a:p>
            <a:pPr eaLnBrk="1" hangingPunct="1"/>
            <a:r>
              <a:rPr lang="en-US" altLang="en-US" b="1" smtClean="0">
                <a:solidFill>
                  <a:schemeClr val="accent2"/>
                </a:solidFill>
                <a:latin typeface="Verdana" pitchFamily="34" charset="0"/>
              </a:rPr>
              <a:t>ANNUAL PROGRESS: </a:t>
            </a:r>
            <a:br>
              <a:rPr lang="en-US" altLang="en-US" b="1" smtClean="0">
                <a:solidFill>
                  <a:schemeClr val="accent2"/>
                </a:solidFill>
                <a:latin typeface="Verdana" pitchFamily="34" charset="0"/>
              </a:rPr>
            </a:br>
            <a:r>
              <a:rPr lang="en-US" altLang="en-US" b="1" smtClean="0">
                <a:solidFill>
                  <a:schemeClr val="accent2"/>
                </a:solidFill>
                <a:latin typeface="Verdana" pitchFamily="34" charset="0"/>
              </a:rPr>
              <a:t>MAINTAINING THE SAME RELATIVE POSITION</a:t>
            </a:r>
            <a:br>
              <a:rPr lang="en-US" altLang="en-US" b="1" smtClean="0">
                <a:solidFill>
                  <a:schemeClr val="accent2"/>
                </a:solidFill>
                <a:latin typeface="Verdana" pitchFamily="34" charset="0"/>
              </a:rPr>
            </a:br>
            <a:r>
              <a:rPr lang="en-US" altLang="en-US" b="1" smtClean="0">
                <a:latin typeface="Verdana" pitchFamily="34" charset="0"/>
              </a:rPr>
              <a:t/>
            </a:r>
            <a:br>
              <a:rPr lang="en-US" altLang="en-US" b="1" smtClean="0">
                <a:latin typeface="Verdana" pitchFamily="34" charset="0"/>
              </a:rPr>
            </a:br>
            <a:r>
              <a:rPr lang="en-US" altLang="en-US" b="1" smtClean="0">
                <a:solidFill>
                  <a:srgbClr val="CC0099"/>
                </a:solidFill>
                <a:latin typeface="Verdana" pitchFamily="34" charset="0"/>
              </a:rPr>
              <a:t>A Year’s Growth             in a Year’s Time?</a:t>
            </a:r>
            <a:endParaRPr lang="en-US" altLang="en-US" smtClean="0">
              <a:solidFill>
                <a:srgbClr val="CC0099"/>
              </a:solidFill>
              <a:latin typeface="Verdana"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338" name="Object 3"/>
          <p:cNvGraphicFramePr>
            <a:graphicFrameLocks noChangeAspect="1"/>
          </p:cNvGraphicFramePr>
          <p:nvPr/>
        </p:nvGraphicFramePr>
        <p:xfrm>
          <a:off x="304800" y="1066800"/>
          <a:ext cx="8475663" cy="10591800"/>
        </p:xfrm>
        <a:graphic>
          <a:graphicData uri="http://schemas.openxmlformats.org/presentationml/2006/ole">
            <p:oleObj spid="_x0000_s14338" name="Document" r:id="rId3" imgW="6547224" imgH="8168373" progId="Word.Document.8">
              <p:embed/>
            </p:oleObj>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152400"/>
            <a:ext cx="8229600" cy="792163"/>
          </a:xfrm>
        </p:spPr>
        <p:txBody>
          <a:bodyPr/>
          <a:lstStyle/>
          <a:p>
            <a:pPr eaLnBrk="1" hangingPunct="1"/>
            <a:r>
              <a:rPr lang="en-US" altLang="en-US" sz="4000" b="1" smtClean="0">
                <a:solidFill>
                  <a:schemeClr val="accent2"/>
                </a:solidFill>
                <a:latin typeface="Verdana" pitchFamily="34" charset="0"/>
              </a:rPr>
              <a:t>End of First Lap</a:t>
            </a:r>
          </a:p>
        </p:txBody>
      </p:sp>
      <p:sp>
        <p:nvSpPr>
          <p:cNvPr id="15363" name="Rectangle 3"/>
          <p:cNvSpPr>
            <a:spLocks noGrp="1" noChangeArrowheads="1"/>
          </p:cNvSpPr>
          <p:nvPr>
            <p:ph type="body" idx="1"/>
          </p:nvPr>
        </p:nvSpPr>
        <p:spPr>
          <a:xfrm>
            <a:off x="457200" y="990600"/>
            <a:ext cx="8458200" cy="5562600"/>
          </a:xfrm>
        </p:spPr>
        <p:txBody>
          <a:bodyPr/>
          <a:lstStyle/>
          <a:p>
            <a:pPr eaLnBrk="1" hangingPunct="1"/>
            <a:r>
              <a:rPr lang="en-US" altLang="en-US" sz="3600" smtClean="0">
                <a:latin typeface="Verdana" pitchFamily="34" charset="0"/>
              </a:rPr>
              <a:t>End of first grade (grade 1.9).</a:t>
            </a:r>
          </a:p>
          <a:p>
            <a:pPr eaLnBrk="1" hangingPunct="1"/>
            <a:r>
              <a:rPr lang="en-US" altLang="en-US" sz="3600" smtClean="0">
                <a:solidFill>
                  <a:srgbClr val="FF0066"/>
                </a:solidFill>
                <a:latin typeface="Verdana" pitchFamily="34" charset="0"/>
              </a:rPr>
              <a:t>Red</a:t>
            </a:r>
            <a:r>
              <a:rPr lang="en-US" altLang="en-US" sz="3600" smtClean="0">
                <a:latin typeface="Verdana" pitchFamily="34" charset="0"/>
              </a:rPr>
              <a:t> (</a:t>
            </a:r>
            <a:r>
              <a:rPr lang="en-US" altLang="en-US" sz="3600" smtClean="0">
                <a:solidFill>
                  <a:srgbClr val="FF0066"/>
                </a:solidFill>
                <a:latin typeface="Verdana" pitchFamily="34" charset="0"/>
              </a:rPr>
              <a:t>Shorter</a:t>
            </a:r>
            <a:r>
              <a:rPr lang="en-US" altLang="en-US" sz="3600" smtClean="0">
                <a:latin typeface="Verdana" pitchFamily="34" charset="0"/>
              </a:rPr>
              <a:t>) is in first place (grade equivalent 3.2).</a:t>
            </a:r>
          </a:p>
          <a:p>
            <a:pPr eaLnBrk="1" hangingPunct="1"/>
            <a:r>
              <a:rPr lang="en-US" altLang="en-US" sz="3600" smtClean="0">
                <a:solidFill>
                  <a:schemeClr val="accent2"/>
                </a:solidFill>
                <a:latin typeface="Verdana" pitchFamily="34" charset="0"/>
              </a:rPr>
              <a:t>Blue</a:t>
            </a:r>
            <a:r>
              <a:rPr lang="en-US" altLang="en-US" sz="3600" smtClean="0">
                <a:latin typeface="Verdana" pitchFamily="34" charset="0"/>
              </a:rPr>
              <a:t>, </a:t>
            </a:r>
            <a:r>
              <a:rPr lang="en-US" altLang="en-US" sz="3600" smtClean="0">
                <a:solidFill>
                  <a:srgbClr val="9933FF"/>
                </a:solidFill>
                <a:latin typeface="Verdana" pitchFamily="34" charset="0"/>
              </a:rPr>
              <a:t>Violet</a:t>
            </a:r>
            <a:r>
              <a:rPr lang="en-US" altLang="en-US" sz="3600" smtClean="0">
                <a:latin typeface="Verdana" pitchFamily="34" charset="0"/>
              </a:rPr>
              <a:t>, and </a:t>
            </a:r>
            <a:r>
              <a:rPr lang="en-US" altLang="en-US" sz="3600" smtClean="0">
                <a:solidFill>
                  <a:schemeClr val="hlink"/>
                </a:solidFill>
                <a:latin typeface="Verdana" pitchFamily="34" charset="0"/>
              </a:rPr>
              <a:t>Turquoise</a:t>
            </a:r>
            <a:r>
              <a:rPr lang="en-US" altLang="en-US" sz="3600" smtClean="0">
                <a:latin typeface="Verdana" pitchFamily="34" charset="0"/>
              </a:rPr>
              <a:t> are in second, third and fourth places.</a:t>
            </a:r>
          </a:p>
          <a:p>
            <a:pPr eaLnBrk="1" hangingPunct="1"/>
            <a:r>
              <a:rPr lang="en-US" altLang="en-US" sz="3600" smtClean="0">
                <a:solidFill>
                  <a:srgbClr val="00CC00"/>
                </a:solidFill>
                <a:latin typeface="Verdana" pitchFamily="34" charset="0"/>
              </a:rPr>
              <a:t>Green</a:t>
            </a:r>
            <a:r>
              <a:rPr lang="en-US" altLang="en-US" sz="3600" smtClean="0">
                <a:latin typeface="Verdana" pitchFamily="34" charset="0"/>
              </a:rPr>
              <a:t> (</a:t>
            </a:r>
            <a:r>
              <a:rPr lang="en-US" altLang="en-US" sz="3600" smtClean="0">
                <a:solidFill>
                  <a:srgbClr val="009900"/>
                </a:solidFill>
                <a:latin typeface="Verdana" pitchFamily="34" charset="0"/>
              </a:rPr>
              <a:t>Willis</a:t>
            </a:r>
            <a:r>
              <a:rPr lang="en-US" altLang="en-US" sz="3600" smtClean="0">
                <a:latin typeface="Verdana" pitchFamily="34" charset="0"/>
              </a:rPr>
              <a:t>) is in last place (grade equivalent 1.0).</a:t>
            </a:r>
          </a:p>
          <a:p>
            <a:pPr eaLnBrk="1" hangingPunct="1"/>
            <a:r>
              <a:rPr lang="en-US" altLang="en-US" sz="3600" smtClean="0">
                <a:solidFill>
                  <a:srgbClr val="FF0066"/>
                </a:solidFill>
                <a:latin typeface="Verdana" pitchFamily="34" charset="0"/>
              </a:rPr>
              <a:t>Shorter</a:t>
            </a:r>
            <a:r>
              <a:rPr lang="en-US" altLang="en-US" sz="3600" smtClean="0">
                <a:latin typeface="Verdana" pitchFamily="34" charset="0"/>
              </a:rPr>
              <a:t> is already 2.2 grades ahead of </a:t>
            </a:r>
            <a:r>
              <a:rPr lang="en-US" altLang="en-US" sz="3600" smtClean="0">
                <a:solidFill>
                  <a:srgbClr val="009900"/>
                </a:solidFill>
                <a:latin typeface="Verdana" pitchFamily="34" charset="0"/>
              </a:rPr>
              <a:t>Willis</a:t>
            </a:r>
            <a:r>
              <a:rPr lang="en-US" altLang="en-US" sz="3600" smtClean="0">
                <a:latin typeface="Verdana" pitchFamily="34" charset="0"/>
              </a:rPr>
              <a:t> </a:t>
            </a:r>
            <a:r>
              <a:rPr lang="en-US" altLang="en-US" sz="3400" smtClean="0">
                <a:latin typeface="Verdana" pitchFamily="34" charset="0"/>
              </a:rPr>
              <a:t>[3.2 – 1.0 = 2.2].</a:t>
            </a:r>
            <a:endParaRPr lang="en-US" altLang="en-US" sz="3600" smtClean="0">
              <a:latin typeface="Verdana"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386" name="Object 3"/>
          <p:cNvGraphicFramePr>
            <a:graphicFrameLocks noChangeAspect="1"/>
          </p:cNvGraphicFramePr>
          <p:nvPr/>
        </p:nvGraphicFramePr>
        <p:xfrm>
          <a:off x="152400" y="-1981200"/>
          <a:ext cx="8774113" cy="12268200"/>
        </p:xfrm>
        <a:graphic>
          <a:graphicData uri="http://schemas.openxmlformats.org/presentationml/2006/ole">
            <p:oleObj spid="_x0000_s16386" name="Document" r:id="rId3" imgW="6508964" imgH="9097458" progId="Word.Document.8">
              <p:embed/>
            </p:oleObj>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ph type="title"/>
          </p:nvPr>
        </p:nvSpPr>
        <p:spPr>
          <a:xfrm>
            <a:off x="533400" y="381000"/>
            <a:ext cx="8534400" cy="6324600"/>
          </a:xfrm>
        </p:spPr>
        <p:txBody>
          <a:bodyPr/>
          <a:lstStyle/>
          <a:p>
            <a:pPr algn="l" eaLnBrk="1" hangingPunct="1"/>
            <a:r>
              <a:rPr lang="en-US" altLang="en-US" sz="3200" smtClean="0">
                <a:solidFill>
                  <a:srgbClr val="CC0099"/>
                </a:solidFill>
              </a:rPr>
              <a:t>Note: Grade-Equivalent  Scores are </a:t>
            </a:r>
            <a:r>
              <a:rPr lang="en-US" altLang="en-US" sz="3200" u="sng" smtClean="0">
                <a:solidFill>
                  <a:srgbClr val="CC0099"/>
                </a:solidFill>
              </a:rPr>
              <a:t>not</a:t>
            </a:r>
            <a:r>
              <a:rPr lang="en-US" altLang="en-US" sz="3200" smtClean="0">
                <a:solidFill>
                  <a:srgbClr val="CC0099"/>
                </a:solidFill>
              </a:rPr>
              <a:t> equal units.  You </a:t>
            </a:r>
            <a:r>
              <a:rPr lang="en-US" altLang="en-US" sz="3200" b="1" u="sng" smtClean="0">
                <a:solidFill>
                  <a:srgbClr val="CC0099"/>
                </a:solidFill>
              </a:rPr>
              <a:t>cannot</a:t>
            </a:r>
            <a:r>
              <a:rPr lang="en-US" altLang="en-US" sz="3200" smtClean="0">
                <a:solidFill>
                  <a:srgbClr val="CC0099"/>
                </a:solidFill>
              </a:rPr>
              <a:t> add or subtract them as we have done here! Don’t do that! </a:t>
            </a:r>
            <a:r>
              <a:rPr lang="en-US" altLang="en-US" sz="2000" smtClean="0">
                <a:solidFill>
                  <a:srgbClr val="CC0099"/>
                </a:solidFill>
              </a:rPr>
              <a:t>  </a:t>
            </a:r>
            <a:br>
              <a:rPr lang="en-US" altLang="en-US" sz="2000" smtClean="0">
                <a:solidFill>
                  <a:srgbClr val="CC0099"/>
                </a:solidFill>
              </a:rPr>
            </a:br>
            <a:r>
              <a:rPr lang="en-US" altLang="en-US" sz="2000" smtClean="0">
                <a:solidFill>
                  <a:srgbClr val="CC0099"/>
                </a:solidFill>
              </a:rPr>
              <a:t/>
            </a:r>
            <a:br>
              <a:rPr lang="en-US" altLang="en-US" sz="2000" smtClean="0">
                <a:solidFill>
                  <a:srgbClr val="CC0099"/>
                </a:solidFill>
              </a:rPr>
            </a:br>
            <a:r>
              <a:rPr lang="en-US" altLang="en-US" sz="2000" smtClean="0"/>
              <a:t>International Reading Association (1982).  Misuse of grade equivalents: </a:t>
            </a:r>
            <a:br>
              <a:rPr lang="en-US" altLang="en-US" sz="2000" smtClean="0"/>
            </a:br>
            <a:r>
              <a:rPr lang="en-US" altLang="en-US" sz="2000" smtClean="0"/>
              <a:t>     resolution passed by the Delegates Assembly of the International </a:t>
            </a:r>
            <a:br>
              <a:rPr lang="en-US" altLang="en-US" sz="2000" smtClean="0"/>
            </a:br>
            <a:r>
              <a:rPr lang="en-US" altLang="en-US" sz="2000" smtClean="0"/>
              <a:t>     Reading Association, April 1981.  </a:t>
            </a:r>
            <a:r>
              <a:rPr lang="en-US" altLang="en-US" sz="2000" i="1" smtClean="0"/>
              <a:t>Reading Teacher</a:t>
            </a:r>
            <a:r>
              <a:rPr lang="en-US" altLang="en-US" sz="2000" smtClean="0"/>
              <a:t>, January, p. 464.</a:t>
            </a:r>
            <a:br>
              <a:rPr lang="en-US" altLang="en-US" sz="2000" smtClean="0"/>
            </a:br>
            <a:r>
              <a:rPr lang="en-US" altLang="en-US" sz="2000" smtClean="0"/>
              <a:t/>
            </a:r>
            <a:br>
              <a:rPr lang="en-US" altLang="en-US" sz="2000" smtClean="0"/>
            </a:br>
            <a:r>
              <a:rPr lang="en-US" altLang="en-US" sz="2000" smtClean="0"/>
              <a:t>Smith, M. III (2009). </a:t>
            </a:r>
            <a:r>
              <a:rPr lang="en-US" altLang="en-US" sz="2000" i="1" smtClean="0"/>
              <a:t>The Hippocratic Oath and grade equivalents </a:t>
            </a:r>
            <a:br>
              <a:rPr lang="en-US" altLang="en-US" sz="2000" i="1" smtClean="0"/>
            </a:br>
            <a:r>
              <a:rPr lang="en-US" altLang="en-US" sz="2000" i="1" smtClean="0"/>
              <a:t>     </a:t>
            </a:r>
            <a:r>
              <a:rPr lang="en-US" altLang="en-US" sz="2000" smtClean="0"/>
              <a:t>(Metametrics Position Paper 1330L). Retrieved from </a:t>
            </a:r>
            <a:br>
              <a:rPr lang="en-US" altLang="en-US" sz="2000" smtClean="0"/>
            </a:br>
            <a:r>
              <a:rPr lang="en-US" altLang="en-US" sz="2000" smtClean="0"/>
              <a:t>     </a:t>
            </a:r>
            <a:r>
              <a:rPr lang="en-US" altLang="en-US" sz="1500" u="sng" smtClean="0">
                <a:hlinkClick r:id="rId2"/>
              </a:rPr>
              <a:t>http://www.lexile.com/m/uploads/grade-equivalents/HippocraticOathGradeEquivalents.pdf</a:t>
            </a:r>
            <a:r>
              <a:rPr lang="en-US" altLang="en-US" sz="1500" smtClean="0"/>
              <a:t> </a:t>
            </a:r>
            <a:br>
              <a:rPr lang="en-US" altLang="en-US" sz="1500" smtClean="0"/>
            </a:br>
            <a:r>
              <a:rPr lang="en-US" altLang="en-US" sz="2000" smtClean="0"/>
              <a:t/>
            </a:r>
            <a:br>
              <a:rPr lang="en-US" altLang="en-US" sz="2000" smtClean="0"/>
            </a:br>
            <a:r>
              <a:rPr lang="en-US" altLang="en-US" sz="2000" smtClean="0"/>
              <a:t>Willis, J. O. (1977).  Overall Achievement Test - Cumulative Evaluation </a:t>
            </a:r>
            <a:br>
              <a:rPr lang="en-US" altLang="en-US" sz="2000" smtClean="0"/>
            </a:br>
            <a:r>
              <a:rPr lang="en-US" altLang="en-US" sz="2000" smtClean="0"/>
              <a:t>     Reflecting Educational Ability Level (OAT-CEREAL).  </a:t>
            </a:r>
            <a:r>
              <a:rPr lang="en-US" altLang="en-US" sz="2000" i="1" smtClean="0"/>
              <a:t>NH Personnel </a:t>
            </a:r>
            <a:br>
              <a:rPr lang="en-US" altLang="en-US" sz="2000" i="1" smtClean="0"/>
            </a:br>
            <a:r>
              <a:rPr lang="en-US" altLang="en-US" sz="2000" i="1" smtClean="0"/>
              <a:t>     and Guidance Journal</a:t>
            </a:r>
            <a:r>
              <a:rPr lang="en-US" altLang="en-US" sz="2000" smtClean="0"/>
              <a:t>, </a:t>
            </a:r>
            <a:r>
              <a:rPr lang="en-US" altLang="en-US" sz="2000" i="1" smtClean="0"/>
              <a:t>6</a:t>
            </a:r>
            <a:r>
              <a:rPr lang="en-US" altLang="en-US" sz="2000" smtClean="0"/>
              <a:t>, 1, 9.</a:t>
            </a:r>
            <a:endParaRPr lang="en-US" altLang="en-US" sz="4000" smtClean="0">
              <a:solidFill>
                <a:schemeClr val="accent2"/>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152400"/>
            <a:ext cx="8229600" cy="792163"/>
          </a:xfrm>
        </p:spPr>
        <p:txBody>
          <a:bodyPr/>
          <a:lstStyle/>
          <a:p>
            <a:pPr eaLnBrk="1" hangingPunct="1"/>
            <a:r>
              <a:rPr lang="en-US" altLang="en-US" sz="4000" b="1" smtClean="0">
                <a:solidFill>
                  <a:schemeClr val="accent2"/>
                </a:solidFill>
                <a:latin typeface="Verdana" pitchFamily="34" charset="0"/>
              </a:rPr>
              <a:t>End of Second Lap</a:t>
            </a:r>
          </a:p>
        </p:txBody>
      </p:sp>
      <p:sp>
        <p:nvSpPr>
          <p:cNvPr id="18435" name="Rectangle 3"/>
          <p:cNvSpPr>
            <a:spLocks noGrp="1" noChangeArrowheads="1"/>
          </p:cNvSpPr>
          <p:nvPr>
            <p:ph type="body" idx="1"/>
          </p:nvPr>
        </p:nvSpPr>
        <p:spPr>
          <a:xfrm>
            <a:off x="457200" y="1219200"/>
            <a:ext cx="8458200" cy="5334000"/>
          </a:xfrm>
        </p:spPr>
        <p:txBody>
          <a:bodyPr/>
          <a:lstStyle/>
          <a:p>
            <a:pPr eaLnBrk="1" hangingPunct="1"/>
            <a:r>
              <a:rPr lang="en-US" altLang="en-US" sz="3400" smtClean="0">
                <a:latin typeface="Verdana" pitchFamily="34" charset="0"/>
              </a:rPr>
              <a:t>End of grade two (grade 2.9).</a:t>
            </a:r>
          </a:p>
          <a:p>
            <a:pPr eaLnBrk="1" hangingPunct="1"/>
            <a:r>
              <a:rPr lang="en-US" altLang="en-US" sz="3400" smtClean="0">
                <a:solidFill>
                  <a:srgbClr val="FF0066"/>
                </a:solidFill>
                <a:latin typeface="Verdana" pitchFamily="34" charset="0"/>
              </a:rPr>
              <a:t>Red</a:t>
            </a:r>
            <a:r>
              <a:rPr lang="en-US" altLang="en-US" sz="3400" smtClean="0">
                <a:latin typeface="Verdana" pitchFamily="34" charset="0"/>
              </a:rPr>
              <a:t> (</a:t>
            </a:r>
            <a:r>
              <a:rPr lang="en-US" altLang="en-US" sz="3400" smtClean="0">
                <a:solidFill>
                  <a:srgbClr val="FF0066"/>
                </a:solidFill>
                <a:latin typeface="Verdana" pitchFamily="34" charset="0"/>
              </a:rPr>
              <a:t>Shorter</a:t>
            </a:r>
            <a:r>
              <a:rPr lang="en-US" altLang="en-US" sz="3400" smtClean="0">
                <a:latin typeface="Verdana" pitchFamily="34" charset="0"/>
              </a:rPr>
              <a:t>) is still in first place (grade equivalent 4.9).</a:t>
            </a:r>
          </a:p>
          <a:p>
            <a:pPr eaLnBrk="1" hangingPunct="1"/>
            <a:r>
              <a:rPr lang="en-US" altLang="en-US" sz="3400" smtClean="0">
                <a:solidFill>
                  <a:schemeClr val="accent2"/>
                </a:solidFill>
                <a:latin typeface="Verdana" pitchFamily="34" charset="0"/>
              </a:rPr>
              <a:t>Blue</a:t>
            </a:r>
            <a:r>
              <a:rPr lang="en-US" altLang="en-US" sz="3400" smtClean="0">
                <a:latin typeface="Verdana" pitchFamily="34" charset="0"/>
              </a:rPr>
              <a:t>, </a:t>
            </a:r>
            <a:r>
              <a:rPr lang="en-US" altLang="en-US" sz="3400" smtClean="0">
                <a:solidFill>
                  <a:srgbClr val="9933FF"/>
                </a:solidFill>
                <a:latin typeface="Verdana" pitchFamily="34" charset="0"/>
              </a:rPr>
              <a:t>Violet</a:t>
            </a:r>
            <a:r>
              <a:rPr lang="en-US" altLang="en-US" sz="3400" smtClean="0">
                <a:latin typeface="Verdana" pitchFamily="34" charset="0"/>
              </a:rPr>
              <a:t>, and </a:t>
            </a:r>
            <a:r>
              <a:rPr lang="en-US" altLang="en-US" sz="3400" smtClean="0">
                <a:solidFill>
                  <a:schemeClr val="hlink"/>
                </a:solidFill>
                <a:latin typeface="Verdana" pitchFamily="34" charset="0"/>
              </a:rPr>
              <a:t>Turquoise</a:t>
            </a:r>
            <a:r>
              <a:rPr lang="en-US" altLang="en-US" sz="3400" smtClean="0">
                <a:latin typeface="Verdana" pitchFamily="34" charset="0"/>
              </a:rPr>
              <a:t> are still in second, third and fourth places.</a:t>
            </a:r>
          </a:p>
          <a:p>
            <a:pPr eaLnBrk="1" hangingPunct="1"/>
            <a:r>
              <a:rPr lang="en-US" altLang="en-US" sz="3400" smtClean="0">
                <a:solidFill>
                  <a:srgbClr val="00CC00"/>
                </a:solidFill>
                <a:latin typeface="Verdana" pitchFamily="34" charset="0"/>
              </a:rPr>
              <a:t>Green</a:t>
            </a:r>
            <a:r>
              <a:rPr lang="en-US" altLang="en-US" sz="3400" smtClean="0">
                <a:latin typeface="Verdana" pitchFamily="34" charset="0"/>
              </a:rPr>
              <a:t> (</a:t>
            </a:r>
            <a:r>
              <a:rPr lang="en-US" altLang="en-US" sz="3400" smtClean="0">
                <a:solidFill>
                  <a:srgbClr val="009900"/>
                </a:solidFill>
                <a:latin typeface="Verdana" pitchFamily="34" charset="0"/>
              </a:rPr>
              <a:t>Willis</a:t>
            </a:r>
            <a:r>
              <a:rPr lang="en-US" altLang="en-US" sz="3400" smtClean="0">
                <a:latin typeface="Verdana" pitchFamily="34" charset="0"/>
              </a:rPr>
              <a:t>) is still in last place (grade equivalent 1.5).</a:t>
            </a:r>
          </a:p>
          <a:p>
            <a:pPr eaLnBrk="1" hangingPunct="1"/>
            <a:r>
              <a:rPr lang="en-US" altLang="en-US" sz="3400" smtClean="0">
                <a:solidFill>
                  <a:srgbClr val="FF0066"/>
                </a:solidFill>
                <a:latin typeface="Verdana" pitchFamily="34" charset="0"/>
              </a:rPr>
              <a:t>Shorter</a:t>
            </a:r>
            <a:r>
              <a:rPr lang="en-US" altLang="en-US" sz="3400" smtClean="0">
                <a:latin typeface="Verdana" pitchFamily="34" charset="0"/>
              </a:rPr>
              <a:t> is now 3.4 grades ahead of </a:t>
            </a:r>
            <a:r>
              <a:rPr lang="en-US" altLang="en-US" sz="3400" smtClean="0">
                <a:solidFill>
                  <a:srgbClr val="009900"/>
                </a:solidFill>
                <a:latin typeface="Verdana" pitchFamily="34" charset="0"/>
              </a:rPr>
              <a:t>Willis</a:t>
            </a:r>
            <a:r>
              <a:rPr lang="en-US" altLang="en-US" sz="3400" smtClean="0">
                <a:latin typeface="Verdana" pitchFamily="34" charset="0"/>
              </a:rPr>
              <a:t> [4.9 – 1.5 = 3.4].</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458" name="Object 5"/>
          <p:cNvGraphicFramePr>
            <a:graphicFrameLocks noChangeAspect="1"/>
          </p:cNvGraphicFramePr>
          <p:nvPr/>
        </p:nvGraphicFramePr>
        <p:xfrm>
          <a:off x="228600" y="-3733800"/>
          <a:ext cx="8599488" cy="10744200"/>
        </p:xfrm>
        <a:graphic>
          <a:graphicData uri="http://schemas.openxmlformats.org/presentationml/2006/ole">
            <p:oleObj spid="_x0000_s19458" name="Document" r:id="rId3" imgW="6508964" imgH="8133374" progId="Word.Document.8">
              <p:embed/>
            </p:oleObj>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152400"/>
            <a:ext cx="8229600" cy="792163"/>
          </a:xfrm>
        </p:spPr>
        <p:txBody>
          <a:bodyPr/>
          <a:lstStyle/>
          <a:p>
            <a:pPr eaLnBrk="1" hangingPunct="1"/>
            <a:r>
              <a:rPr lang="en-US" altLang="en-US" sz="4000" b="1" smtClean="0">
                <a:solidFill>
                  <a:schemeClr val="accent2"/>
                </a:solidFill>
                <a:latin typeface="Verdana" pitchFamily="34" charset="0"/>
              </a:rPr>
              <a:t>End of Third Lap</a:t>
            </a:r>
          </a:p>
        </p:txBody>
      </p:sp>
      <p:sp>
        <p:nvSpPr>
          <p:cNvPr id="20483" name="Rectangle 3"/>
          <p:cNvSpPr>
            <a:spLocks noGrp="1" noChangeArrowheads="1"/>
          </p:cNvSpPr>
          <p:nvPr>
            <p:ph type="body" idx="1"/>
          </p:nvPr>
        </p:nvSpPr>
        <p:spPr>
          <a:xfrm>
            <a:off x="457200" y="1219200"/>
            <a:ext cx="8458200" cy="5334000"/>
          </a:xfrm>
        </p:spPr>
        <p:txBody>
          <a:bodyPr/>
          <a:lstStyle/>
          <a:p>
            <a:pPr eaLnBrk="1" hangingPunct="1"/>
            <a:r>
              <a:rPr lang="en-US" altLang="en-US" sz="3400" smtClean="0">
                <a:latin typeface="Verdana" pitchFamily="34" charset="0"/>
              </a:rPr>
              <a:t>End of grade three (grade 3.9).</a:t>
            </a:r>
          </a:p>
          <a:p>
            <a:pPr eaLnBrk="1" hangingPunct="1"/>
            <a:r>
              <a:rPr lang="en-US" altLang="en-US" sz="3400" smtClean="0">
                <a:solidFill>
                  <a:srgbClr val="FF0066"/>
                </a:solidFill>
                <a:latin typeface="Verdana" pitchFamily="34" charset="0"/>
              </a:rPr>
              <a:t>Red</a:t>
            </a:r>
            <a:r>
              <a:rPr lang="en-US" altLang="en-US" sz="3400" smtClean="0">
                <a:latin typeface="Verdana" pitchFamily="34" charset="0"/>
              </a:rPr>
              <a:t> (</a:t>
            </a:r>
            <a:r>
              <a:rPr lang="en-US" altLang="en-US" sz="3400" smtClean="0">
                <a:solidFill>
                  <a:srgbClr val="FF0066"/>
                </a:solidFill>
                <a:latin typeface="Verdana" pitchFamily="34" charset="0"/>
              </a:rPr>
              <a:t>Shorter</a:t>
            </a:r>
            <a:r>
              <a:rPr lang="en-US" altLang="en-US" sz="3400" smtClean="0">
                <a:latin typeface="Verdana" pitchFamily="34" charset="0"/>
              </a:rPr>
              <a:t>) is still in first place (grade equivalent 6.5).</a:t>
            </a:r>
          </a:p>
          <a:p>
            <a:pPr eaLnBrk="1" hangingPunct="1"/>
            <a:r>
              <a:rPr lang="en-US" altLang="en-US" sz="3400" smtClean="0">
                <a:solidFill>
                  <a:schemeClr val="accent2"/>
                </a:solidFill>
                <a:latin typeface="Verdana" pitchFamily="34" charset="0"/>
              </a:rPr>
              <a:t>Blue</a:t>
            </a:r>
            <a:r>
              <a:rPr lang="en-US" altLang="en-US" sz="3400" smtClean="0">
                <a:latin typeface="Verdana" pitchFamily="34" charset="0"/>
              </a:rPr>
              <a:t>, </a:t>
            </a:r>
            <a:r>
              <a:rPr lang="en-US" altLang="en-US" sz="3400" smtClean="0">
                <a:solidFill>
                  <a:srgbClr val="9933FF"/>
                </a:solidFill>
                <a:latin typeface="Verdana" pitchFamily="34" charset="0"/>
              </a:rPr>
              <a:t>Violet</a:t>
            </a:r>
            <a:r>
              <a:rPr lang="en-US" altLang="en-US" sz="3400" smtClean="0">
                <a:latin typeface="Verdana" pitchFamily="34" charset="0"/>
              </a:rPr>
              <a:t>, and </a:t>
            </a:r>
            <a:r>
              <a:rPr lang="en-US" altLang="en-US" sz="3400" smtClean="0">
                <a:solidFill>
                  <a:schemeClr val="hlink"/>
                </a:solidFill>
                <a:latin typeface="Verdana" pitchFamily="34" charset="0"/>
              </a:rPr>
              <a:t>Turquoise</a:t>
            </a:r>
            <a:r>
              <a:rPr lang="en-US" altLang="en-US" sz="3400" smtClean="0">
                <a:latin typeface="Verdana" pitchFamily="34" charset="0"/>
              </a:rPr>
              <a:t> are still in second, third and fourth places.</a:t>
            </a:r>
          </a:p>
          <a:p>
            <a:pPr eaLnBrk="1" hangingPunct="1"/>
            <a:r>
              <a:rPr lang="en-US" altLang="en-US" sz="3400" smtClean="0">
                <a:solidFill>
                  <a:srgbClr val="009900"/>
                </a:solidFill>
                <a:latin typeface="Verdana" pitchFamily="34" charset="0"/>
              </a:rPr>
              <a:t>Green</a:t>
            </a:r>
            <a:r>
              <a:rPr lang="en-US" altLang="en-US" sz="3400" smtClean="0">
                <a:latin typeface="Verdana" pitchFamily="34" charset="0"/>
              </a:rPr>
              <a:t> (</a:t>
            </a:r>
            <a:r>
              <a:rPr lang="en-US" altLang="en-US" sz="3400" smtClean="0">
                <a:solidFill>
                  <a:srgbClr val="009900"/>
                </a:solidFill>
                <a:latin typeface="Verdana" pitchFamily="34" charset="0"/>
              </a:rPr>
              <a:t>Willis</a:t>
            </a:r>
            <a:r>
              <a:rPr lang="en-US" altLang="en-US" sz="3400" smtClean="0">
                <a:latin typeface="Verdana" pitchFamily="34" charset="0"/>
              </a:rPr>
              <a:t>) is still in last place (grade equivalent 2.0).</a:t>
            </a:r>
          </a:p>
          <a:p>
            <a:pPr eaLnBrk="1" hangingPunct="1"/>
            <a:r>
              <a:rPr lang="en-US" altLang="en-US" sz="3400" smtClean="0">
                <a:solidFill>
                  <a:srgbClr val="FF0066"/>
                </a:solidFill>
                <a:latin typeface="Verdana" pitchFamily="34" charset="0"/>
              </a:rPr>
              <a:t>Shorter</a:t>
            </a:r>
            <a:r>
              <a:rPr lang="en-US" altLang="en-US" sz="3400" smtClean="0">
                <a:latin typeface="Verdana" pitchFamily="34" charset="0"/>
              </a:rPr>
              <a:t> is now 4.5 grades ahead of </a:t>
            </a:r>
            <a:r>
              <a:rPr lang="en-US" altLang="en-US" sz="3400" smtClean="0">
                <a:solidFill>
                  <a:srgbClr val="009900"/>
                </a:solidFill>
                <a:latin typeface="Verdana" pitchFamily="34" charset="0"/>
              </a:rPr>
              <a:t>Willis</a:t>
            </a:r>
            <a:r>
              <a:rPr lang="en-US" altLang="en-US" sz="3400" smtClean="0">
                <a:latin typeface="Verdana" pitchFamily="34" charset="0"/>
              </a:rPr>
              <a:t> [6.5 – 2.0 = 4.5].</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506" name="Object 5"/>
          <p:cNvGraphicFramePr>
            <a:graphicFrameLocks noChangeAspect="1"/>
          </p:cNvGraphicFramePr>
          <p:nvPr/>
        </p:nvGraphicFramePr>
        <p:xfrm>
          <a:off x="449263" y="-5943600"/>
          <a:ext cx="8542337" cy="11277600"/>
        </p:xfrm>
        <a:graphic>
          <a:graphicData uri="http://schemas.openxmlformats.org/presentationml/2006/ole">
            <p:oleObj spid="_x0000_s21506" name="Document" r:id="rId3" imgW="6508964" imgH="8591603" progId="Word.Document.8">
              <p:embed/>
            </p:oleObj>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152400"/>
            <a:ext cx="8229600" cy="792163"/>
          </a:xfrm>
        </p:spPr>
        <p:txBody>
          <a:bodyPr/>
          <a:lstStyle/>
          <a:p>
            <a:pPr eaLnBrk="1" hangingPunct="1"/>
            <a:r>
              <a:rPr lang="en-US" altLang="en-US" sz="4000" b="1" smtClean="0">
                <a:solidFill>
                  <a:schemeClr val="accent2"/>
                </a:solidFill>
                <a:latin typeface="Verdana" pitchFamily="34" charset="0"/>
              </a:rPr>
              <a:t>End of Fourth Lap</a:t>
            </a:r>
          </a:p>
        </p:txBody>
      </p:sp>
      <p:sp>
        <p:nvSpPr>
          <p:cNvPr id="22531" name="Rectangle 3"/>
          <p:cNvSpPr>
            <a:spLocks noGrp="1" noChangeArrowheads="1"/>
          </p:cNvSpPr>
          <p:nvPr>
            <p:ph type="body" idx="1"/>
          </p:nvPr>
        </p:nvSpPr>
        <p:spPr>
          <a:xfrm>
            <a:off x="152400" y="1219200"/>
            <a:ext cx="8839200" cy="5334000"/>
          </a:xfrm>
        </p:spPr>
        <p:txBody>
          <a:bodyPr/>
          <a:lstStyle/>
          <a:p>
            <a:pPr eaLnBrk="1" hangingPunct="1"/>
            <a:r>
              <a:rPr lang="en-US" altLang="en-US" sz="3400" smtClean="0">
                <a:latin typeface="Verdana" pitchFamily="34" charset="0"/>
              </a:rPr>
              <a:t>End of grade four (grade 4.9).</a:t>
            </a:r>
          </a:p>
          <a:p>
            <a:pPr eaLnBrk="1" hangingPunct="1"/>
            <a:r>
              <a:rPr lang="en-US" altLang="en-US" sz="3400" smtClean="0">
                <a:solidFill>
                  <a:srgbClr val="FF0066"/>
                </a:solidFill>
                <a:latin typeface="Verdana" pitchFamily="34" charset="0"/>
              </a:rPr>
              <a:t>Red</a:t>
            </a:r>
            <a:r>
              <a:rPr lang="en-US" altLang="en-US" sz="3400" smtClean="0">
                <a:latin typeface="Verdana" pitchFamily="34" charset="0"/>
              </a:rPr>
              <a:t> (</a:t>
            </a:r>
            <a:r>
              <a:rPr lang="en-US" altLang="en-US" sz="3400" smtClean="0">
                <a:solidFill>
                  <a:srgbClr val="FF0066"/>
                </a:solidFill>
                <a:latin typeface="Verdana" pitchFamily="34" charset="0"/>
              </a:rPr>
              <a:t>Shorter</a:t>
            </a:r>
            <a:r>
              <a:rPr lang="en-US" altLang="en-US" sz="3400" smtClean="0">
                <a:latin typeface="Verdana" pitchFamily="34" charset="0"/>
              </a:rPr>
              <a:t>) is still in first place (grade equiv. 7.5) and has finished.</a:t>
            </a:r>
          </a:p>
          <a:p>
            <a:pPr eaLnBrk="1" hangingPunct="1"/>
            <a:r>
              <a:rPr lang="en-US" altLang="en-US" sz="3400" smtClean="0">
                <a:solidFill>
                  <a:schemeClr val="accent2"/>
                </a:solidFill>
                <a:latin typeface="Verdana" pitchFamily="34" charset="0"/>
              </a:rPr>
              <a:t>Blue</a:t>
            </a:r>
            <a:r>
              <a:rPr lang="en-US" altLang="en-US" sz="3400" smtClean="0">
                <a:latin typeface="Verdana" pitchFamily="34" charset="0"/>
              </a:rPr>
              <a:t>, </a:t>
            </a:r>
            <a:r>
              <a:rPr lang="en-US" altLang="en-US" sz="3400" smtClean="0">
                <a:solidFill>
                  <a:srgbClr val="9933FF"/>
                </a:solidFill>
                <a:latin typeface="Verdana" pitchFamily="34" charset="0"/>
              </a:rPr>
              <a:t>Violet</a:t>
            </a:r>
            <a:r>
              <a:rPr lang="en-US" altLang="en-US" sz="3400" smtClean="0">
                <a:latin typeface="Verdana" pitchFamily="34" charset="0"/>
              </a:rPr>
              <a:t>, and </a:t>
            </a:r>
            <a:r>
              <a:rPr lang="en-US" altLang="en-US" sz="3400" smtClean="0">
                <a:solidFill>
                  <a:schemeClr val="hlink"/>
                </a:solidFill>
                <a:latin typeface="Verdana" pitchFamily="34" charset="0"/>
              </a:rPr>
              <a:t>Turquoise</a:t>
            </a:r>
            <a:r>
              <a:rPr lang="en-US" altLang="en-US" sz="3400" smtClean="0">
                <a:latin typeface="Verdana" pitchFamily="34" charset="0"/>
              </a:rPr>
              <a:t> are still in second, third and fourth places.</a:t>
            </a:r>
          </a:p>
          <a:p>
            <a:pPr eaLnBrk="1" hangingPunct="1"/>
            <a:r>
              <a:rPr lang="en-US" altLang="en-US" sz="3400" smtClean="0">
                <a:solidFill>
                  <a:srgbClr val="009900"/>
                </a:solidFill>
                <a:latin typeface="Verdana" pitchFamily="34" charset="0"/>
              </a:rPr>
              <a:t>Green</a:t>
            </a:r>
            <a:r>
              <a:rPr lang="en-US" altLang="en-US" sz="3400" smtClean="0">
                <a:latin typeface="Verdana" pitchFamily="34" charset="0"/>
              </a:rPr>
              <a:t> (</a:t>
            </a:r>
            <a:r>
              <a:rPr lang="en-US" altLang="en-US" sz="3400" smtClean="0">
                <a:solidFill>
                  <a:srgbClr val="009900"/>
                </a:solidFill>
                <a:latin typeface="Verdana" pitchFamily="34" charset="0"/>
              </a:rPr>
              <a:t>Willis</a:t>
            </a:r>
            <a:r>
              <a:rPr lang="en-US" altLang="en-US" sz="3400" smtClean="0">
                <a:latin typeface="Verdana" pitchFamily="34" charset="0"/>
              </a:rPr>
              <a:t>) is still in last place (grade equiv. 2.4) and is still running.</a:t>
            </a:r>
          </a:p>
          <a:p>
            <a:pPr eaLnBrk="1" hangingPunct="1"/>
            <a:r>
              <a:rPr lang="en-US" altLang="en-US" sz="3400" smtClean="0">
                <a:solidFill>
                  <a:srgbClr val="FF0066"/>
                </a:solidFill>
                <a:latin typeface="Verdana" pitchFamily="34" charset="0"/>
              </a:rPr>
              <a:t>Shorter</a:t>
            </a:r>
            <a:r>
              <a:rPr lang="en-US" altLang="en-US" sz="3400" smtClean="0">
                <a:latin typeface="Verdana" pitchFamily="34" charset="0"/>
              </a:rPr>
              <a:t> is now 5.1 grades ahead of </a:t>
            </a:r>
            <a:r>
              <a:rPr lang="en-US" altLang="en-US" sz="3400" smtClean="0">
                <a:solidFill>
                  <a:srgbClr val="009900"/>
                </a:solidFill>
                <a:latin typeface="Verdana" pitchFamily="34" charset="0"/>
              </a:rPr>
              <a:t>Willis</a:t>
            </a:r>
            <a:r>
              <a:rPr lang="en-US" altLang="en-US" sz="3400" smtClean="0">
                <a:latin typeface="Verdana" pitchFamily="34" charset="0"/>
              </a:rPr>
              <a:t> [7.5 – 2.4 = 5.1].</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274638"/>
            <a:ext cx="8229600" cy="715962"/>
          </a:xfrm>
        </p:spPr>
        <p:txBody>
          <a:bodyPr/>
          <a:lstStyle/>
          <a:p>
            <a:pPr eaLnBrk="1" hangingPunct="1"/>
            <a:r>
              <a:rPr lang="en-US" altLang="en-US" sz="4000" b="1" smtClean="0">
                <a:solidFill>
                  <a:schemeClr val="accent2"/>
                </a:solidFill>
                <a:latin typeface="Verdana" pitchFamily="34" charset="0"/>
              </a:rPr>
              <a:t>Four Laps = 1 Mile</a:t>
            </a:r>
          </a:p>
        </p:txBody>
      </p:sp>
      <p:sp>
        <p:nvSpPr>
          <p:cNvPr id="23555" name="Rectangle 3"/>
          <p:cNvSpPr>
            <a:spLocks noGrp="1" noChangeArrowheads="1"/>
          </p:cNvSpPr>
          <p:nvPr>
            <p:ph type="body" idx="1"/>
          </p:nvPr>
        </p:nvSpPr>
        <p:spPr>
          <a:xfrm>
            <a:off x="457200" y="1219200"/>
            <a:ext cx="8229600" cy="5334000"/>
          </a:xfrm>
        </p:spPr>
        <p:txBody>
          <a:bodyPr/>
          <a:lstStyle/>
          <a:p>
            <a:pPr eaLnBrk="1" hangingPunct="1">
              <a:lnSpc>
                <a:spcPct val="90000"/>
              </a:lnSpc>
            </a:pPr>
            <a:r>
              <a:rPr lang="en-US" altLang="en-US" smtClean="0">
                <a:latin typeface="Verdana" pitchFamily="34" charset="0"/>
              </a:rPr>
              <a:t>We all made </a:t>
            </a:r>
            <a:r>
              <a:rPr lang="en-US" altLang="en-US" u="sng" smtClean="0">
                <a:latin typeface="Verdana" pitchFamily="34" charset="0"/>
              </a:rPr>
              <a:t>some</a:t>
            </a:r>
            <a:r>
              <a:rPr lang="en-US" altLang="en-US" smtClean="0">
                <a:latin typeface="Verdana" pitchFamily="34" charset="0"/>
              </a:rPr>
              <a:t> progress each year.  Each of us completed each lap and covered </a:t>
            </a:r>
            <a:r>
              <a:rPr lang="en-US" altLang="en-US" i="1" u="sng" smtClean="0">
                <a:latin typeface="Verdana" pitchFamily="34" charset="0"/>
              </a:rPr>
              <a:t>more or less</a:t>
            </a:r>
            <a:r>
              <a:rPr lang="en-US" altLang="en-US" smtClean="0">
                <a:latin typeface="Verdana" pitchFamily="34" charset="0"/>
              </a:rPr>
              <a:t> another quarter-mile.</a:t>
            </a:r>
          </a:p>
          <a:p>
            <a:pPr eaLnBrk="1" hangingPunct="1">
              <a:lnSpc>
                <a:spcPct val="90000"/>
              </a:lnSpc>
            </a:pPr>
            <a:r>
              <a:rPr lang="en-US" altLang="en-US" smtClean="0">
                <a:latin typeface="Verdana" pitchFamily="34" charset="0"/>
              </a:rPr>
              <a:t>We all kept the same relative positions.  </a:t>
            </a:r>
            <a:r>
              <a:rPr lang="en-US" altLang="en-US" smtClean="0">
                <a:solidFill>
                  <a:srgbClr val="FF0066"/>
                </a:solidFill>
                <a:latin typeface="Verdana" pitchFamily="34" charset="0"/>
              </a:rPr>
              <a:t>Shorter</a:t>
            </a:r>
            <a:r>
              <a:rPr lang="en-US" altLang="en-US" smtClean="0">
                <a:latin typeface="Verdana" pitchFamily="34" charset="0"/>
              </a:rPr>
              <a:t> (</a:t>
            </a:r>
            <a:r>
              <a:rPr lang="en-US" altLang="en-US" smtClean="0">
                <a:solidFill>
                  <a:srgbClr val="FF0066"/>
                </a:solidFill>
                <a:latin typeface="Verdana" pitchFamily="34" charset="0"/>
              </a:rPr>
              <a:t>Red</a:t>
            </a:r>
            <a:r>
              <a:rPr lang="en-US" altLang="en-US" smtClean="0">
                <a:latin typeface="Verdana" pitchFamily="34" charset="0"/>
              </a:rPr>
              <a:t>) remained in front with Standard Score 120.  </a:t>
            </a:r>
            <a:r>
              <a:rPr lang="en-US" altLang="en-US" smtClean="0">
                <a:solidFill>
                  <a:srgbClr val="9933FF"/>
                </a:solidFill>
                <a:latin typeface="Verdana" pitchFamily="34" charset="0"/>
              </a:rPr>
              <a:t>Violet</a:t>
            </a:r>
            <a:r>
              <a:rPr lang="en-US" altLang="en-US" smtClean="0">
                <a:latin typeface="Verdana" pitchFamily="34" charset="0"/>
              </a:rPr>
              <a:t> remained in the middle with Standard Score 100, and </a:t>
            </a:r>
            <a:r>
              <a:rPr lang="en-US" altLang="en-US" smtClean="0">
                <a:solidFill>
                  <a:srgbClr val="009900"/>
                </a:solidFill>
                <a:latin typeface="Verdana" pitchFamily="34" charset="0"/>
              </a:rPr>
              <a:t>Willis</a:t>
            </a:r>
            <a:r>
              <a:rPr lang="en-US" altLang="en-US" smtClean="0">
                <a:latin typeface="Verdana" pitchFamily="34" charset="0"/>
              </a:rPr>
              <a:t> (</a:t>
            </a:r>
            <a:r>
              <a:rPr lang="en-US" altLang="en-US" smtClean="0">
                <a:solidFill>
                  <a:srgbClr val="009900"/>
                </a:solidFill>
                <a:latin typeface="Verdana" pitchFamily="34" charset="0"/>
              </a:rPr>
              <a:t>Green</a:t>
            </a:r>
            <a:r>
              <a:rPr lang="en-US" altLang="en-US" smtClean="0">
                <a:latin typeface="Verdana" pitchFamily="34" charset="0"/>
              </a:rPr>
              <a:t>) was always fifth with Standard Score 80.</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ChangeArrowheads="1"/>
          </p:cNvSpPr>
          <p:nvPr>
            <p:ph type="title"/>
          </p:nvPr>
        </p:nvSpPr>
        <p:spPr>
          <a:xfrm>
            <a:off x="685800" y="274638"/>
            <a:ext cx="8001000" cy="5287962"/>
          </a:xfrm>
        </p:spPr>
        <p:txBody>
          <a:bodyPr/>
          <a:lstStyle/>
          <a:p>
            <a:pPr eaLnBrk="1" hangingPunct="1"/>
            <a:r>
              <a:rPr lang="en-US" altLang="en-US" b="1" smtClean="0"/>
              <a:t>Grade-Equivalent         Scores Corresponding </a:t>
            </a:r>
            <a:br>
              <a:rPr lang="en-US" altLang="en-US" b="1" smtClean="0"/>
            </a:br>
            <a:r>
              <a:rPr lang="en-US" altLang="en-US" b="1" smtClean="0"/>
              <a:t>to Standard Scores of</a:t>
            </a:r>
            <a:br>
              <a:rPr lang="en-US" altLang="en-US" b="1" smtClean="0"/>
            </a:br>
            <a:r>
              <a:rPr lang="en-US" altLang="en-US" b="1" smtClean="0"/>
              <a:t>120, 110, 100, 90, and 80 </a:t>
            </a:r>
            <a:br>
              <a:rPr lang="en-US" altLang="en-US" b="1" smtClean="0"/>
            </a:br>
            <a:r>
              <a:rPr lang="en-US" altLang="en-US" b="1" smtClean="0"/>
              <a:t>by Spring Grade Norms</a:t>
            </a:r>
            <a:br>
              <a:rPr lang="en-US" altLang="en-US" b="1" smtClean="0"/>
            </a:br>
            <a:endParaRPr lang="en-US" alt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274638"/>
            <a:ext cx="8229600" cy="715962"/>
          </a:xfrm>
        </p:spPr>
        <p:txBody>
          <a:bodyPr/>
          <a:lstStyle/>
          <a:p>
            <a:pPr eaLnBrk="1" hangingPunct="1"/>
            <a:r>
              <a:rPr lang="en-US" altLang="en-US" sz="4000" b="1" smtClean="0">
                <a:solidFill>
                  <a:schemeClr val="accent2"/>
                </a:solidFill>
                <a:latin typeface="Verdana" pitchFamily="34" charset="0"/>
              </a:rPr>
              <a:t>Four Laps = 1 Mile</a:t>
            </a:r>
          </a:p>
        </p:txBody>
      </p:sp>
      <p:sp>
        <p:nvSpPr>
          <p:cNvPr id="37891" name="Rectangle 3"/>
          <p:cNvSpPr>
            <a:spLocks noGrp="1" noChangeArrowheads="1"/>
          </p:cNvSpPr>
          <p:nvPr>
            <p:ph type="body" idx="1"/>
          </p:nvPr>
        </p:nvSpPr>
        <p:spPr>
          <a:xfrm>
            <a:off x="457200" y="1828800"/>
            <a:ext cx="8229600" cy="3886200"/>
          </a:xfrm>
        </p:spPr>
        <p:txBody>
          <a:bodyPr/>
          <a:lstStyle/>
          <a:p>
            <a:pPr eaLnBrk="1" hangingPunct="1">
              <a:defRPr/>
            </a:pPr>
            <a:r>
              <a:rPr lang="en-US" dirty="0" smtClean="0">
                <a:latin typeface="Verdana" pitchFamily="34" charset="0"/>
              </a:rPr>
              <a:t>However, after each lap, as average Violet passed the end-of-lap mark, </a:t>
            </a:r>
            <a:r>
              <a:rPr lang="en-US" dirty="0" smtClean="0">
                <a:solidFill>
                  <a:srgbClr val="FF0066"/>
                </a:solidFill>
                <a:latin typeface="Verdana" pitchFamily="34" charset="0"/>
              </a:rPr>
              <a:t>Shorter</a:t>
            </a:r>
            <a:r>
              <a:rPr lang="en-US" dirty="0" smtClean="0">
                <a:latin typeface="Verdana" pitchFamily="34" charset="0"/>
              </a:rPr>
              <a:t> (</a:t>
            </a:r>
            <a:r>
              <a:rPr lang="en-US" dirty="0" smtClean="0">
                <a:solidFill>
                  <a:srgbClr val="FF0066"/>
                </a:solidFill>
                <a:latin typeface="Verdana" pitchFamily="34" charset="0"/>
              </a:rPr>
              <a:t>Red</a:t>
            </a:r>
            <a:r>
              <a:rPr lang="en-US" dirty="0" smtClean="0">
                <a:latin typeface="Verdana" pitchFamily="34" charset="0"/>
              </a:rPr>
              <a:t>) moved farther ahead of </a:t>
            </a:r>
            <a:r>
              <a:rPr lang="en-US" dirty="0" smtClean="0">
                <a:solidFill>
                  <a:srgbClr val="9933FF"/>
                </a:solidFill>
                <a:latin typeface="Verdana" pitchFamily="34" charset="0"/>
              </a:rPr>
              <a:t>average</a:t>
            </a:r>
            <a:r>
              <a:rPr lang="en-US" dirty="0" smtClean="0">
                <a:latin typeface="Verdana" pitchFamily="34" charset="0"/>
              </a:rPr>
              <a:t> (</a:t>
            </a:r>
            <a:r>
              <a:rPr lang="en-US" dirty="0" smtClean="0">
                <a:solidFill>
                  <a:srgbClr val="9933FF"/>
                </a:solidFill>
                <a:latin typeface="Verdana" pitchFamily="34" charset="0"/>
              </a:rPr>
              <a:t>Violet</a:t>
            </a:r>
            <a:r>
              <a:rPr lang="en-US" dirty="0" smtClean="0">
                <a:latin typeface="Verdana" pitchFamily="34" charset="0"/>
              </a:rPr>
              <a:t>) and much farther ahead of below-average </a:t>
            </a:r>
            <a:r>
              <a:rPr lang="en-US" dirty="0" smtClean="0">
                <a:solidFill>
                  <a:srgbClr val="009900"/>
                </a:solidFill>
                <a:latin typeface="Verdana" pitchFamily="34" charset="0"/>
              </a:rPr>
              <a:t>Willis</a:t>
            </a:r>
            <a:r>
              <a:rPr lang="en-US" dirty="0" smtClean="0">
                <a:latin typeface="Verdana" pitchFamily="34" charset="0"/>
              </a:rPr>
              <a:t> (</a:t>
            </a:r>
            <a:r>
              <a:rPr lang="en-US" dirty="0" smtClean="0">
                <a:solidFill>
                  <a:srgbClr val="009900"/>
                </a:solidFill>
                <a:latin typeface="Verdana" pitchFamily="34" charset="0"/>
              </a:rPr>
              <a:t>Green</a:t>
            </a:r>
            <a:r>
              <a:rPr lang="en-US" dirty="0" smtClean="0">
                <a:latin typeface="Verdana" pitchFamily="34" charset="0"/>
              </a:rPr>
              <a:t>).</a:t>
            </a:r>
          </a:p>
          <a:p>
            <a:pPr marL="0" indent="0" eaLnBrk="1" hangingPunct="1">
              <a:buFontTx/>
              <a:buNone/>
              <a:defRPr/>
            </a:pPr>
            <a:endParaRPr lang="en-US" dirty="0" smtClean="0">
              <a:latin typeface="Verdana"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Date Placeholder 1"/>
          <p:cNvSpPr>
            <a:spLocks noGrp="1"/>
          </p:cNvSpPr>
          <p:nvPr>
            <p:ph type="dt" sz="quarter" idx="10"/>
          </p:nvPr>
        </p:nvSpPr>
        <p:spPr>
          <a:noFill/>
          <a:ln>
            <a:miter lim="800000"/>
            <a:headEnd/>
            <a:tailEnd/>
          </a:ln>
        </p:spPr>
        <p:txBody>
          <a:bodyPr/>
          <a:lstStyle/>
          <a:p>
            <a:r>
              <a:rPr lang="en-US" altLang="en-US" smtClean="0"/>
              <a:t>11/14/08              ASAIF</a:t>
            </a:r>
          </a:p>
        </p:txBody>
      </p:sp>
      <p:sp>
        <p:nvSpPr>
          <p:cNvPr id="25603" name="Slide Number Placeholder 3"/>
          <p:cNvSpPr>
            <a:spLocks noGrp="1"/>
          </p:cNvSpPr>
          <p:nvPr>
            <p:ph type="sldNum" sz="quarter" idx="12"/>
          </p:nvPr>
        </p:nvSpPr>
        <p:spPr>
          <a:noFill/>
          <a:ln>
            <a:miter lim="800000"/>
            <a:headEnd/>
            <a:tailEnd/>
          </a:ln>
        </p:spPr>
        <p:txBody>
          <a:bodyPr/>
          <a:lstStyle/>
          <a:p>
            <a:fld id="{2812AA36-EFB8-466F-ADB7-ACE4F584CF2C}" type="slidenum">
              <a:rPr lang="en-US" altLang="en-US"/>
              <a:pPr/>
              <a:t>21</a:t>
            </a:fld>
            <a:endParaRPr lang="en-US" altLang="en-US"/>
          </a:p>
        </p:txBody>
      </p:sp>
      <p:graphicFrame>
        <p:nvGraphicFramePr>
          <p:cNvPr id="25604" name="Object 2"/>
          <p:cNvGraphicFramePr>
            <a:graphicFrameLocks noChangeAspect="1"/>
          </p:cNvGraphicFramePr>
          <p:nvPr/>
        </p:nvGraphicFramePr>
        <p:xfrm>
          <a:off x="0" y="228600"/>
          <a:ext cx="9067800" cy="6629400"/>
        </p:xfrm>
        <a:graphic>
          <a:graphicData uri="http://schemas.openxmlformats.org/presentationml/2006/ole">
            <p:oleObj spid="_x0000_s25604" name="Chart" r:id="rId3" imgW="9534449" imgH="4848149" progId="Excel.Chart.8">
              <p:embed/>
            </p:oleObj>
          </a:graphicData>
        </a:graphic>
      </p:graphicFrame>
      <p:pic>
        <p:nvPicPr>
          <p:cNvPr id="25605" name="Picture 3" descr="Shorter"/>
          <p:cNvPicPr>
            <a:picLocks noChangeAspect="1" noChangeArrowheads="1"/>
          </p:cNvPicPr>
          <p:nvPr/>
        </p:nvPicPr>
        <p:blipFill>
          <a:blip r:embed="rId4" cstate="print"/>
          <a:srcRect l="16853" t="25000" r="26967" b="2499"/>
          <a:stretch>
            <a:fillRect/>
          </a:stretch>
        </p:blipFill>
        <p:spPr bwMode="auto">
          <a:xfrm>
            <a:off x="6996113" y="304800"/>
            <a:ext cx="700087" cy="1219200"/>
          </a:xfrm>
          <a:prstGeom prst="rect">
            <a:avLst/>
          </a:prstGeom>
          <a:noFill/>
          <a:ln w="9525">
            <a:noFill/>
            <a:miter lim="800000"/>
            <a:headEnd/>
            <a:tailEnd/>
          </a:ln>
        </p:spPr>
      </p:pic>
      <p:pic>
        <p:nvPicPr>
          <p:cNvPr id="25606" name="Picture 4" descr="track meet"/>
          <p:cNvPicPr>
            <a:picLocks noChangeAspect="1" noChangeArrowheads="1"/>
          </p:cNvPicPr>
          <p:nvPr/>
        </p:nvPicPr>
        <p:blipFill>
          <a:blip r:embed="rId5" cstate="print"/>
          <a:srcRect l="15060" t="20000" r="65260" b="23334"/>
          <a:stretch>
            <a:fillRect/>
          </a:stretch>
        </p:blipFill>
        <p:spPr bwMode="auto">
          <a:xfrm>
            <a:off x="7473950" y="4800600"/>
            <a:ext cx="679450" cy="11779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4"/>
          <p:cNvSpPr>
            <a:spLocks noGrp="1" noChangeArrowheads="1"/>
          </p:cNvSpPr>
          <p:nvPr>
            <p:ph type="title"/>
          </p:nvPr>
        </p:nvSpPr>
        <p:spPr>
          <a:xfrm>
            <a:off x="457200" y="304800"/>
            <a:ext cx="8229600" cy="6324600"/>
          </a:xfrm>
        </p:spPr>
        <p:txBody>
          <a:bodyPr/>
          <a:lstStyle/>
          <a:p>
            <a:pPr eaLnBrk="1" hangingPunct="1"/>
            <a:r>
              <a:rPr lang="en-US" altLang="en-US" b="1" smtClean="0">
                <a:solidFill>
                  <a:srgbClr val="CC0099"/>
                </a:solidFill>
              </a:rPr>
              <a:t>Note</a:t>
            </a:r>
            <a:r>
              <a:rPr lang="en-US" altLang="en-US" smtClean="0">
                <a:solidFill>
                  <a:srgbClr val="CC0099"/>
                </a:solidFill>
              </a:rPr>
              <a:t>: </a:t>
            </a:r>
            <a:br>
              <a:rPr lang="en-US" altLang="en-US" smtClean="0">
                <a:solidFill>
                  <a:srgbClr val="CC0099"/>
                </a:solidFill>
              </a:rPr>
            </a:br>
            <a:r>
              <a:rPr lang="en-US" altLang="en-US" smtClean="0">
                <a:solidFill>
                  <a:srgbClr val="CC0099"/>
                </a:solidFill>
              </a:rPr>
              <a:t/>
            </a:r>
            <a:br>
              <a:rPr lang="en-US" altLang="en-US" smtClean="0">
                <a:solidFill>
                  <a:srgbClr val="CC0099"/>
                </a:solidFill>
              </a:rPr>
            </a:br>
            <a:r>
              <a:rPr lang="en-US" altLang="en-US" smtClean="0">
                <a:solidFill>
                  <a:srgbClr val="CC0099"/>
                </a:solidFill>
              </a:rPr>
              <a:t>Grade-Equivalent Scores   </a:t>
            </a:r>
            <a:br>
              <a:rPr lang="en-US" altLang="en-US" smtClean="0">
                <a:solidFill>
                  <a:srgbClr val="CC0099"/>
                </a:solidFill>
              </a:rPr>
            </a:br>
            <a:r>
              <a:rPr lang="en-US" altLang="en-US" smtClean="0">
                <a:solidFill>
                  <a:srgbClr val="CC0099"/>
                </a:solidFill>
              </a:rPr>
              <a:t>are </a:t>
            </a:r>
            <a:r>
              <a:rPr lang="en-US" altLang="en-US" u="sng" smtClean="0">
                <a:solidFill>
                  <a:srgbClr val="CC0099"/>
                </a:solidFill>
              </a:rPr>
              <a:t>not</a:t>
            </a:r>
            <a:r>
              <a:rPr lang="en-US" altLang="en-US" smtClean="0">
                <a:solidFill>
                  <a:srgbClr val="CC0099"/>
                </a:solidFill>
              </a:rPr>
              <a:t> equal units.  You </a:t>
            </a:r>
            <a:r>
              <a:rPr lang="en-US" altLang="en-US" b="1" u="sng" smtClean="0">
                <a:solidFill>
                  <a:srgbClr val="CC0099"/>
                </a:solidFill>
              </a:rPr>
              <a:t>cannot</a:t>
            </a:r>
            <a:r>
              <a:rPr lang="en-US" altLang="en-US" smtClean="0">
                <a:solidFill>
                  <a:srgbClr val="CC0099"/>
                </a:solidFill>
              </a:rPr>
              <a:t> add or subtract them </a:t>
            </a:r>
            <a:br>
              <a:rPr lang="en-US" altLang="en-US" smtClean="0">
                <a:solidFill>
                  <a:srgbClr val="CC0099"/>
                </a:solidFill>
              </a:rPr>
            </a:br>
            <a:r>
              <a:rPr lang="en-US" altLang="en-US" smtClean="0">
                <a:solidFill>
                  <a:srgbClr val="CC0099"/>
                </a:solidFill>
              </a:rPr>
              <a:t>as we have done here for </a:t>
            </a:r>
            <a:br>
              <a:rPr lang="en-US" altLang="en-US" smtClean="0">
                <a:solidFill>
                  <a:srgbClr val="CC0099"/>
                </a:solidFill>
              </a:rPr>
            </a:br>
            <a:r>
              <a:rPr lang="en-US" altLang="en-US" smtClean="0">
                <a:solidFill>
                  <a:srgbClr val="CC0099"/>
                </a:solidFill>
              </a:rPr>
              <a:t>this illustration! </a:t>
            </a:r>
            <a:br>
              <a:rPr lang="en-US" altLang="en-US" smtClean="0">
                <a:solidFill>
                  <a:srgbClr val="CC0099"/>
                </a:solidFill>
              </a:rPr>
            </a:br>
            <a:r>
              <a:rPr lang="en-US" altLang="en-US" smtClean="0">
                <a:solidFill>
                  <a:srgbClr val="CC0099"/>
                </a:solidFill>
              </a:rPr>
              <a:t/>
            </a:r>
            <a:br>
              <a:rPr lang="en-US" altLang="en-US" smtClean="0">
                <a:solidFill>
                  <a:srgbClr val="CC0099"/>
                </a:solidFill>
              </a:rPr>
            </a:br>
            <a:r>
              <a:rPr lang="en-US" altLang="en-US" smtClean="0">
                <a:solidFill>
                  <a:srgbClr val="CC0099"/>
                </a:solidFill>
              </a:rPr>
              <a:t>Don’t do that!</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Grp="1" noChangeArrowheads="1"/>
          </p:cNvSpPr>
          <p:nvPr>
            <p:ph type="body" idx="1"/>
          </p:nvPr>
        </p:nvSpPr>
        <p:spPr>
          <a:xfrm>
            <a:off x="457200" y="838200"/>
            <a:ext cx="8229600" cy="4876800"/>
          </a:xfrm>
        </p:spPr>
        <p:txBody>
          <a:bodyPr/>
          <a:lstStyle/>
          <a:p>
            <a:pPr eaLnBrk="1" hangingPunct="1">
              <a:lnSpc>
                <a:spcPct val="90000"/>
              </a:lnSpc>
            </a:pPr>
            <a:r>
              <a:rPr lang="en-US" altLang="en-US" smtClean="0">
                <a:latin typeface="Verdana" pitchFamily="34" charset="0"/>
              </a:rPr>
              <a:t>Maintaining the same standard score </a:t>
            </a:r>
            <a:r>
              <a:rPr lang="en-US" altLang="en-US" u="sng" smtClean="0">
                <a:latin typeface="Verdana" pitchFamily="34" charset="0"/>
              </a:rPr>
              <a:t>does</a:t>
            </a:r>
            <a:r>
              <a:rPr lang="en-US" altLang="en-US" smtClean="0">
                <a:latin typeface="Verdana" pitchFamily="34" charset="0"/>
              </a:rPr>
              <a:t> mean maintaining the same relative position in your group.</a:t>
            </a:r>
          </a:p>
          <a:p>
            <a:pPr eaLnBrk="1" hangingPunct="1">
              <a:lnSpc>
                <a:spcPct val="90000"/>
              </a:lnSpc>
              <a:buFontTx/>
              <a:buNone/>
            </a:pPr>
            <a:endParaRPr lang="en-US" altLang="en-US" smtClean="0">
              <a:latin typeface="Verdana" pitchFamily="34" charset="0"/>
            </a:endParaRPr>
          </a:p>
          <a:p>
            <a:pPr eaLnBrk="1" hangingPunct="1">
              <a:lnSpc>
                <a:spcPct val="90000"/>
              </a:lnSpc>
            </a:pPr>
            <a:r>
              <a:rPr lang="en-US" altLang="en-US" smtClean="0">
                <a:latin typeface="Verdana" pitchFamily="34" charset="0"/>
              </a:rPr>
              <a:t>If that </a:t>
            </a:r>
            <a:r>
              <a:rPr lang="en-US" altLang="en-US" smtClean="0">
                <a:solidFill>
                  <a:srgbClr val="CC0099"/>
                </a:solidFill>
                <a:latin typeface="Verdana" pitchFamily="34" charset="0"/>
              </a:rPr>
              <a:t>standard score is 100</a:t>
            </a:r>
            <a:r>
              <a:rPr lang="en-US" altLang="en-US" smtClean="0">
                <a:latin typeface="Verdana" pitchFamily="34" charset="0"/>
              </a:rPr>
              <a:t> (scaled score 10, T score 50, percentile rank 50, NCE 50, etc.), then you are making </a:t>
            </a:r>
            <a:r>
              <a:rPr lang="en-US" altLang="en-US" smtClean="0">
                <a:solidFill>
                  <a:srgbClr val="CC0099"/>
                </a:solidFill>
                <a:latin typeface="Verdana" pitchFamily="34" charset="0"/>
              </a:rPr>
              <a:t>about one year’s progress</a:t>
            </a:r>
            <a:r>
              <a:rPr lang="en-US" altLang="en-US" smtClean="0">
                <a:latin typeface="Verdana" pitchFamily="34" charset="0"/>
              </a:rPr>
              <a:t> each year and maintaining the same relative position.</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body" idx="1"/>
          </p:nvPr>
        </p:nvSpPr>
        <p:spPr>
          <a:xfrm>
            <a:off x="457200" y="427038"/>
            <a:ext cx="8229600" cy="5745162"/>
          </a:xfrm>
        </p:spPr>
        <p:txBody>
          <a:bodyPr/>
          <a:lstStyle/>
          <a:p>
            <a:pPr eaLnBrk="1" hangingPunct="1"/>
            <a:r>
              <a:rPr lang="en-US" altLang="en-US" sz="4000" smtClean="0">
                <a:latin typeface="Verdana" pitchFamily="34" charset="0"/>
              </a:rPr>
              <a:t>If that standard score is </a:t>
            </a:r>
            <a:r>
              <a:rPr lang="en-US" altLang="en-US" sz="4000" smtClean="0">
                <a:solidFill>
                  <a:srgbClr val="CC0099"/>
                </a:solidFill>
                <a:latin typeface="Verdana" pitchFamily="34" charset="0"/>
              </a:rPr>
              <a:t>less than 100</a:t>
            </a:r>
            <a:r>
              <a:rPr lang="en-US" altLang="en-US" sz="4000" smtClean="0">
                <a:latin typeface="Verdana" pitchFamily="34" charset="0"/>
              </a:rPr>
              <a:t> (scaled score 10, T score 50, percentile rank 50, NCE 50, etc.), then you are making </a:t>
            </a:r>
            <a:r>
              <a:rPr lang="en-US" altLang="en-US" sz="4000" smtClean="0">
                <a:solidFill>
                  <a:srgbClr val="CC0099"/>
                </a:solidFill>
                <a:latin typeface="Verdana" pitchFamily="34" charset="0"/>
              </a:rPr>
              <a:t>less than one year’s progress</a:t>
            </a:r>
            <a:r>
              <a:rPr lang="en-US" altLang="en-US" sz="4000" smtClean="0">
                <a:latin typeface="Verdana" pitchFamily="34" charset="0"/>
              </a:rPr>
              <a:t> each year and maintaining the same relative position.</a:t>
            </a:r>
          </a:p>
          <a:p>
            <a:pPr eaLnBrk="1" hangingPunct="1">
              <a:buFontTx/>
              <a:buNone/>
            </a:pPr>
            <a:endParaRPr lang="en-US" altLang="en-US" sz="4000" smtClean="0">
              <a:latin typeface="Verdana" pitchFamily="34" charset="0"/>
            </a:endParaRPr>
          </a:p>
          <a:p>
            <a:pPr eaLnBrk="1" hangingPunct="1">
              <a:buFontTx/>
              <a:buNone/>
            </a:pPr>
            <a:endParaRPr lang="en-US" altLang="en-US" sz="4000" smtClean="0">
              <a:latin typeface="Verdana"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6"/>
          <p:cNvSpPr>
            <a:spLocks noGrp="1" noChangeArrowheads="1"/>
          </p:cNvSpPr>
          <p:nvPr>
            <p:ph type="body" idx="1"/>
          </p:nvPr>
        </p:nvSpPr>
        <p:spPr>
          <a:xfrm>
            <a:off x="533400" y="533400"/>
            <a:ext cx="8229600" cy="5638800"/>
          </a:xfrm>
        </p:spPr>
        <p:txBody>
          <a:bodyPr/>
          <a:lstStyle/>
          <a:p>
            <a:pPr eaLnBrk="1" hangingPunct="1"/>
            <a:r>
              <a:rPr lang="en-US" altLang="en-US" sz="3600" smtClean="0">
                <a:latin typeface="Verdana" pitchFamily="34" charset="0"/>
              </a:rPr>
              <a:t>We are here defining “one year’s progress” as the average progress measured by a normed test over one year for a student achieving precisely average scores.</a:t>
            </a:r>
          </a:p>
          <a:p>
            <a:pPr eaLnBrk="1" hangingPunct="1"/>
            <a:r>
              <a:rPr lang="en-US" altLang="en-US" sz="3600" smtClean="0">
                <a:latin typeface="Verdana" pitchFamily="34" charset="0"/>
              </a:rPr>
              <a:t>That amount is also 1.0 years of grade equivalencies.  </a:t>
            </a:r>
          </a:p>
          <a:p>
            <a:pPr eaLnBrk="1" hangingPunct="1"/>
            <a:r>
              <a:rPr lang="en-US" altLang="en-US" sz="3600" smtClean="0">
                <a:latin typeface="Verdana" pitchFamily="34" charset="0"/>
              </a:rPr>
              <a:t>Grade-equivalent scores are </a:t>
            </a:r>
            <a:r>
              <a:rPr lang="en-US" altLang="en-US" sz="3600" u="sng" smtClean="0">
                <a:latin typeface="Verdana" pitchFamily="34" charset="0"/>
              </a:rPr>
              <a:t>not</a:t>
            </a:r>
            <a:r>
              <a:rPr lang="en-US" altLang="en-US" sz="3600" smtClean="0">
                <a:latin typeface="Verdana" pitchFamily="34" charset="0"/>
              </a:rPr>
              <a:t> equal units.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body" idx="1"/>
          </p:nvPr>
        </p:nvSpPr>
        <p:spPr>
          <a:xfrm>
            <a:off x="457200" y="381000"/>
            <a:ext cx="8229600" cy="5745163"/>
          </a:xfrm>
        </p:spPr>
        <p:txBody>
          <a:bodyPr/>
          <a:lstStyle/>
          <a:p>
            <a:pPr eaLnBrk="1" hangingPunct="1"/>
            <a:r>
              <a:rPr lang="en-US" altLang="en-US" sz="4000" smtClean="0">
                <a:latin typeface="Verdana" pitchFamily="34" charset="0"/>
              </a:rPr>
              <a:t>If that standard score is </a:t>
            </a:r>
            <a:r>
              <a:rPr lang="en-US" altLang="en-US" sz="4000" smtClean="0">
                <a:solidFill>
                  <a:srgbClr val="CC0099"/>
                </a:solidFill>
                <a:latin typeface="Verdana" pitchFamily="34" charset="0"/>
              </a:rPr>
              <a:t>greater than 100</a:t>
            </a:r>
            <a:r>
              <a:rPr lang="en-US" altLang="en-US" sz="4000" smtClean="0">
                <a:latin typeface="Verdana" pitchFamily="34" charset="0"/>
              </a:rPr>
              <a:t> (scaled score 10, T score 50, percentile rank 50, NCE 50, etc.), then you are making </a:t>
            </a:r>
            <a:r>
              <a:rPr lang="en-US" altLang="en-US" sz="4000" smtClean="0">
                <a:solidFill>
                  <a:srgbClr val="CC0099"/>
                </a:solidFill>
                <a:latin typeface="Verdana" pitchFamily="34" charset="0"/>
              </a:rPr>
              <a:t>more than one year’s progress</a:t>
            </a:r>
            <a:r>
              <a:rPr lang="en-US" altLang="en-US" sz="4000" smtClean="0">
                <a:latin typeface="Verdana" pitchFamily="34" charset="0"/>
              </a:rPr>
              <a:t> each year and maintaining the same relative position.</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57200" y="274638"/>
            <a:ext cx="8229600" cy="639762"/>
          </a:xfrm>
        </p:spPr>
        <p:txBody>
          <a:bodyPr/>
          <a:lstStyle/>
          <a:p>
            <a:pPr eaLnBrk="1" hangingPunct="1"/>
            <a:r>
              <a:rPr lang="en-US" altLang="en-US" sz="4000" smtClean="0">
                <a:solidFill>
                  <a:schemeClr val="accent2"/>
                </a:solidFill>
              </a:rPr>
              <a:t>Final Caveats</a:t>
            </a:r>
          </a:p>
        </p:txBody>
      </p:sp>
      <p:sp>
        <p:nvSpPr>
          <p:cNvPr id="31747" name="Rectangle 3"/>
          <p:cNvSpPr>
            <a:spLocks noGrp="1" noChangeArrowheads="1"/>
          </p:cNvSpPr>
          <p:nvPr>
            <p:ph type="body" idx="1"/>
          </p:nvPr>
        </p:nvSpPr>
        <p:spPr>
          <a:xfrm>
            <a:off x="457200" y="1143000"/>
            <a:ext cx="8229600" cy="5486400"/>
          </a:xfrm>
        </p:spPr>
        <p:txBody>
          <a:bodyPr/>
          <a:lstStyle/>
          <a:p>
            <a:pPr eaLnBrk="1" hangingPunct="1"/>
            <a:r>
              <a:rPr lang="en-US" altLang="en-US" smtClean="0">
                <a:latin typeface="Verdana" pitchFamily="34" charset="0"/>
              </a:rPr>
              <a:t>Grade-equivalent scores become ever less meaningful as students progress through the grades.</a:t>
            </a:r>
          </a:p>
          <a:p>
            <a:pPr eaLnBrk="1" hangingPunct="1">
              <a:buFontTx/>
              <a:buNone/>
            </a:pPr>
            <a:r>
              <a:rPr lang="en-US" altLang="en-US" smtClean="0">
                <a:latin typeface="Verdana" pitchFamily="34" charset="0"/>
              </a:rPr>
              <a:t>  </a:t>
            </a:r>
          </a:p>
          <a:p>
            <a:pPr eaLnBrk="1" hangingPunct="1"/>
            <a:r>
              <a:rPr lang="en-US" altLang="en-US" smtClean="0">
                <a:latin typeface="Verdana" pitchFamily="34" charset="0"/>
              </a:rPr>
              <a:t>Grade-equivalent scores are not equal units, so they cannot be added, subtracted, multiplied, nor divided (which pretty much eliminates averaging).  If one  insists, one may find the median.</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274638"/>
            <a:ext cx="8229600" cy="639762"/>
          </a:xfrm>
        </p:spPr>
        <p:txBody>
          <a:bodyPr/>
          <a:lstStyle/>
          <a:p>
            <a:pPr eaLnBrk="1" hangingPunct="1"/>
            <a:r>
              <a:rPr lang="en-US" altLang="en-US" sz="4000" smtClean="0">
                <a:solidFill>
                  <a:schemeClr val="accent2"/>
                </a:solidFill>
              </a:rPr>
              <a:t>Final Caveats</a:t>
            </a:r>
          </a:p>
        </p:txBody>
      </p:sp>
      <p:sp>
        <p:nvSpPr>
          <p:cNvPr id="32771" name="Rectangle 3"/>
          <p:cNvSpPr>
            <a:spLocks noGrp="1" noChangeArrowheads="1"/>
          </p:cNvSpPr>
          <p:nvPr>
            <p:ph type="body" idx="1"/>
          </p:nvPr>
        </p:nvSpPr>
        <p:spPr>
          <a:xfrm>
            <a:off x="457200" y="1143000"/>
            <a:ext cx="8229600" cy="5486400"/>
          </a:xfrm>
        </p:spPr>
        <p:txBody>
          <a:bodyPr/>
          <a:lstStyle/>
          <a:p>
            <a:pPr eaLnBrk="1" hangingPunct="1"/>
            <a:r>
              <a:rPr lang="en-US" altLang="en-US" smtClean="0">
                <a:latin typeface="Verdana" pitchFamily="34" charset="0"/>
              </a:rPr>
              <a:t>The average student’s </a:t>
            </a:r>
            <a:r>
              <a:rPr lang="en-US" altLang="en-US" u="sng" smtClean="0">
                <a:latin typeface="Verdana" pitchFamily="34" charset="0"/>
              </a:rPr>
              <a:t>basic</a:t>
            </a:r>
            <a:r>
              <a:rPr lang="en-US" altLang="en-US" smtClean="0">
                <a:latin typeface="Verdana" pitchFamily="34" charset="0"/>
              </a:rPr>
              <a:t> reading, writing, and math skills do not improve dramatically in high school.</a:t>
            </a:r>
          </a:p>
          <a:p>
            <a:pPr eaLnBrk="1" hangingPunct="1"/>
            <a:endParaRPr lang="en-US" altLang="en-US" smtClean="0">
              <a:latin typeface="Verdana" pitchFamily="34" charset="0"/>
            </a:endParaRPr>
          </a:p>
          <a:p>
            <a:pPr eaLnBrk="1" hangingPunct="1"/>
            <a:r>
              <a:rPr lang="en-US" altLang="en-US" smtClean="0">
                <a:latin typeface="Verdana" pitchFamily="34" charset="0"/>
              </a:rPr>
              <a:t>However, high-school students with weak basic reading, writing, and math skills can (and, we believe, absolutely should be taught to) increase the levels of those skills.</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274638"/>
            <a:ext cx="8229600" cy="639762"/>
          </a:xfrm>
        </p:spPr>
        <p:txBody>
          <a:bodyPr/>
          <a:lstStyle/>
          <a:p>
            <a:pPr eaLnBrk="1" hangingPunct="1"/>
            <a:r>
              <a:rPr lang="en-US" altLang="en-US" sz="4000" smtClean="0">
                <a:solidFill>
                  <a:schemeClr val="accent2"/>
                </a:solidFill>
              </a:rPr>
              <a:t>Final Caveats</a:t>
            </a:r>
          </a:p>
        </p:txBody>
      </p:sp>
      <p:sp>
        <p:nvSpPr>
          <p:cNvPr id="33795" name="Rectangle 3"/>
          <p:cNvSpPr>
            <a:spLocks noGrp="1" noChangeArrowheads="1"/>
          </p:cNvSpPr>
          <p:nvPr>
            <p:ph type="body" idx="1"/>
          </p:nvPr>
        </p:nvSpPr>
        <p:spPr>
          <a:xfrm>
            <a:off x="457200" y="1066800"/>
            <a:ext cx="8229600" cy="5486400"/>
          </a:xfrm>
        </p:spPr>
        <p:txBody>
          <a:bodyPr/>
          <a:lstStyle/>
          <a:p>
            <a:pPr eaLnBrk="1" hangingPunct="1">
              <a:spcAft>
                <a:spcPts val="1200"/>
              </a:spcAft>
            </a:pPr>
            <a:r>
              <a:rPr lang="en-US" altLang="en-US" smtClean="0">
                <a:latin typeface="Verdana" pitchFamily="34" charset="0"/>
              </a:rPr>
              <a:t>Most individually administered achievement tests do not deeply test the specialized, advanced skills mastered by the average student during high school.</a:t>
            </a:r>
          </a:p>
          <a:p>
            <a:pPr eaLnBrk="1" hangingPunct="1">
              <a:spcAft>
                <a:spcPts val="1200"/>
              </a:spcAft>
            </a:pPr>
            <a:r>
              <a:rPr lang="en-US" altLang="en-US" smtClean="0">
                <a:latin typeface="Verdana" pitchFamily="34" charset="0"/>
              </a:rPr>
              <a:t>Work samples; classroom tests; examiner-made criterion-referenced tests; curriculum-based assessment (CBA or CBM); and collaboration with teachers may be needed.</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ph type="title"/>
          </p:nvPr>
        </p:nvSpPr>
        <p:spPr>
          <a:xfrm>
            <a:off x="228600" y="579438"/>
            <a:ext cx="8686800" cy="6126162"/>
          </a:xfrm>
        </p:spPr>
        <p:txBody>
          <a:bodyPr/>
          <a:lstStyle/>
          <a:p>
            <a:pPr eaLnBrk="1" hangingPunct="1"/>
            <a:r>
              <a:rPr lang="en-US" altLang="en-US" sz="4000" b="1" smtClean="0">
                <a:solidFill>
                  <a:schemeClr val="accent2"/>
                </a:solidFill>
              </a:rPr>
              <a:t>KTEA-II Form A Reading Comprehension</a:t>
            </a:r>
            <a:br>
              <a:rPr lang="en-US" altLang="en-US" sz="4000" b="1" smtClean="0">
                <a:solidFill>
                  <a:schemeClr val="accent2"/>
                </a:solidFill>
              </a:rPr>
            </a:br>
            <a:r>
              <a:rPr lang="en-US" altLang="en-US" sz="4000" smtClean="0"/>
              <a:t/>
            </a:r>
            <a:br>
              <a:rPr lang="en-US" altLang="en-US" sz="4000" smtClean="0"/>
            </a:br>
            <a:r>
              <a:rPr lang="en-US" altLang="en-US" sz="4000" smtClean="0"/>
              <a:t> Alan Kaufman &amp; Nadeen Kaufman.  </a:t>
            </a:r>
            <a:br>
              <a:rPr lang="en-US" altLang="en-US" sz="4000" smtClean="0"/>
            </a:br>
            <a:r>
              <a:rPr lang="en-US" altLang="en-US" sz="4000" smtClean="0"/>
              <a:t>Circle Pines, MN: Pearson Assessment, 2004</a:t>
            </a:r>
            <a:br>
              <a:rPr lang="en-US" altLang="en-US" sz="4000" smtClean="0"/>
            </a:br>
            <a:r>
              <a:rPr lang="en-US" altLang="en-US" sz="4000" smtClean="0"/>
              <a:t/>
            </a:r>
            <a:br>
              <a:rPr lang="en-US" altLang="en-US" sz="4000" smtClean="0"/>
            </a:br>
            <a:r>
              <a:rPr lang="en-US" altLang="en-US" sz="4000" smtClean="0"/>
              <a:t> </a:t>
            </a:r>
            <a:r>
              <a:rPr lang="en-US" altLang="en-US" sz="4000" b="1" smtClean="0">
                <a:solidFill>
                  <a:srgbClr val="CC0099"/>
                </a:solidFill>
              </a:rPr>
              <a:t>Analogy with a Four-Lap, </a:t>
            </a:r>
            <a:br>
              <a:rPr lang="en-US" altLang="en-US" sz="4000" b="1" smtClean="0">
                <a:solidFill>
                  <a:srgbClr val="CC0099"/>
                </a:solidFill>
              </a:rPr>
            </a:br>
            <a:r>
              <a:rPr lang="en-US" altLang="en-US" sz="4000" b="1" smtClean="0">
                <a:solidFill>
                  <a:srgbClr val="CC0099"/>
                </a:solidFill>
              </a:rPr>
              <a:t>One-Mile Footrace</a:t>
            </a:r>
            <a:r>
              <a:rPr lang="en-US" altLang="en-US" sz="4000" smtClean="0"/>
              <a:t> </a:t>
            </a:r>
            <a:br>
              <a:rPr lang="en-US" altLang="en-US" sz="4000" smtClean="0"/>
            </a:br>
            <a:endParaRPr lang="en-US" altLang="en-US" sz="400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274638"/>
            <a:ext cx="8229600" cy="639762"/>
          </a:xfrm>
        </p:spPr>
        <p:txBody>
          <a:bodyPr/>
          <a:lstStyle/>
          <a:p>
            <a:pPr eaLnBrk="1" hangingPunct="1"/>
            <a:r>
              <a:rPr lang="en-US" altLang="en-US" sz="4000" smtClean="0">
                <a:solidFill>
                  <a:schemeClr val="accent2"/>
                </a:solidFill>
              </a:rPr>
              <a:t>Final Caveats</a:t>
            </a:r>
          </a:p>
        </p:txBody>
      </p:sp>
      <p:sp>
        <p:nvSpPr>
          <p:cNvPr id="34819" name="Rectangle 3"/>
          <p:cNvSpPr>
            <a:spLocks noGrp="1" noChangeArrowheads="1"/>
          </p:cNvSpPr>
          <p:nvPr>
            <p:ph type="body" idx="1"/>
          </p:nvPr>
        </p:nvSpPr>
        <p:spPr>
          <a:xfrm>
            <a:off x="457200" y="1066800"/>
            <a:ext cx="8229600" cy="5486400"/>
          </a:xfrm>
        </p:spPr>
        <p:txBody>
          <a:bodyPr/>
          <a:lstStyle/>
          <a:p>
            <a:pPr eaLnBrk="1" hangingPunct="1">
              <a:spcAft>
                <a:spcPts val="1200"/>
              </a:spcAft>
            </a:pPr>
            <a:r>
              <a:rPr lang="en-US" altLang="en-US" smtClean="0">
                <a:latin typeface="Verdana" pitchFamily="34" charset="0"/>
              </a:rPr>
              <a:t>Many teaching programs include lists of specific skills to be taught.  Some even include end-of-unit tests or other criteria for demonstrating mastery.  These can be used (or adapted to be used) as one way of measuring progress if the specific skills are defined with sufficient clarity and specificity.</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57200" y="304800"/>
            <a:ext cx="8229600" cy="6324600"/>
          </a:xfrm>
        </p:spPr>
        <p:txBody>
          <a:bodyPr/>
          <a:lstStyle/>
          <a:p>
            <a:pPr eaLnBrk="1" hangingPunct="1"/>
            <a:r>
              <a:rPr lang="en-US" altLang="en-US" b="1" smtClean="0">
                <a:solidFill>
                  <a:srgbClr val="CC0099"/>
                </a:solidFill>
              </a:rPr>
              <a:t>Note</a:t>
            </a:r>
            <a:r>
              <a:rPr lang="en-US" altLang="en-US" smtClean="0">
                <a:solidFill>
                  <a:srgbClr val="CC0099"/>
                </a:solidFill>
              </a:rPr>
              <a:t>: </a:t>
            </a:r>
            <a:br>
              <a:rPr lang="en-US" altLang="en-US" smtClean="0">
                <a:solidFill>
                  <a:srgbClr val="CC0099"/>
                </a:solidFill>
              </a:rPr>
            </a:br>
            <a:r>
              <a:rPr lang="en-US" altLang="en-US" smtClean="0">
                <a:solidFill>
                  <a:srgbClr val="CC0099"/>
                </a:solidFill>
              </a:rPr>
              <a:t/>
            </a:r>
            <a:br>
              <a:rPr lang="en-US" altLang="en-US" smtClean="0">
                <a:solidFill>
                  <a:srgbClr val="CC0099"/>
                </a:solidFill>
              </a:rPr>
            </a:br>
            <a:r>
              <a:rPr lang="en-US" altLang="en-US" smtClean="0">
                <a:solidFill>
                  <a:srgbClr val="CC0099"/>
                </a:solidFill>
              </a:rPr>
              <a:t>Grade-Equivalent Scores are </a:t>
            </a:r>
            <a:r>
              <a:rPr lang="en-US" altLang="en-US" u="sng" smtClean="0">
                <a:solidFill>
                  <a:srgbClr val="CC0099"/>
                </a:solidFill>
              </a:rPr>
              <a:t>not</a:t>
            </a:r>
            <a:r>
              <a:rPr lang="en-US" altLang="en-US" smtClean="0">
                <a:solidFill>
                  <a:srgbClr val="CC0099"/>
                </a:solidFill>
              </a:rPr>
              <a:t> equal units.  You simply </a:t>
            </a:r>
            <a:r>
              <a:rPr lang="en-US" altLang="en-US" b="1" u="sng" smtClean="0">
                <a:solidFill>
                  <a:srgbClr val="CC0099"/>
                </a:solidFill>
              </a:rPr>
              <a:t>cannot</a:t>
            </a:r>
            <a:r>
              <a:rPr lang="en-US" altLang="en-US" smtClean="0">
                <a:solidFill>
                  <a:srgbClr val="CC0099"/>
                </a:solidFill>
              </a:rPr>
              <a:t> add or subtract or average them as we have </a:t>
            </a:r>
            <a:br>
              <a:rPr lang="en-US" altLang="en-US" smtClean="0">
                <a:solidFill>
                  <a:srgbClr val="CC0099"/>
                </a:solidFill>
              </a:rPr>
            </a:br>
            <a:r>
              <a:rPr lang="en-US" altLang="en-US" smtClean="0">
                <a:solidFill>
                  <a:srgbClr val="CC0099"/>
                </a:solidFill>
              </a:rPr>
              <a:t>done here for this illustration! </a:t>
            </a:r>
            <a:br>
              <a:rPr lang="en-US" altLang="en-US" smtClean="0">
                <a:solidFill>
                  <a:srgbClr val="CC0099"/>
                </a:solidFill>
              </a:rPr>
            </a:br>
            <a:r>
              <a:rPr lang="en-US" altLang="en-US" smtClean="0">
                <a:solidFill>
                  <a:srgbClr val="CC0099"/>
                </a:solidFill>
              </a:rPr>
              <a:t/>
            </a:r>
            <a:br>
              <a:rPr lang="en-US" altLang="en-US" smtClean="0">
                <a:solidFill>
                  <a:srgbClr val="CC0099"/>
                </a:solidFill>
              </a:rPr>
            </a:br>
            <a:r>
              <a:rPr lang="en-US" altLang="en-US" smtClean="0">
                <a:solidFill>
                  <a:srgbClr val="CC0099"/>
                </a:solidFill>
              </a:rPr>
              <a:t>Don’t do that!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ph type="title"/>
          </p:nvPr>
        </p:nvSpPr>
        <p:spPr>
          <a:xfrm>
            <a:off x="152400" y="685800"/>
            <a:ext cx="8839200" cy="5715000"/>
          </a:xfrm>
        </p:spPr>
        <p:txBody>
          <a:bodyPr/>
          <a:lstStyle/>
          <a:p>
            <a:pPr algn="l" eaLnBrk="1" hangingPunct="1"/>
            <a:r>
              <a:rPr lang="en-US" altLang="en-US" sz="4000" smtClean="0"/>
              <a:t>   Ron Dumont &amp; John Willis 2/28/07</a:t>
            </a:r>
            <a:br>
              <a:rPr lang="en-US" altLang="en-US" sz="4000" smtClean="0"/>
            </a:br>
            <a:r>
              <a:rPr lang="en-US" altLang="en-US" sz="4000" smtClean="0"/>
              <a:t>  Revised by Susan Morbey 11/25/07</a:t>
            </a:r>
            <a:br>
              <a:rPr lang="en-US" altLang="en-US" sz="4000" smtClean="0"/>
            </a:br>
            <a:r>
              <a:rPr lang="en-US" altLang="en-US" sz="4000" smtClean="0"/>
              <a:t>             Analogy stolen from </a:t>
            </a:r>
            <a:br>
              <a:rPr lang="en-US" altLang="en-US" sz="4000" smtClean="0"/>
            </a:br>
            <a:r>
              <a:rPr lang="en-US" altLang="en-US" sz="4000" smtClean="0"/>
              <a:t>            Gerald M. Zelin, Esq.</a:t>
            </a:r>
            <a:br>
              <a:rPr lang="en-US" altLang="en-US" sz="4000" smtClean="0"/>
            </a:br>
            <a:r>
              <a:rPr lang="en-US" altLang="en-US" sz="4000" smtClean="0"/>
              <a:t/>
            </a:r>
            <a:br>
              <a:rPr lang="en-US" altLang="en-US" sz="4000" smtClean="0"/>
            </a:br>
            <a:r>
              <a:rPr lang="en-US" altLang="en-US" sz="4000" smtClean="0"/>
              <a:t>  (</a:t>
            </a:r>
            <a:r>
              <a:rPr lang="en-US" altLang="en-US" sz="3200" smtClean="0"/>
              <a:t>but experienced by </a:t>
            </a:r>
            <a:br>
              <a:rPr lang="en-US" altLang="en-US" sz="3200" smtClean="0"/>
            </a:br>
            <a:r>
              <a:rPr lang="en-US" altLang="en-US" sz="3200" smtClean="0"/>
              <a:t>  John  Willis        running </a:t>
            </a:r>
            <a:br>
              <a:rPr lang="en-US" altLang="en-US" sz="3200" smtClean="0"/>
            </a:br>
            <a:r>
              <a:rPr lang="en-US" altLang="en-US" sz="3200" smtClean="0"/>
              <a:t>  against Olympic Gold </a:t>
            </a:r>
            <a:br>
              <a:rPr lang="en-US" altLang="en-US" sz="3200" smtClean="0"/>
            </a:br>
            <a:r>
              <a:rPr lang="en-US" altLang="en-US" sz="3200" smtClean="0"/>
              <a:t>  Medalist Frank Shorter      </a:t>
            </a:r>
            <a:br>
              <a:rPr lang="en-US" altLang="en-US" sz="3200" smtClean="0"/>
            </a:br>
            <a:r>
              <a:rPr lang="en-US" altLang="en-US" sz="3200" smtClean="0"/>
              <a:t>        et al. c. 5/2/64)</a:t>
            </a:r>
          </a:p>
        </p:txBody>
      </p:sp>
      <p:sp>
        <p:nvSpPr>
          <p:cNvPr id="7171" name="AutoShape 3"/>
          <p:cNvSpPr>
            <a:spLocks noChangeArrowheads="1"/>
          </p:cNvSpPr>
          <p:nvPr/>
        </p:nvSpPr>
        <p:spPr bwMode="auto">
          <a:xfrm>
            <a:off x="533400" y="5880100"/>
            <a:ext cx="457200" cy="495300"/>
          </a:xfrm>
          <a:prstGeom prst="smileyFace">
            <a:avLst>
              <a:gd name="adj" fmla="val 4653"/>
            </a:avLst>
          </a:prstGeom>
          <a:solidFill>
            <a:srgbClr val="FF0000"/>
          </a:solidFill>
          <a:ln w="9525">
            <a:solidFill>
              <a:srgbClr val="000000"/>
            </a:solidFill>
            <a:round/>
            <a:headEnd/>
            <a:tailEnd/>
          </a:ln>
        </p:spPr>
        <p:txBody>
          <a:bodyPr/>
          <a:lstStyle/>
          <a:p>
            <a:pPr eaLnBrk="1" hangingPunct="1"/>
            <a:endParaRPr lang="en-US" altLang="en-US"/>
          </a:p>
        </p:txBody>
      </p:sp>
      <p:sp>
        <p:nvSpPr>
          <p:cNvPr id="7172" name="AutoShape 4"/>
          <p:cNvSpPr>
            <a:spLocks noChangeArrowheads="1"/>
          </p:cNvSpPr>
          <p:nvPr/>
        </p:nvSpPr>
        <p:spPr bwMode="auto">
          <a:xfrm>
            <a:off x="2692400" y="4406900"/>
            <a:ext cx="457200" cy="495300"/>
          </a:xfrm>
          <a:prstGeom prst="smileyFace">
            <a:avLst>
              <a:gd name="adj" fmla="val 4653"/>
            </a:avLst>
          </a:prstGeom>
          <a:solidFill>
            <a:srgbClr val="009900"/>
          </a:solidFill>
          <a:ln w="9525">
            <a:solidFill>
              <a:srgbClr val="000000"/>
            </a:solidFill>
            <a:round/>
            <a:headEnd/>
            <a:tailEnd/>
          </a:ln>
        </p:spPr>
        <p:txBody>
          <a:bodyPr/>
          <a:lstStyle/>
          <a:p>
            <a:pPr eaLnBrk="1" hangingPunct="1"/>
            <a:endParaRPr lang="en-US" altLang="en-US"/>
          </a:p>
        </p:txBody>
      </p:sp>
      <p:pic>
        <p:nvPicPr>
          <p:cNvPr id="7173" name="Picture 5" descr="track meet"/>
          <p:cNvPicPr>
            <a:picLocks noChangeAspect="1" noChangeArrowheads="1"/>
          </p:cNvPicPr>
          <p:nvPr/>
        </p:nvPicPr>
        <p:blipFill>
          <a:blip r:embed="rId2" cstate="print"/>
          <a:srcRect l="7028" r="9036"/>
          <a:stretch>
            <a:fillRect/>
          </a:stretch>
        </p:blipFill>
        <p:spPr bwMode="auto">
          <a:xfrm>
            <a:off x="5181600" y="4092575"/>
            <a:ext cx="2895600" cy="2079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9" descr="Shorter"/>
          <p:cNvPicPr>
            <a:picLocks noChangeAspect="1" noChangeArrowheads="1"/>
          </p:cNvPicPr>
          <p:nvPr/>
        </p:nvPicPr>
        <p:blipFill>
          <a:blip r:embed="rId2" cstate="print"/>
          <a:srcRect/>
          <a:stretch>
            <a:fillRect/>
          </a:stretch>
        </p:blipFill>
        <p:spPr bwMode="auto">
          <a:xfrm>
            <a:off x="2209800" y="152400"/>
            <a:ext cx="4860925" cy="6553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1"/>
          <p:cNvSpPr txBox="1">
            <a:spLocks noGrp="1"/>
          </p:cNvSpPr>
          <p:nvPr/>
        </p:nvSpPr>
        <p:spPr bwMode="auto">
          <a:xfrm>
            <a:off x="457200" y="6245225"/>
            <a:ext cx="2133600" cy="476250"/>
          </a:xfrm>
          <a:prstGeom prst="rect">
            <a:avLst/>
          </a:prstGeom>
          <a:noFill/>
          <a:ln w="9525">
            <a:noFill/>
            <a:miter lim="800000"/>
            <a:headEnd/>
            <a:tailEnd/>
          </a:ln>
        </p:spPr>
        <p:txBody>
          <a:bodyPr/>
          <a:lstStyle/>
          <a:p>
            <a:pPr eaLnBrk="1" hangingPunct="1"/>
            <a:r>
              <a:rPr lang="en-US" altLang="en-US" sz="1400">
                <a:solidFill>
                  <a:schemeClr val="accent2"/>
                </a:solidFill>
                <a:latin typeface="Verdana" pitchFamily="34" charset="0"/>
              </a:rPr>
              <a:t>Ed. Evals. 5/15/09</a:t>
            </a:r>
          </a:p>
        </p:txBody>
      </p:sp>
      <p:sp>
        <p:nvSpPr>
          <p:cNvPr id="9219" name="Footer Placeholder 2"/>
          <p:cNvSpPr txBox="1">
            <a:spLocks noGrp="1"/>
          </p:cNvSpPr>
          <p:nvPr/>
        </p:nvSpPr>
        <p:spPr bwMode="auto">
          <a:xfrm>
            <a:off x="3124200" y="6245225"/>
            <a:ext cx="2895600" cy="476250"/>
          </a:xfrm>
          <a:prstGeom prst="rect">
            <a:avLst/>
          </a:prstGeom>
          <a:noFill/>
          <a:ln w="9525">
            <a:noFill/>
            <a:miter lim="800000"/>
            <a:headEnd/>
            <a:tailEnd/>
          </a:ln>
        </p:spPr>
        <p:txBody>
          <a:bodyPr/>
          <a:lstStyle/>
          <a:p>
            <a:pPr algn="ctr" eaLnBrk="1" hangingPunct="1"/>
            <a:r>
              <a:rPr lang="en-US" altLang="en-US" sz="1400" b="1">
                <a:solidFill>
                  <a:schemeClr val="accent2"/>
                </a:solidFill>
                <a:latin typeface="Verdana" pitchFamily="34" charset="0"/>
              </a:rPr>
              <a:t>Ron Dumont &amp; John Willis</a:t>
            </a:r>
          </a:p>
        </p:txBody>
      </p:sp>
      <p:sp>
        <p:nvSpPr>
          <p:cNvPr id="9220" name="Slide Number Placeholder 3"/>
          <p:cNvSpPr txBox="1">
            <a:spLocks noGrp="1"/>
          </p:cNvSpPr>
          <p:nvPr/>
        </p:nvSpPr>
        <p:spPr bwMode="auto">
          <a:xfrm>
            <a:off x="6553200" y="6245225"/>
            <a:ext cx="2133600" cy="476250"/>
          </a:xfrm>
          <a:prstGeom prst="rect">
            <a:avLst/>
          </a:prstGeom>
          <a:noFill/>
          <a:ln w="9525">
            <a:noFill/>
            <a:miter lim="800000"/>
            <a:headEnd/>
            <a:tailEnd/>
          </a:ln>
        </p:spPr>
        <p:txBody>
          <a:bodyPr anchor="ctr"/>
          <a:lstStyle/>
          <a:p>
            <a:pPr algn="r" eaLnBrk="1" hangingPunct="1"/>
            <a:fld id="{67B99F4D-1564-43B6-ADAE-2AB4C249D1DF}" type="slidenum">
              <a:rPr lang="en-US" altLang="en-US" sz="1200">
                <a:solidFill>
                  <a:schemeClr val="bg1"/>
                </a:solidFill>
                <a:latin typeface="Verdana" pitchFamily="34" charset="0"/>
              </a:rPr>
              <a:pPr algn="r" eaLnBrk="1" hangingPunct="1"/>
              <a:t>6</a:t>
            </a:fld>
            <a:endParaRPr lang="en-US" altLang="en-US" sz="1200">
              <a:solidFill>
                <a:schemeClr val="bg1"/>
              </a:solidFill>
              <a:latin typeface="Verdana" pitchFamily="34" charset="0"/>
            </a:endParaRPr>
          </a:p>
        </p:txBody>
      </p:sp>
      <p:pic>
        <p:nvPicPr>
          <p:cNvPr id="9221" name="Picture 2" descr="Shorter"/>
          <p:cNvPicPr>
            <a:picLocks noChangeAspect="1" noChangeArrowheads="1"/>
          </p:cNvPicPr>
          <p:nvPr/>
        </p:nvPicPr>
        <p:blipFill>
          <a:blip r:embed="rId3" cstate="print"/>
          <a:srcRect/>
          <a:stretch>
            <a:fillRect/>
          </a:stretch>
        </p:blipFill>
        <p:spPr bwMode="auto">
          <a:xfrm>
            <a:off x="685800" y="304800"/>
            <a:ext cx="3956050" cy="5334000"/>
          </a:xfrm>
          <a:prstGeom prst="rect">
            <a:avLst/>
          </a:prstGeom>
          <a:noFill/>
          <a:ln w="9525">
            <a:noFill/>
            <a:miter lim="800000"/>
            <a:headEnd/>
            <a:tailEnd/>
          </a:ln>
        </p:spPr>
      </p:pic>
      <p:grpSp>
        <p:nvGrpSpPr>
          <p:cNvPr id="2" name="Group 8"/>
          <p:cNvGrpSpPr>
            <a:grpSpLocks/>
          </p:cNvGrpSpPr>
          <p:nvPr/>
        </p:nvGrpSpPr>
        <p:grpSpPr bwMode="auto">
          <a:xfrm>
            <a:off x="5257800" y="304800"/>
            <a:ext cx="3124200" cy="5457825"/>
            <a:chOff x="4724400" y="304800"/>
            <a:chExt cx="3124199" cy="5457946"/>
          </a:xfrm>
        </p:grpSpPr>
        <p:pic>
          <p:nvPicPr>
            <p:cNvPr id="9223" name="Picture 6"/>
            <p:cNvPicPr>
              <a:picLocks noChangeAspect="1" noChangeArrowheads="1"/>
            </p:cNvPicPr>
            <p:nvPr/>
          </p:nvPicPr>
          <p:blipFill>
            <a:blip r:embed="rId4" cstate="print"/>
            <a:srcRect/>
            <a:stretch>
              <a:fillRect/>
            </a:stretch>
          </p:blipFill>
          <p:spPr bwMode="auto">
            <a:xfrm>
              <a:off x="5029200" y="838200"/>
              <a:ext cx="2411399" cy="4924546"/>
            </a:xfrm>
            <a:prstGeom prst="rect">
              <a:avLst/>
            </a:prstGeom>
            <a:noFill/>
            <a:ln w="9525">
              <a:noFill/>
              <a:miter lim="800000"/>
              <a:headEnd/>
              <a:tailEnd/>
            </a:ln>
          </p:spPr>
        </p:pic>
        <p:pic>
          <p:nvPicPr>
            <p:cNvPr id="9224" name="Picture 7"/>
            <p:cNvPicPr>
              <a:picLocks noChangeAspect="1" noChangeArrowheads="1"/>
            </p:cNvPicPr>
            <p:nvPr/>
          </p:nvPicPr>
          <p:blipFill>
            <a:blip r:embed="rId5" cstate="print"/>
            <a:srcRect/>
            <a:stretch>
              <a:fillRect/>
            </a:stretch>
          </p:blipFill>
          <p:spPr bwMode="auto">
            <a:xfrm>
              <a:off x="4724400" y="304800"/>
              <a:ext cx="3124199" cy="790460"/>
            </a:xfrm>
            <a:prstGeom prst="rect">
              <a:avLst/>
            </a:prstGeom>
            <a:noFill/>
            <a:ln w="9525">
              <a:noFill/>
              <a:miter lim="800000"/>
              <a:headEnd/>
              <a:tailEnd/>
            </a:ln>
          </p:spPr>
        </p:pic>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ph type="title"/>
          </p:nvPr>
        </p:nvSpPr>
        <p:spPr>
          <a:xfrm>
            <a:off x="685800" y="381000"/>
            <a:ext cx="8001000" cy="6019800"/>
          </a:xfrm>
        </p:spPr>
        <p:txBody>
          <a:bodyPr/>
          <a:lstStyle/>
          <a:p>
            <a:pPr algn="l" eaLnBrk="1" hangingPunct="1"/>
            <a:r>
              <a:rPr lang="en-US" altLang="en-US" sz="4000" smtClean="0"/>
              <a:t>    SS = Standard Score  </a:t>
            </a:r>
            <a:br>
              <a:rPr lang="en-US" altLang="en-US" sz="4000" smtClean="0"/>
            </a:br>
            <a:r>
              <a:rPr lang="en-US" altLang="en-US" sz="4000" smtClean="0"/>
              <a:t>    PR = Percentile Rank   </a:t>
            </a:r>
            <a:br>
              <a:rPr lang="en-US" altLang="en-US" sz="4000" smtClean="0"/>
            </a:br>
            <a:r>
              <a:rPr lang="en-US" altLang="en-US" sz="4000" smtClean="0"/>
              <a:t>    GE = Grade-Equivalent Score</a:t>
            </a:r>
            <a:br>
              <a:rPr lang="en-US" altLang="en-US" sz="4000" smtClean="0"/>
            </a:br>
            <a:r>
              <a:rPr lang="en-US" altLang="en-US" sz="4000" smtClean="0"/>
              <a:t/>
            </a:r>
            <a:br>
              <a:rPr lang="en-US" altLang="en-US" sz="4000" smtClean="0"/>
            </a:br>
            <a:r>
              <a:rPr lang="en-US" altLang="en-US" sz="4000" smtClean="0">
                <a:solidFill>
                  <a:srgbClr val="CC0099"/>
                </a:solidFill>
              </a:rPr>
              <a:t>Note: Grade-Equivalent Scores   </a:t>
            </a:r>
            <a:br>
              <a:rPr lang="en-US" altLang="en-US" sz="4000" smtClean="0">
                <a:solidFill>
                  <a:srgbClr val="CC0099"/>
                </a:solidFill>
              </a:rPr>
            </a:br>
            <a:r>
              <a:rPr lang="en-US" altLang="en-US" sz="4000" smtClean="0">
                <a:solidFill>
                  <a:srgbClr val="CC0099"/>
                </a:solidFill>
              </a:rPr>
              <a:t>are </a:t>
            </a:r>
            <a:r>
              <a:rPr lang="en-US" altLang="en-US" sz="4000" u="sng" smtClean="0">
                <a:solidFill>
                  <a:srgbClr val="CC0099"/>
                </a:solidFill>
              </a:rPr>
              <a:t>not</a:t>
            </a:r>
            <a:r>
              <a:rPr lang="en-US" altLang="en-US" sz="4000" smtClean="0">
                <a:solidFill>
                  <a:srgbClr val="CC0099"/>
                </a:solidFill>
              </a:rPr>
              <a:t> equal units.  You </a:t>
            </a:r>
            <a:r>
              <a:rPr lang="en-US" altLang="en-US" sz="4000" b="1" u="sng" smtClean="0">
                <a:solidFill>
                  <a:srgbClr val="CC0099"/>
                </a:solidFill>
              </a:rPr>
              <a:t>cannot</a:t>
            </a:r>
            <a:r>
              <a:rPr lang="en-US" altLang="en-US" sz="4000" smtClean="0">
                <a:solidFill>
                  <a:srgbClr val="CC0099"/>
                </a:solidFill>
              </a:rPr>
              <a:t> add or subtract them as we have done here! Don’t do that!</a:t>
            </a:r>
            <a:br>
              <a:rPr lang="en-US" altLang="en-US" sz="4000" smtClean="0">
                <a:solidFill>
                  <a:srgbClr val="CC0099"/>
                </a:solidFill>
              </a:rPr>
            </a:br>
            <a:r>
              <a:rPr lang="en-US" altLang="en-US" sz="4000" smtClean="0"/>
              <a:t/>
            </a:r>
            <a:br>
              <a:rPr lang="en-US" altLang="en-US" sz="4000" smtClean="0"/>
            </a:br>
            <a:r>
              <a:rPr lang="en-US" altLang="en-US" sz="4000" smtClean="0"/>
              <a:t>     </a:t>
            </a:r>
            <a:r>
              <a:rPr lang="en-US" altLang="en-US" sz="4000" smtClean="0">
                <a:solidFill>
                  <a:schemeClr val="accent2"/>
                </a:solidFill>
              </a:rPr>
              <a:t>1 mile = 4 laps around track</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290" name="Object 4"/>
          <p:cNvGraphicFramePr>
            <a:graphicFrameLocks noChangeAspect="1"/>
          </p:cNvGraphicFramePr>
          <p:nvPr/>
        </p:nvGraphicFramePr>
        <p:xfrm>
          <a:off x="1319213" y="-1066800"/>
          <a:ext cx="13234987" cy="16535400"/>
        </p:xfrm>
        <a:graphic>
          <a:graphicData uri="http://schemas.openxmlformats.org/presentationml/2006/ole">
            <p:oleObj spid="_x0000_s12290" name="Document" r:id="rId3" imgW="6508964" imgH="8133374" progId="Word.Document.8">
              <p:embed/>
            </p:oleObj>
          </a:graphicData>
        </a:graphic>
      </p:graphicFrame>
      <p:sp>
        <p:nvSpPr>
          <p:cNvPr id="12291" name="Text Box 5"/>
          <p:cNvSpPr txBox="1">
            <a:spLocks noChangeArrowheads="1"/>
          </p:cNvSpPr>
          <p:nvPr/>
        </p:nvSpPr>
        <p:spPr bwMode="auto">
          <a:xfrm>
            <a:off x="1371600" y="3794125"/>
            <a:ext cx="8610600" cy="2530475"/>
          </a:xfrm>
          <a:prstGeom prst="rect">
            <a:avLst/>
          </a:prstGeom>
          <a:noFill/>
          <a:ln w="9525">
            <a:noFill/>
            <a:miter lim="800000"/>
            <a:headEnd/>
            <a:tailEnd/>
          </a:ln>
          <a:effectLst/>
        </p:spPr>
        <p:txBody>
          <a:bodyPr>
            <a:spAutoFit/>
          </a:bodyPr>
          <a:lstStyle/>
          <a:p>
            <a:pPr eaLnBrk="1" hangingPunct="1">
              <a:spcBef>
                <a:spcPct val="50000"/>
              </a:spcBef>
            </a:pPr>
            <a:r>
              <a:rPr lang="en-US" altLang="en-US" sz="4000">
                <a:latin typeface="Verdana" pitchFamily="34" charset="0"/>
              </a:rPr>
              <a:t>4 laps = 1 mile</a:t>
            </a:r>
          </a:p>
          <a:p>
            <a:pPr eaLnBrk="1" hangingPunct="1">
              <a:spcBef>
                <a:spcPct val="50000"/>
              </a:spcBef>
            </a:pPr>
            <a:r>
              <a:rPr lang="en-US" altLang="en-US" sz="4000">
                <a:latin typeface="Verdana" pitchFamily="34" charset="0"/>
              </a:rPr>
              <a:t>1 lap  = 1 year of school</a:t>
            </a:r>
          </a:p>
          <a:p>
            <a:pPr eaLnBrk="1" hangingPunct="1">
              <a:spcBef>
                <a:spcPct val="50000"/>
              </a:spcBef>
            </a:pPr>
            <a:r>
              <a:rPr lang="en-US" altLang="en-US" sz="4000">
                <a:latin typeface="Verdana" pitchFamily="34" charset="0"/>
              </a:rPr>
              <a:t>4 laps = grades 1 through 4</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10" descr="[Picture of runner and official with starter's pistol]">
            <a:hlinkClick r:id="rId2"/>
          </p:cNvPr>
          <p:cNvPicPr>
            <a:picLocks noChangeAspect="1" noChangeArrowheads="1"/>
          </p:cNvPicPr>
          <p:nvPr/>
        </p:nvPicPr>
        <p:blipFill>
          <a:blip r:embed="rId3" cstate="print"/>
          <a:srcRect/>
          <a:stretch>
            <a:fillRect/>
          </a:stretch>
        </p:blipFill>
        <p:spPr bwMode="auto">
          <a:xfrm>
            <a:off x="3263900" y="1600200"/>
            <a:ext cx="2527300" cy="4191000"/>
          </a:xfrm>
          <a:prstGeom prst="rect">
            <a:avLst/>
          </a:prstGeom>
          <a:noFill/>
          <a:ln w="9525">
            <a:noFill/>
            <a:miter lim="800000"/>
            <a:headEnd/>
            <a:tailEnd/>
          </a:ln>
        </p:spPr>
      </p:pic>
      <p:sp>
        <p:nvSpPr>
          <p:cNvPr id="13315" name="AutoShape 11"/>
          <p:cNvSpPr>
            <a:spLocks noChangeArrowheads="1"/>
          </p:cNvSpPr>
          <p:nvPr/>
        </p:nvSpPr>
        <p:spPr bwMode="auto">
          <a:xfrm>
            <a:off x="3352800" y="609600"/>
            <a:ext cx="2895600" cy="1295400"/>
          </a:xfrm>
          <a:prstGeom prst="wedgeEllipseCallout">
            <a:avLst>
              <a:gd name="adj1" fmla="val -43750"/>
              <a:gd name="adj2" fmla="val 70000"/>
            </a:avLst>
          </a:prstGeom>
          <a:solidFill>
            <a:srgbClr val="FFFFFF"/>
          </a:solidFill>
          <a:ln w="9525">
            <a:solidFill>
              <a:schemeClr val="tx1"/>
            </a:solidFill>
            <a:miter lim="800000"/>
            <a:headEnd/>
            <a:tailEnd/>
          </a:ln>
          <a:effectLst/>
        </p:spPr>
        <p:txBody>
          <a:bodyPr/>
          <a:lstStyle/>
          <a:p>
            <a:pPr algn="ctr" eaLnBrk="1" hangingPunct="1"/>
            <a:r>
              <a:rPr lang="en-US" altLang="en-US" sz="4400" b="1">
                <a:solidFill>
                  <a:srgbClr val="CC0099"/>
                </a:solidFill>
              </a:rPr>
              <a:t>BANG!</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548</TotalTime>
  <Words>895</Words>
  <Application>Microsoft Office PowerPoint</Application>
  <PresentationFormat>On-screen Show (4:3)</PresentationFormat>
  <Paragraphs>69</Paragraphs>
  <Slides>31</Slides>
  <Notes>1</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2</vt:i4>
      </vt:variant>
      <vt:variant>
        <vt:lpstr>Slide Titles</vt:lpstr>
      </vt:variant>
      <vt:variant>
        <vt:i4>31</vt:i4>
      </vt:variant>
    </vt:vector>
  </HeadingPairs>
  <TitlesOfParts>
    <vt:vector size="36" baseType="lpstr">
      <vt:lpstr>Arial</vt:lpstr>
      <vt:lpstr>Verdana</vt:lpstr>
      <vt:lpstr>Default Design</vt:lpstr>
      <vt:lpstr>Microsoft Word Document</vt:lpstr>
      <vt:lpstr>Microsoft Office Excel Chart</vt:lpstr>
      <vt:lpstr>ANNUAL PROGRESS:  MAINTAINING THE SAME RELATIVE POSITION  A Year’s Growth             in a Year’s Time?</vt:lpstr>
      <vt:lpstr>Grade-Equivalent         Scores Corresponding  to Standard Scores of 120, 110, 100, 90, and 80  by Spring Grade Norms </vt:lpstr>
      <vt:lpstr>KTEA-II Form A Reading Comprehension   Alan Kaufman &amp; Nadeen Kaufman.   Circle Pines, MN: Pearson Assessment, 2004   Analogy with a Four-Lap,  One-Mile Footrace  </vt:lpstr>
      <vt:lpstr>   Ron Dumont &amp; John Willis 2/28/07   Revised by Susan Morbey 11/25/07              Analogy stolen from              Gerald M. Zelin, Esq.    (but experienced by    John  Willis        running    against Olympic Gold    Medalist Frank Shorter               et al. c. 5/2/64)</vt:lpstr>
      <vt:lpstr>Slide 5</vt:lpstr>
      <vt:lpstr>Slide 6</vt:lpstr>
      <vt:lpstr>    SS = Standard Score       PR = Percentile Rank        GE = Grade-Equivalent Score  Note: Grade-Equivalent Scores    are not equal units.  You cannot add or subtract them as we have done here! Don’t do that!       1 mile = 4 laps around track</vt:lpstr>
      <vt:lpstr>Slide 8</vt:lpstr>
      <vt:lpstr>Slide 9</vt:lpstr>
      <vt:lpstr>Slide 10</vt:lpstr>
      <vt:lpstr>End of First Lap</vt:lpstr>
      <vt:lpstr>Slide 12</vt:lpstr>
      <vt:lpstr>Note: Grade-Equivalent  Scores are not equal units.  You cannot add or subtract them as we have done here! Don’t do that!     International Reading Association (1982).  Misuse of grade equivalents:       resolution passed by the Delegates Assembly of the International       Reading Association, April 1981.  Reading Teacher, January, p. 464.  Smith, M. III (2009). The Hippocratic Oath and grade equivalents       (Metametrics Position Paper 1330L). Retrieved from       http://www.lexile.com/m/uploads/grade-equivalents/HippocraticOathGradeEquivalents.pdf   Willis, J. O. (1977).  Overall Achievement Test - Cumulative Evaluation       Reflecting Educational Ability Level (OAT-CEREAL).  NH Personnel       and Guidance Journal, 6, 1, 9.</vt:lpstr>
      <vt:lpstr>End of Second Lap</vt:lpstr>
      <vt:lpstr>Slide 15</vt:lpstr>
      <vt:lpstr>End of Third Lap</vt:lpstr>
      <vt:lpstr>Slide 17</vt:lpstr>
      <vt:lpstr>End of Fourth Lap</vt:lpstr>
      <vt:lpstr>Four Laps = 1 Mile</vt:lpstr>
      <vt:lpstr>Four Laps = 1 Mile</vt:lpstr>
      <vt:lpstr>Slide 21</vt:lpstr>
      <vt:lpstr>Note:   Grade-Equivalent Scores    are not equal units.  You cannot add or subtract them  as we have done here for  this illustration!   Don’t do that!</vt:lpstr>
      <vt:lpstr>Slide 23</vt:lpstr>
      <vt:lpstr>Slide 24</vt:lpstr>
      <vt:lpstr>Slide 25</vt:lpstr>
      <vt:lpstr>Slide 26</vt:lpstr>
      <vt:lpstr>Final Caveats</vt:lpstr>
      <vt:lpstr>Final Caveats</vt:lpstr>
      <vt:lpstr>Final Caveats</vt:lpstr>
      <vt:lpstr>Final Caveats</vt:lpstr>
      <vt:lpstr>Note:   Grade-Equivalent Scores are not equal units.  You simply cannot add or subtract or average them as we have  done here for this illustration!   Don’t do that!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John O. Willis</dc:creator>
  <cp:lastModifiedBy>guymmcbride@gmail.com</cp:lastModifiedBy>
  <cp:revision>34</cp:revision>
  <dcterms:created xsi:type="dcterms:W3CDTF">2007-02-01T17:09:58Z</dcterms:created>
  <dcterms:modified xsi:type="dcterms:W3CDTF">2016-07-29T02:17:09Z</dcterms:modified>
</cp:coreProperties>
</file>