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3" r:id="rId2"/>
    <p:sldId id="270" r:id="rId3"/>
    <p:sldId id="271" r:id="rId4"/>
    <p:sldId id="272" r:id="rId5"/>
    <p:sldId id="274" r:id="rId6"/>
    <p:sldId id="264" r:id="rId7"/>
    <p:sldId id="265" r:id="rId8"/>
    <p:sldId id="266" r:id="rId9"/>
    <p:sldId id="267" r:id="rId10"/>
    <p:sldId id="268" r:id="rId11"/>
    <p:sldId id="269" r:id="rId12"/>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lvl1pPr>
          </a:lstStyle>
          <a:p>
            <a:r>
              <a:rPr lang="en-US" smtClean="0"/>
              <a:t>Identification of SLD</a:t>
            </a:r>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1440" tIns="45720" rIns="91440" bIns="45720" rtlCol="0"/>
          <a:lstStyle>
            <a:lvl1pPr algn="r">
              <a:defRPr sz="1200"/>
            </a:lvl1pPr>
          </a:lstStyle>
          <a:p>
            <a:r>
              <a:rPr lang="en-US" smtClean="0"/>
              <a:t>ASAIF 2/22/2013</a:t>
            </a:r>
            <a:endParaRPr lang="en-US"/>
          </a:p>
        </p:txBody>
      </p:sp>
      <p:sp>
        <p:nvSpPr>
          <p:cNvPr id="4" name="Footer Placeholder 3"/>
          <p:cNvSpPr>
            <a:spLocks noGrp="1"/>
          </p:cNvSpPr>
          <p:nvPr>
            <p:ph type="ftr" sz="quarter" idx="2"/>
          </p:nvPr>
        </p:nvSpPr>
        <p:spPr>
          <a:xfrm>
            <a:off x="0" y="8551863"/>
            <a:ext cx="3067050"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51863"/>
            <a:ext cx="3067050" cy="450850"/>
          </a:xfrm>
          <a:prstGeom prst="rect">
            <a:avLst/>
          </a:prstGeom>
        </p:spPr>
        <p:txBody>
          <a:bodyPr vert="horz" lIns="91440" tIns="45720" rIns="91440" bIns="45720" rtlCol="0" anchor="b"/>
          <a:lstStyle>
            <a:lvl1pPr algn="r">
              <a:defRPr sz="1200"/>
            </a:lvl1pPr>
          </a:lstStyle>
          <a:p>
            <a:fld id="{55094F29-0154-4AB5-990F-6F056A9B6D6D}" type="slidenum">
              <a:rPr lang="en-US" smtClean="0"/>
              <a:t>‹#›</a:t>
            </a:fld>
            <a:endParaRPr lang="en-US"/>
          </a:p>
        </p:txBody>
      </p:sp>
    </p:spTree>
    <p:extLst>
      <p:ext uri="{BB962C8B-B14F-4D97-AF65-F5344CB8AC3E}">
        <p14:creationId xmlns:p14="http://schemas.microsoft.com/office/powerpoint/2010/main" val="3056703921"/>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50215"/>
          </a:xfrm>
          <a:prstGeom prst="rect">
            <a:avLst/>
          </a:prstGeom>
        </p:spPr>
        <p:txBody>
          <a:bodyPr vert="horz" lIns="91440" tIns="45720" rIns="91440" bIns="45720" rtlCol="0"/>
          <a:lstStyle>
            <a:lvl1pPr algn="l">
              <a:defRPr sz="1200"/>
            </a:lvl1pPr>
          </a:lstStyle>
          <a:p>
            <a:r>
              <a:rPr lang="en-US" smtClean="0"/>
              <a:t>Identification of SLD</a:t>
            </a:r>
            <a:endParaRPr lang="en-US"/>
          </a:p>
        </p:txBody>
      </p:sp>
      <p:sp>
        <p:nvSpPr>
          <p:cNvPr id="3" name="Date Placeholder 2"/>
          <p:cNvSpPr>
            <a:spLocks noGrp="1"/>
          </p:cNvSpPr>
          <p:nvPr>
            <p:ph type="dt" idx="1"/>
          </p:nvPr>
        </p:nvSpPr>
        <p:spPr>
          <a:xfrm>
            <a:off x="4008706" y="1"/>
            <a:ext cx="3066733" cy="450215"/>
          </a:xfrm>
          <a:prstGeom prst="rect">
            <a:avLst/>
          </a:prstGeom>
        </p:spPr>
        <p:txBody>
          <a:bodyPr vert="horz" lIns="91440" tIns="45720" rIns="91440" bIns="45720" rtlCol="0"/>
          <a:lstStyle>
            <a:lvl1pPr algn="r">
              <a:defRPr sz="1200"/>
            </a:lvl1pPr>
          </a:lstStyle>
          <a:p>
            <a:r>
              <a:rPr lang="en-US" smtClean="0"/>
              <a:t>ASAIF 2/22/2013</a:t>
            </a:r>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552523"/>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552523"/>
            <a:ext cx="3066733" cy="450215"/>
          </a:xfrm>
          <a:prstGeom prst="rect">
            <a:avLst/>
          </a:prstGeom>
        </p:spPr>
        <p:txBody>
          <a:bodyPr vert="horz" lIns="91440" tIns="45720" rIns="91440" bIns="45720" rtlCol="0" anchor="b"/>
          <a:lstStyle>
            <a:lvl1pPr algn="r">
              <a:defRPr sz="1200"/>
            </a:lvl1pPr>
          </a:lstStyle>
          <a:p>
            <a:fld id="{A8BCB81D-78AC-4128-AAD5-069AFADB0EB2}" type="slidenum">
              <a:rPr lang="en-US" smtClean="0"/>
              <a:t>‹#›</a:t>
            </a:fld>
            <a:endParaRPr lang="en-US"/>
          </a:p>
        </p:txBody>
      </p:sp>
    </p:spTree>
    <p:extLst>
      <p:ext uri="{BB962C8B-B14F-4D97-AF65-F5344CB8AC3E}">
        <p14:creationId xmlns:p14="http://schemas.microsoft.com/office/powerpoint/2010/main" val="3561329800"/>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ASAIF KTEA-II John Willis 9/19/08 </a:t>
            </a:r>
            <a:endParaRPr lang="en-US"/>
          </a:p>
        </p:txBody>
      </p:sp>
      <p:sp>
        <p:nvSpPr>
          <p:cNvPr id="6" name="Date Placeholder 5"/>
          <p:cNvSpPr>
            <a:spLocks noGrp="1"/>
          </p:cNvSpPr>
          <p:nvPr>
            <p:ph type="dt" idx="12"/>
          </p:nvPr>
        </p:nvSpPr>
        <p:spPr/>
        <p:txBody>
          <a:bodyPr/>
          <a:lstStyle/>
          <a:p>
            <a:r>
              <a:rPr lang="en-US" smtClean="0"/>
              <a:t>ASAIF 2/22/2013</a:t>
            </a:r>
            <a:endParaRPr lang="en-US"/>
          </a:p>
        </p:txBody>
      </p:sp>
      <p:sp>
        <p:nvSpPr>
          <p:cNvPr id="7" name="Header Placeholder 6"/>
          <p:cNvSpPr>
            <a:spLocks noGrp="1"/>
          </p:cNvSpPr>
          <p:nvPr>
            <p:ph type="hdr" sz="quarter" idx="13"/>
          </p:nvPr>
        </p:nvSpPr>
        <p:spPr/>
        <p:txBody>
          <a:bodyPr/>
          <a:lstStyle/>
          <a:p>
            <a:r>
              <a:rPr lang="en-US" smtClean="0"/>
              <a:t>Identification of SLD</a:t>
            </a:r>
            <a:endParaRPr lang="en-US"/>
          </a:p>
        </p:txBody>
      </p:sp>
    </p:spTree>
    <p:extLst>
      <p:ext uri="{BB962C8B-B14F-4D97-AF65-F5344CB8AC3E}">
        <p14:creationId xmlns:p14="http://schemas.microsoft.com/office/powerpoint/2010/main" val="16798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ASAIF KTEA-II John Willis 9/19/08 </a:t>
            </a:r>
            <a:endParaRPr lang="en-US"/>
          </a:p>
        </p:txBody>
      </p:sp>
      <p:sp>
        <p:nvSpPr>
          <p:cNvPr id="6" name="Date Placeholder 5"/>
          <p:cNvSpPr>
            <a:spLocks noGrp="1"/>
          </p:cNvSpPr>
          <p:nvPr>
            <p:ph type="dt" idx="12"/>
          </p:nvPr>
        </p:nvSpPr>
        <p:spPr/>
        <p:txBody>
          <a:bodyPr/>
          <a:lstStyle/>
          <a:p>
            <a:r>
              <a:rPr lang="en-US" smtClean="0"/>
              <a:t>ASAIF 2/22/2013</a:t>
            </a:r>
            <a:endParaRPr lang="en-US"/>
          </a:p>
        </p:txBody>
      </p:sp>
      <p:sp>
        <p:nvSpPr>
          <p:cNvPr id="7" name="Header Placeholder 6"/>
          <p:cNvSpPr>
            <a:spLocks noGrp="1"/>
          </p:cNvSpPr>
          <p:nvPr>
            <p:ph type="hdr" sz="quarter" idx="13"/>
          </p:nvPr>
        </p:nvSpPr>
        <p:spPr/>
        <p:txBody>
          <a:bodyPr/>
          <a:lstStyle/>
          <a:p>
            <a:r>
              <a:rPr lang="en-US" smtClean="0"/>
              <a:t>Identification of SLD</a:t>
            </a:r>
            <a:endParaRPr lang="en-US"/>
          </a:p>
        </p:txBody>
      </p:sp>
    </p:spTree>
    <p:extLst>
      <p:ext uri="{BB962C8B-B14F-4D97-AF65-F5344CB8AC3E}">
        <p14:creationId xmlns:p14="http://schemas.microsoft.com/office/powerpoint/2010/main" val="222388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ASAIF KTEA-II John Willis 9/19/08 </a:t>
            </a:r>
            <a:endParaRPr lang="en-US"/>
          </a:p>
        </p:txBody>
      </p:sp>
      <p:sp>
        <p:nvSpPr>
          <p:cNvPr id="6" name="Date Placeholder 5"/>
          <p:cNvSpPr>
            <a:spLocks noGrp="1"/>
          </p:cNvSpPr>
          <p:nvPr>
            <p:ph type="dt" idx="12"/>
          </p:nvPr>
        </p:nvSpPr>
        <p:spPr/>
        <p:txBody>
          <a:bodyPr/>
          <a:lstStyle/>
          <a:p>
            <a:r>
              <a:rPr lang="en-US" smtClean="0"/>
              <a:t>ASAIF 2/22/2013</a:t>
            </a:r>
            <a:endParaRPr lang="en-US"/>
          </a:p>
        </p:txBody>
      </p:sp>
      <p:sp>
        <p:nvSpPr>
          <p:cNvPr id="7" name="Header Placeholder 6"/>
          <p:cNvSpPr>
            <a:spLocks noGrp="1"/>
          </p:cNvSpPr>
          <p:nvPr>
            <p:ph type="hdr" sz="quarter" idx="13"/>
          </p:nvPr>
        </p:nvSpPr>
        <p:spPr/>
        <p:txBody>
          <a:bodyPr/>
          <a:lstStyle/>
          <a:p>
            <a:r>
              <a:rPr lang="en-US" smtClean="0"/>
              <a:t>Identification of SLD</a:t>
            </a:r>
            <a:endParaRPr lang="en-US"/>
          </a:p>
        </p:txBody>
      </p:sp>
    </p:spTree>
    <p:extLst>
      <p:ext uri="{BB962C8B-B14F-4D97-AF65-F5344CB8AC3E}">
        <p14:creationId xmlns:p14="http://schemas.microsoft.com/office/powerpoint/2010/main" val="357506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ASAIF KTEA-II John Willis 9/19/08 </a:t>
            </a:r>
            <a:endParaRPr lang="en-US"/>
          </a:p>
        </p:txBody>
      </p:sp>
      <p:sp>
        <p:nvSpPr>
          <p:cNvPr id="6" name="Date Placeholder 5"/>
          <p:cNvSpPr>
            <a:spLocks noGrp="1"/>
          </p:cNvSpPr>
          <p:nvPr>
            <p:ph type="dt" idx="12"/>
          </p:nvPr>
        </p:nvSpPr>
        <p:spPr/>
        <p:txBody>
          <a:bodyPr/>
          <a:lstStyle/>
          <a:p>
            <a:r>
              <a:rPr lang="en-US" smtClean="0"/>
              <a:t>ASAIF 2/22/2013</a:t>
            </a:r>
            <a:endParaRPr lang="en-US"/>
          </a:p>
        </p:txBody>
      </p:sp>
      <p:sp>
        <p:nvSpPr>
          <p:cNvPr id="7" name="Header Placeholder 6"/>
          <p:cNvSpPr>
            <a:spLocks noGrp="1"/>
          </p:cNvSpPr>
          <p:nvPr>
            <p:ph type="hdr" sz="quarter" idx="13"/>
          </p:nvPr>
        </p:nvSpPr>
        <p:spPr/>
        <p:txBody>
          <a:bodyPr/>
          <a:lstStyle/>
          <a:p>
            <a:r>
              <a:rPr lang="en-US" smtClean="0"/>
              <a:t>Identification of SLD</a:t>
            </a:r>
            <a:endParaRPr lang="en-US"/>
          </a:p>
        </p:txBody>
      </p:sp>
    </p:spTree>
    <p:extLst>
      <p:ext uri="{BB962C8B-B14F-4D97-AF65-F5344CB8AC3E}">
        <p14:creationId xmlns:p14="http://schemas.microsoft.com/office/powerpoint/2010/main" val="226780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ASAIF KTEA-II John Willis 9/19/08 </a:t>
            </a:r>
            <a:endParaRPr lang="en-US"/>
          </a:p>
        </p:txBody>
      </p:sp>
      <p:sp>
        <p:nvSpPr>
          <p:cNvPr id="6" name="Date Placeholder 5"/>
          <p:cNvSpPr>
            <a:spLocks noGrp="1"/>
          </p:cNvSpPr>
          <p:nvPr>
            <p:ph type="dt" idx="12"/>
          </p:nvPr>
        </p:nvSpPr>
        <p:spPr/>
        <p:txBody>
          <a:bodyPr/>
          <a:lstStyle/>
          <a:p>
            <a:r>
              <a:rPr lang="en-US" smtClean="0"/>
              <a:t>ASAIF 2/22/2013</a:t>
            </a:r>
            <a:endParaRPr lang="en-US"/>
          </a:p>
        </p:txBody>
      </p:sp>
      <p:sp>
        <p:nvSpPr>
          <p:cNvPr id="7" name="Header Placeholder 6"/>
          <p:cNvSpPr>
            <a:spLocks noGrp="1"/>
          </p:cNvSpPr>
          <p:nvPr>
            <p:ph type="hdr" sz="quarter" idx="13"/>
          </p:nvPr>
        </p:nvSpPr>
        <p:spPr/>
        <p:txBody>
          <a:bodyPr/>
          <a:lstStyle/>
          <a:p>
            <a:r>
              <a:rPr lang="en-US" smtClean="0"/>
              <a:t>Identification of SLD</a:t>
            </a:r>
            <a:endParaRPr lang="en-US"/>
          </a:p>
        </p:txBody>
      </p:sp>
    </p:spTree>
    <p:extLst>
      <p:ext uri="{BB962C8B-B14F-4D97-AF65-F5344CB8AC3E}">
        <p14:creationId xmlns:p14="http://schemas.microsoft.com/office/powerpoint/2010/main" val="34382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ASAIF KTEA-II John Willis 9/19/08 </a:t>
            </a:r>
            <a:endParaRPr lang="en-US"/>
          </a:p>
        </p:txBody>
      </p:sp>
      <p:sp>
        <p:nvSpPr>
          <p:cNvPr id="6" name="Date Placeholder 5"/>
          <p:cNvSpPr>
            <a:spLocks noGrp="1"/>
          </p:cNvSpPr>
          <p:nvPr>
            <p:ph type="dt" idx="12"/>
          </p:nvPr>
        </p:nvSpPr>
        <p:spPr/>
        <p:txBody>
          <a:bodyPr/>
          <a:lstStyle/>
          <a:p>
            <a:r>
              <a:rPr lang="en-US" smtClean="0"/>
              <a:t>ASAIF 2/22/2013</a:t>
            </a:r>
            <a:endParaRPr lang="en-US"/>
          </a:p>
        </p:txBody>
      </p:sp>
      <p:sp>
        <p:nvSpPr>
          <p:cNvPr id="7" name="Header Placeholder 6"/>
          <p:cNvSpPr>
            <a:spLocks noGrp="1"/>
          </p:cNvSpPr>
          <p:nvPr>
            <p:ph type="hdr" sz="quarter" idx="13"/>
          </p:nvPr>
        </p:nvSpPr>
        <p:spPr/>
        <p:txBody>
          <a:bodyPr/>
          <a:lstStyle/>
          <a:p>
            <a:r>
              <a:rPr lang="en-US" smtClean="0"/>
              <a:t>Identification of SLD</a:t>
            </a:r>
            <a:endParaRPr lang="en-US"/>
          </a:p>
        </p:txBody>
      </p:sp>
    </p:spTree>
    <p:extLst>
      <p:ext uri="{BB962C8B-B14F-4D97-AF65-F5344CB8AC3E}">
        <p14:creationId xmlns:p14="http://schemas.microsoft.com/office/powerpoint/2010/main" val="318356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0B022-D879-46B0-91FA-09C98B373507}"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11241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0B022-D879-46B0-91FA-09C98B373507}"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172317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0B022-D879-46B0-91FA-09C98B373507}"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29095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0B022-D879-46B0-91FA-09C98B373507}"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142419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0B022-D879-46B0-91FA-09C98B373507}"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371147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40B022-D879-46B0-91FA-09C98B373507}"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340948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40B022-D879-46B0-91FA-09C98B373507}" type="datetimeFigureOut">
              <a:rPr lang="en-US" smtClean="0"/>
              <a:t>4/4/2015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70342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0B022-D879-46B0-91FA-09C98B373507}" type="datetimeFigureOut">
              <a:rPr lang="en-US" smtClean="0"/>
              <a:t>4/4/2015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188235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0B022-D879-46B0-91FA-09C98B373507}" type="datetimeFigureOut">
              <a:rPr lang="en-US" smtClean="0"/>
              <a:t>4/4/2015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262692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0B022-D879-46B0-91FA-09C98B373507}"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19625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0B022-D879-46B0-91FA-09C98B373507}"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7D4F-6E2B-4FA3-92AF-9E97EED6A1FA}" type="slidenum">
              <a:rPr lang="en-US" smtClean="0"/>
              <a:t>‹#›</a:t>
            </a:fld>
            <a:endParaRPr lang="en-US"/>
          </a:p>
        </p:txBody>
      </p:sp>
    </p:spTree>
    <p:extLst>
      <p:ext uri="{BB962C8B-B14F-4D97-AF65-F5344CB8AC3E}">
        <p14:creationId xmlns:p14="http://schemas.microsoft.com/office/powerpoint/2010/main" val="288738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0B022-D879-46B0-91FA-09C98B373507}" type="datetimeFigureOut">
              <a:rPr lang="en-US" smtClean="0"/>
              <a:t>4/4/2015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F7D4F-6E2B-4FA3-92AF-9E97EED6A1FA}" type="slidenum">
              <a:rPr lang="en-US" smtClean="0"/>
              <a:t>‹#›</a:t>
            </a:fld>
            <a:endParaRPr lang="en-US"/>
          </a:p>
        </p:txBody>
      </p:sp>
    </p:spTree>
    <p:extLst>
      <p:ext uri="{BB962C8B-B14F-4D97-AF65-F5344CB8AC3E}">
        <p14:creationId xmlns:p14="http://schemas.microsoft.com/office/powerpoint/2010/main" val="288239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2"/>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3.11.13 Rivier Univ.</a:t>
            </a:r>
          </a:p>
        </p:txBody>
      </p:sp>
      <p:sp>
        <p:nvSpPr>
          <p:cNvPr id="2051"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SAIF    Statistics    John O. Willis</a:t>
            </a:r>
          </a:p>
        </p:txBody>
      </p:sp>
      <p:sp>
        <p:nvSpPr>
          <p:cNvPr id="2052"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3777EC-32B1-48E6-A7A6-0A5D9F6A4FED}" type="slidenum">
              <a:rPr lang="en-US" smtClean="0"/>
              <a:pPr eaLnBrk="1" hangingPunct="1"/>
              <a:t>1</a:t>
            </a:fld>
            <a:endParaRPr lang="en-US" smtClean="0"/>
          </a:p>
        </p:txBody>
      </p:sp>
      <p:sp>
        <p:nvSpPr>
          <p:cNvPr id="2053" name="Rectangle 4"/>
          <p:cNvSpPr>
            <a:spLocks noGrp="1" noChangeArrowheads="1"/>
          </p:cNvSpPr>
          <p:nvPr>
            <p:ph type="title"/>
          </p:nvPr>
        </p:nvSpPr>
        <p:spPr>
          <a:xfrm>
            <a:off x="457200" y="274638"/>
            <a:ext cx="8229600" cy="5668962"/>
          </a:xfrm>
        </p:spPr>
        <p:txBody>
          <a:bodyPr/>
          <a:lstStyle/>
          <a:p>
            <a:pPr eaLnBrk="1" hangingPunct="1"/>
            <a:r>
              <a:rPr lang="en-US" sz="4800" b="1" dirty="0" smtClean="0">
                <a:solidFill>
                  <a:schemeClr val="accent1">
                    <a:lumMod val="75000"/>
                  </a:schemeClr>
                </a:solidFill>
              </a:rPr>
              <a:t>Rivier University</a:t>
            </a:r>
            <a:r>
              <a:rPr lang="en-US" sz="4000" b="1" dirty="0" smtClean="0">
                <a:solidFill>
                  <a:schemeClr val="accent2"/>
                </a:solidFill>
              </a:rPr>
              <a:t/>
            </a:r>
            <a:br>
              <a:rPr lang="en-US" sz="4000" b="1" dirty="0" smtClean="0">
                <a:solidFill>
                  <a:schemeClr val="accent2"/>
                </a:solidFill>
              </a:rPr>
            </a:br>
            <a:r>
              <a:rPr lang="en-US" sz="4000" b="1" dirty="0" smtClean="0">
                <a:solidFill>
                  <a:schemeClr val="accent2"/>
                </a:solidFill>
              </a:rPr>
              <a:t> </a:t>
            </a:r>
            <a:r>
              <a:rPr lang="en-US" sz="4000" dirty="0" smtClean="0"/>
              <a:t/>
            </a:r>
            <a:br>
              <a:rPr lang="en-US" sz="4000" dirty="0" smtClean="0"/>
            </a:br>
            <a:r>
              <a:rPr lang="en-US" sz="4000" dirty="0" smtClean="0">
                <a:latin typeface="Arial" pitchFamily="34" charset="0"/>
                <a:cs typeface="Arial" pitchFamily="34" charset="0"/>
              </a:rPr>
              <a:t>Education Division</a:t>
            </a:r>
            <a:br>
              <a:rPr lang="en-US" sz="4000" dirty="0" smtClean="0">
                <a:latin typeface="Arial" pitchFamily="34" charset="0"/>
                <a:cs typeface="Arial" pitchFamily="34" charset="0"/>
              </a:rPr>
            </a:br>
            <a:r>
              <a:rPr lang="en-US" sz="4000" dirty="0" smtClean="0">
                <a:latin typeface="Arial" pitchFamily="34" charset="0"/>
                <a:cs typeface="Arial" pitchFamily="34" charset="0"/>
              </a:rPr>
              <a:t>Specialist in Assessment               of Intellectual Functioning</a:t>
            </a:r>
            <a:br>
              <a:rPr lang="en-US" sz="4000" dirty="0" smtClean="0">
                <a:latin typeface="Arial" pitchFamily="34" charset="0"/>
                <a:cs typeface="Arial" pitchFamily="34" charset="0"/>
              </a:rPr>
            </a:br>
            <a:r>
              <a:rPr lang="en-US" sz="4000" dirty="0" smtClean="0">
                <a:latin typeface="Arial" pitchFamily="34" charset="0"/>
                <a:cs typeface="Arial" pitchFamily="34" charset="0"/>
              </a:rPr>
              <a:t>(SAIF) Program </a:t>
            </a:r>
            <a:br>
              <a:rPr lang="en-US" sz="4000" dirty="0" smtClean="0">
                <a:latin typeface="Arial" pitchFamily="34" charset="0"/>
                <a:cs typeface="Arial" pitchFamily="34" charset="0"/>
              </a:rPr>
            </a:br>
            <a:r>
              <a:rPr lang="en-US" sz="3600" dirty="0" smtClean="0">
                <a:latin typeface="Arial" pitchFamily="34" charset="0"/>
                <a:cs typeface="Arial" pitchFamily="34" charset="0"/>
              </a:rPr>
              <a:t>ED 656, 657, 658, &amp; 659</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John O. Willis, </a:t>
            </a:r>
            <a:r>
              <a:rPr lang="en-US" sz="3600" dirty="0" err="1" smtClean="0">
                <a:latin typeface="Arial" pitchFamily="34" charset="0"/>
                <a:cs typeface="Arial" pitchFamily="34" charset="0"/>
              </a:rPr>
              <a:t>Ed.D</a:t>
            </a:r>
            <a:r>
              <a:rPr lang="en-US" sz="3600" dirty="0" smtClean="0">
                <a:latin typeface="Arial" pitchFamily="34" charset="0"/>
                <a:cs typeface="Arial" pitchFamily="34" charset="0"/>
              </a:rPr>
              <a:t>., SAIF</a:t>
            </a:r>
          </a:p>
        </p:txBody>
      </p:sp>
    </p:spTree>
    <p:extLst>
      <p:ext uri="{BB962C8B-B14F-4D97-AF65-F5344CB8AC3E}">
        <p14:creationId xmlns:p14="http://schemas.microsoft.com/office/powerpoint/2010/main" val="650641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WIAT III  </a:t>
            </a:r>
            <a:endParaRPr lang="en-US"/>
          </a:p>
        </p:txBody>
      </p:sp>
      <p:sp>
        <p:nvSpPr>
          <p:cNvPr id="3" name="Footer Placeholder 2"/>
          <p:cNvSpPr>
            <a:spLocks noGrp="1"/>
          </p:cNvSpPr>
          <p:nvPr>
            <p:ph type="ftr" sz="quarter" idx="11"/>
          </p:nvPr>
        </p:nvSpPr>
        <p:spPr/>
        <p:txBody>
          <a:bodyPr/>
          <a:lstStyle/>
          <a:p>
            <a:r>
              <a:rPr lang="en-US" smtClean="0"/>
              <a:t>Trademark &amp; Copyright 2009  Pearson Education</a:t>
            </a:r>
            <a:endParaRPr lang="en-US"/>
          </a:p>
        </p:txBody>
      </p:sp>
      <p:sp>
        <p:nvSpPr>
          <p:cNvPr id="4" name="Slide Number Placeholder 3"/>
          <p:cNvSpPr>
            <a:spLocks noGrp="1"/>
          </p:cNvSpPr>
          <p:nvPr>
            <p:ph type="sldNum" sz="quarter" idx="12"/>
          </p:nvPr>
        </p:nvSpPr>
        <p:spPr/>
        <p:txBody>
          <a:bodyPr/>
          <a:lstStyle/>
          <a:p>
            <a:fld id="{26C86336-69FB-4B3A-A2AF-49C21251DCB8}" type="slidenum">
              <a:rPr lang="en-US" smtClean="0"/>
              <a:pPr/>
              <a:t>10</a:t>
            </a:fld>
            <a:endParaRPr lang="en-US"/>
          </a:p>
        </p:txBody>
      </p:sp>
      <p:pic>
        <p:nvPicPr>
          <p:cNvPr id="13496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33" t="20724" r="24081" b="10690"/>
          <a:stretch/>
        </p:blipFill>
        <p:spPr bwMode="auto">
          <a:xfrm>
            <a:off x="427892" y="76200"/>
            <a:ext cx="8382000" cy="609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086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WIAT III  </a:t>
            </a:r>
            <a:endParaRPr lang="en-US"/>
          </a:p>
        </p:txBody>
      </p:sp>
      <p:sp>
        <p:nvSpPr>
          <p:cNvPr id="3" name="Footer Placeholder 2"/>
          <p:cNvSpPr>
            <a:spLocks noGrp="1"/>
          </p:cNvSpPr>
          <p:nvPr>
            <p:ph type="ftr" sz="quarter" idx="11"/>
          </p:nvPr>
        </p:nvSpPr>
        <p:spPr/>
        <p:txBody>
          <a:bodyPr/>
          <a:lstStyle/>
          <a:p>
            <a:r>
              <a:rPr lang="en-US" smtClean="0"/>
              <a:t>Trademark &amp; Copyright 2009  Pearson Education</a:t>
            </a:r>
            <a:endParaRPr lang="en-US"/>
          </a:p>
        </p:txBody>
      </p:sp>
      <p:sp>
        <p:nvSpPr>
          <p:cNvPr id="4" name="Slide Number Placeholder 3"/>
          <p:cNvSpPr>
            <a:spLocks noGrp="1"/>
          </p:cNvSpPr>
          <p:nvPr>
            <p:ph type="sldNum" sz="quarter" idx="12"/>
          </p:nvPr>
        </p:nvSpPr>
        <p:spPr/>
        <p:txBody>
          <a:bodyPr/>
          <a:lstStyle/>
          <a:p>
            <a:fld id="{26C86336-69FB-4B3A-A2AF-49C21251DCB8}" type="slidenum">
              <a:rPr lang="en-US" smtClean="0"/>
              <a:pPr/>
              <a:t>11</a:t>
            </a:fld>
            <a:endParaRPr lang="en-US"/>
          </a:p>
        </p:txBody>
      </p:sp>
      <p:pic>
        <p:nvPicPr>
          <p:cNvPr id="13506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33" t="21711" r="24173" b="10197"/>
          <a:stretch/>
        </p:blipFill>
        <p:spPr bwMode="auto">
          <a:xfrm>
            <a:off x="281354" y="76200"/>
            <a:ext cx="8581292" cy="621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297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b="1" dirty="0" smtClean="0">
                <a:solidFill>
                  <a:schemeClr val="accent1">
                    <a:lumMod val="75000"/>
                  </a:schemeClr>
                </a:solidFill>
              </a:rPr>
              <a:t>Expected Annual Growth on the WIAT-III</a:t>
            </a:r>
            <a:endParaRPr lang="en-US" sz="3600" b="1" dirty="0">
              <a:solidFill>
                <a:schemeClr val="accent1">
                  <a:lumMod val="75000"/>
                </a:schemeClr>
              </a:solidFill>
            </a:endParaRPr>
          </a:p>
        </p:txBody>
      </p:sp>
      <p:sp>
        <p:nvSpPr>
          <p:cNvPr id="3" name="Content Placeholder 2"/>
          <p:cNvSpPr>
            <a:spLocks noGrp="1"/>
          </p:cNvSpPr>
          <p:nvPr>
            <p:ph idx="1"/>
          </p:nvPr>
        </p:nvSpPr>
        <p:spPr>
          <a:xfrm>
            <a:off x="457200" y="1112837"/>
            <a:ext cx="8229600" cy="5211763"/>
          </a:xfrm>
        </p:spPr>
        <p:txBody>
          <a:bodyPr>
            <a:noAutofit/>
          </a:bodyPr>
          <a:lstStyle/>
          <a:p>
            <a:pPr marL="0" indent="0">
              <a:buNone/>
            </a:pPr>
            <a:r>
              <a:rPr lang="en-US" sz="3400" dirty="0" smtClean="0"/>
              <a:t>To get some idea of the expected growth in raw scores (number of items passed plus credit for items not administered below the “basal” or set of correct items at the lowest level administered), I looked up the raw score that would give a standard score of 100 (50</a:t>
            </a:r>
            <a:r>
              <a:rPr lang="en-US" sz="3400" baseline="30000" dirty="0" smtClean="0"/>
              <a:t>th</a:t>
            </a:r>
            <a:r>
              <a:rPr lang="en-US" sz="3400" dirty="0" smtClean="0"/>
              <a:t> percentile) on each subtest in the middle (winter norms) of each grade.  Those raw scores are graphed on the following slides.</a:t>
            </a:r>
            <a:endParaRPr lang="en-US" sz="3400" dirty="0"/>
          </a:p>
        </p:txBody>
      </p:sp>
    </p:spTree>
    <p:extLst>
      <p:ext uri="{BB962C8B-B14F-4D97-AF65-F5344CB8AC3E}">
        <p14:creationId xmlns:p14="http://schemas.microsoft.com/office/powerpoint/2010/main" val="268055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marL="0" indent="0">
              <a:buNone/>
            </a:pPr>
            <a:r>
              <a:rPr lang="en-US" sz="3400" dirty="0" smtClean="0"/>
              <a:t>	For example, on the first graph (slide </a:t>
            </a:r>
            <a:r>
              <a:rPr lang="en-US" sz="3400" dirty="0" smtClean="0"/>
              <a:t>6), </a:t>
            </a:r>
            <a:r>
              <a:rPr lang="en-US" sz="3400" dirty="0" smtClean="0"/>
              <a:t>a student in the middle of fourth grade would need to read correctly 42 words and 28 phonetically regular nonsense words correctly to receive a standard score of 100 (50</a:t>
            </a:r>
            <a:r>
              <a:rPr lang="en-US" sz="3400" baseline="30000" dirty="0" smtClean="0"/>
              <a:t>th</a:t>
            </a:r>
            <a:r>
              <a:rPr lang="en-US" sz="3400" dirty="0" smtClean="0"/>
              <a:t> percentile).</a:t>
            </a:r>
          </a:p>
          <a:p>
            <a:pPr marL="0" indent="0">
              <a:buNone/>
            </a:pPr>
            <a:r>
              <a:rPr lang="en-US" sz="3400" dirty="0" smtClean="0"/>
              <a:t>	To maintain that standard score of 100 in the middle of fifth grade, the student would need to read correctly 47 real words (5 more words in 12 months) and 29 nonsense words (1 more word in 12 months).</a:t>
            </a:r>
            <a:endParaRPr lang="en-US" sz="3400" dirty="0"/>
          </a:p>
        </p:txBody>
      </p:sp>
    </p:spTree>
    <p:extLst>
      <p:ext uri="{BB962C8B-B14F-4D97-AF65-F5344CB8AC3E}">
        <p14:creationId xmlns:p14="http://schemas.microsoft.com/office/powerpoint/2010/main" val="167073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marL="0" indent="0">
              <a:buNone/>
            </a:pPr>
            <a:r>
              <a:rPr lang="en-US" sz="3400" dirty="0" smtClean="0"/>
              <a:t>	The amount of expected growth, as you will see, varies considerably from grade to grade and subtest to subtest.  However, it is clear that considerable caution must be exercised when using the WIAT-III to measure annual growth, when expected raw-score gains for one year are often so small.</a:t>
            </a:r>
          </a:p>
          <a:p>
            <a:pPr marL="0" indent="0">
              <a:buNone/>
            </a:pPr>
            <a:r>
              <a:rPr lang="en-US" sz="3400" dirty="0"/>
              <a:t>	</a:t>
            </a:r>
            <a:r>
              <a:rPr lang="en-US" sz="3400" dirty="0" smtClean="0"/>
              <a:t>The WIAT-III is </a:t>
            </a:r>
            <a:r>
              <a:rPr lang="en-US" sz="3400" b="1" u="sng" dirty="0" smtClean="0"/>
              <a:t>not</a:t>
            </a:r>
            <a:r>
              <a:rPr lang="en-US" sz="3400" dirty="0" smtClean="0"/>
              <a:t> unusual in this regard.  Many individually administered achievement tests have even </a:t>
            </a:r>
            <a:r>
              <a:rPr lang="en-US" sz="3400" u="sng" dirty="0" smtClean="0"/>
              <a:t>smaller</a:t>
            </a:r>
            <a:r>
              <a:rPr lang="en-US" sz="3400" dirty="0" smtClean="0"/>
              <a:t> expected annual raw-score gains.</a:t>
            </a:r>
            <a:endParaRPr lang="en-US" sz="3400" dirty="0"/>
          </a:p>
        </p:txBody>
      </p:sp>
    </p:spTree>
    <p:extLst>
      <p:ext uri="{BB962C8B-B14F-4D97-AF65-F5344CB8AC3E}">
        <p14:creationId xmlns:p14="http://schemas.microsoft.com/office/powerpoint/2010/main" val="3893527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3107"/>
            <a:ext cx="8229600" cy="6674893"/>
          </a:xfrm>
        </p:spPr>
        <p:txBody>
          <a:bodyPr>
            <a:noAutofit/>
          </a:bodyPr>
          <a:lstStyle/>
          <a:p>
            <a:pPr marL="0" indent="0">
              <a:buNone/>
            </a:pPr>
            <a:r>
              <a:rPr lang="en-US" sz="3400" dirty="0" smtClean="0"/>
              <a:t>	</a:t>
            </a:r>
            <a:r>
              <a:rPr lang="en-US" sz="3400" dirty="0" smtClean="0"/>
              <a:t>I do not find normed, individually administered achievement tests (again, the WIAT-III is as good as any and better than most) to be a trustworthy means of measuring academic progress over short periods of time (less than about two years).  Group-administered tests with larger numbers of items might be more sensitive.  And, of course, measurement of short-term (even weekly) progress is one of the major purposes for curriculum-based assessment or measurement.</a:t>
            </a:r>
            <a:endParaRPr lang="en-US" sz="3400" dirty="0"/>
          </a:p>
        </p:txBody>
      </p:sp>
    </p:spTree>
    <p:extLst>
      <p:ext uri="{BB962C8B-B14F-4D97-AF65-F5344CB8AC3E}">
        <p14:creationId xmlns:p14="http://schemas.microsoft.com/office/powerpoint/2010/main" val="4199483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WIAT III  </a:t>
            </a:r>
            <a:endParaRPr lang="en-US"/>
          </a:p>
        </p:txBody>
      </p:sp>
      <p:sp>
        <p:nvSpPr>
          <p:cNvPr id="3" name="Footer Placeholder 2"/>
          <p:cNvSpPr>
            <a:spLocks noGrp="1"/>
          </p:cNvSpPr>
          <p:nvPr>
            <p:ph type="ftr" sz="quarter" idx="11"/>
          </p:nvPr>
        </p:nvSpPr>
        <p:spPr/>
        <p:txBody>
          <a:bodyPr/>
          <a:lstStyle/>
          <a:p>
            <a:r>
              <a:rPr lang="en-US" smtClean="0"/>
              <a:t>Trademark &amp; Copyright 2009  Pearson Education</a:t>
            </a:r>
            <a:endParaRPr lang="en-US"/>
          </a:p>
        </p:txBody>
      </p:sp>
      <p:sp>
        <p:nvSpPr>
          <p:cNvPr id="4" name="Slide Number Placeholder 3"/>
          <p:cNvSpPr>
            <a:spLocks noGrp="1"/>
          </p:cNvSpPr>
          <p:nvPr>
            <p:ph type="sldNum" sz="quarter" idx="12"/>
          </p:nvPr>
        </p:nvSpPr>
        <p:spPr/>
        <p:txBody>
          <a:bodyPr/>
          <a:lstStyle/>
          <a:p>
            <a:fld id="{26C86336-69FB-4B3A-A2AF-49C21251DCB8}" type="slidenum">
              <a:rPr lang="en-US" smtClean="0"/>
              <a:pPr/>
              <a:t>6</a:t>
            </a:fld>
            <a:endParaRPr lang="en-US"/>
          </a:p>
        </p:txBody>
      </p:sp>
      <p:pic>
        <p:nvPicPr>
          <p:cNvPr id="134656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t="22039" r="26050" b="13157"/>
          <a:stretch/>
        </p:blipFill>
        <p:spPr bwMode="auto">
          <a:xfrm>
            <a:off x="204536" y="76200"/>
            <a:ext cx="8382000" cy="613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849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WIAT III  </a:t>
            </a:r>
            <a:endParaRPr lang="en-US"/>
          </a:p>
        </p:txBody>
      </p:sp>
      <p:sp>
        <p:nvSpPr>
          <p:cNvPr id="3" name="Footer Placeholder 2"/>
          <p:cNvSpPr>
            <a:spLocks noGrp="1"/>
          </p:cNvSpPr>
          <p:nvPr>
            <p:ph type="ftr" sz="quarter" idx="11"/>
          </p:nvPr>
        </p:nvSpPr>
        <p:spPr/>
        <p:txBody>
          <a:bodyPr/>
          <a:lstStyle/>
          <a:p>
            <a:r>
              <a:rPr lang="en-US" smtClean="0"/>
              <a:t>Trademark &amp; Copyright 2009  Pearson Education</a:t>
            </a:r>
            <a:endParaRPr lang="en-US"/>
          </a:p>
        </p:txBody>
      </p:sp>
      <p:sp>
        <p:nvSpPr>
          <p:cNvPr id="4" name="Slide Number Placeholder 3"/>
          <p:cNvSpPr>
            <a:spLocks noGrp="1"/>
          </p:cNvSpPr>
          <p:nvPr>
            <p:ph type="sldNum" sz="quarter" idx="12"/>
          </p:nvPr>
        </p:nvSpPr>
        <p:spPr/>
        <p:txBody>
          <a:bodyPr/>
          <a:lstStyle/>
          <a:p>
            <a:fld id="{26C86336-69FB-4B3A-A2AF-49C21251DCB8}" type="slidenum">
              <a:rPr lang="en-US" smtClean="0"/>
              <a:pPr/>
              <a:t>7</a:t>
            </a:fld>
            <a:endParaRPr lang="en-US"/>
          </a:p>
        </p:txBody>
      </p:sp>
      <p:pic>
        <p:nvPicPr>
          <p:cNvPr id="134759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5614" t="24836" r="26948" b="13487"/>
          <a:stretch/>
        </p:blipFill>
        <p:spPr bwMode="auto">
          <a:xfrm>
            <a:off x="293077" y="36711"/>
            <a:ext cx="8534400" cy="623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823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WIAT III  </a:t>
            </a:r>
            <a:endParaRPr lang="en-US"/>
          </a:p>
        </p:txBody>
      </p:sp>
      <p:sp>
        <p:nvSpPr>
          <p:cNvPr id="3" name="Footer Placeholder 2"/>
          <p:cNvSpPr>
            <a:spLocks noGrp="1"/>
          </p:cNvSpPr>
          <p:nvPr>
            <p:ph type="ftr" sz="quarter" idx="11"/>
          </p:nvPr>
        </p:nvSpPr>
        <p:spPr/>
        <p:txBody>
          <a:bodyPr/>
          <a:lstStyle/>
          <a:p>
            <a:r>
              <a:rPr lang="en-US" smtClean="0"/>
              <a:t>Trademark &amp; Copyright 2009  Pearson Education</a:t>
            </a:r>
            <a:endParaRPr lang="en-US"/>
          </a:p>
        </p:txBody>
      </p:sp>
      <p:sp>
        <p:nvSpPr>
          <p:cNvPr id="4" name="Slide Number Placeholder 3"/>
          <p:cNvSpPr>
            <a:spLocks noGrp="1"/>
          </p:cNvSpPr>
          <p:nvPr>
            <p:ph type="sldNum" sz="quarter" idx="12"/>
          </p:nvPr>
        </p:nvSpPr>
        <p:spPr/>
        <p:txBody>
          <a:bodyPr/>
          <a:lstStyle/>
          <a:p>
            <a:fld id="{26C86336-69FB-4B3A-A2AF-49C21251DCB8}" type="slidenum">
              <a:rPr lang="en-US" smtClean="0"/>
              <a:pPr/>
              <a:t>8</a:t>
            </a:fld>
            <a:endParaRPr lang="en-US"/>
          </a:p>
        </p:txBody>
      </p:sp>
      <p:pic>
        <p:nvPicPr>
          <p:cNvPr id="13516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18" t="21381" r="24265" b="10691"/>
          <a:stretch/>
        </p:blipFill>
        <p:spPr bwMode="auto">
          <a:xfrm>
            <a:off x="357554" y="76200"/>
            <a:ext cx="8428892" cy="611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547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WIAT III  </a:t>
            </a:r>
            <a:endParaRPr lang="en-US"/>
          </a:p>
        </p:txBody>
      </p:sp>
      <p:sp>
        <p:nvSpPr>
          <p:cNvPr id="3" name="Footer Placeholder 2"/>
          <p:cNvSpPr>
            <a:spLocks noGrp="1"/>
          </p:cNvSpPr>
          <p:nvPr>
            <p:ph type="ftr" sz="quarter" idx="11"/>
          </p:nvPr>
        </p:nvSpPr>
        <p:spPr/>
        <p:txBody>
          <a:bodyPr/>
          <a:lstStyle/>
          <a:p>
            <a:r>
              <a:rPr lang="en-US" smtClean="0"/>
              <a:t>Trademark &amp; Copyright 2009  Pearson Education</a:t>
            </a:r>
            <a:endParaRPr lang="en-US"/>
          </a:p>
        </p:txBody>
      </p:sp>
      <p:sp>
        <p:nvSpPr>
          <p:cNvPr id="4" name="Slide Number Placeholder 3"/>
          <p:cNvSpPr>
            <a:spLocks noGrp="1"/>
          </p:cNvSpPr>
          <p:nvPr>
            <p:ph type="sldNum" sz="quarter" idx="12"/>
          </p:nvPr>
        </p:nvSpPr>
        <p:spPr/>
        <p:txBody>
          <a:bodyPr/>
          <a:lstStyle/>
          <a:p>
            <a:fld id="{26C86336-69FB-4B3A-A2AF-49C21251DCB8}" type="slidenum">
              <a:rPr lang="en-US" smtClean="0"/>
              <a:pPr/>
              <a:t>9</a:t>
            </a:fld>
            <a:endParaRPr lang="en-US"/>
          </a:p>
        </p:txBody>
      </p:sp>
      <p:pic>
        <p:nvPicPr>
          <p:cNvPr id="13486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906" t="20724" r="24108" b="10855"/>
          <a:stretch/>
        </p:blipFill>
        <p:spPr bwMode="auto">
          <a:xfrm>
            <a:off x="328864" y="76200"/>
            <a:ext cx="8458200" cy="614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85578" y="4051126"/>
            <a:ext cx="5562600" cy="1477328"/>
          </a:xfrm>
          <a:prstGeom prst="rect">
            <a:avLst/>
          </a:prstGeom>
          <a:solidFill>
            <a:schemeClr val="bg1"/>
          </a:solidFill>
        </p:spPr>
        <p:txBody>
          <a:bodyPr wrap="square" rtlCol="0">
            <a:spAutoFit/>
          </a:bodyPr>
          <a:lstStyle/>
          <a:p>
            <a:pPr>
              <a:spcAft>
                <a:spcPts val="1200"/>
              </a:spcAft>
            </a:pPr>
            <a:r>
              <a:rPr lang="en-US" dirty="0"/>
              <a:t>The expected annual growth for a typical (50</a:t>
            </a:r>
            <a:r>
              <a:rPr lang="en-US" baseline="30000" dirty="0"/>
              <a:t>th</a:t>
            </a:r>
            <a:r>
              <a:rPr lang="en-US" dirty="0"/>
              <a:t> percentile) student </a:t>
            </a:r>
            <a:r>
              <a:rPr lang="en-US" dirty="0" smtClean="0"/>
              <a:t>on the WIAT-III spans </a:t>
            </a:r>
            <a:r>
              <a:rPr lang="en-US" dirty="0"/>
              <a:t>more raw score points than on many individual achievement tests, but I would </a:t>
            </a:r>
            <a:r>
              <a:rPr lang="en-US" u="sng" dirty="0"/>
              <a:t>not</a:t>
            </a:r>
            <a:r>
              <a:rPr lang="en-US" dirty="0"/>
              <a:t> recommend using </a:t>
            </a:r>
            <a:r>
              <a:rPr lang="en-US" u="sng" dirty="0"/>
              <a:t>any</a:t>
            </a:r>
            <a:r>
              <a:rPr lang="en-US" dirty="0"/>
              <a:t> individual achievement test to measure annual progress, especially in the higher grades.  </a:t>
            </a:r>
          </a:p>
        </p:txBody>
      </p:sp>
    </p:spTree>
    <p:extLst>
      <p:ext uri="{BB962C8B-B14F-4D97-AF65-F5344CB8AC3E}">
        <p14:creationId xmlns:p14="http://schemas.microsoft.com/office/powerpoint/2010/main" val="2993537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261</Words>
  <Application>Microsoft Office PowerPoint</Application>
  <PresentationFormat>On-screen Show (4:3)</PresentationFormat>
  <Paragraphs>48</Paragraphs>
  <Slides>11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Rivier University   Education Division Specialist in Assessment               of Intellectual Functioning (SAIF) Program  ED 656, 657, 658, &amp; 659  John O. Willis, Ed.D., SAIF</vt:lpstr>
      <vt:lpstr>Expected Annual Growth on the WIAT-III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Willis</dc:creator>
  <cp:lastModifiedBy>John Willis</cp:lastModifiedBy>
  <cp:revision>9</cp:revision>
  <cp:lastPrinted>2013-02-22T01:23:56Z</cp:lastPrinted>
  <dcterms:created xsi:type="dcterms:W3CDTF">2012-04-24T00:53:51Z</dcterms:created>
  <dcterms:modified xsi:type="dcterms:W3CDTF">2015-04-04T20:39:12Z</dcterms:modified>
</cp:coreProperties>
</file>