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20" r:id="rId2"/>
    <p:sldId id="321" r:id="rId3"/>
    <p:sldId id="337" r:id="rId4"/>
    <p:sldId id="322" r:id="rId5"/>
    <p:sldId id="323" r:id="rId6"/>
    <p:sldId id="343" r:id="rId7"/>
    <p:sldId id="348" r:id="rId8"/>
    <p:sldId id="349" r:id="rId9"/>
    <p:sldId id="350" r:id="rId10"/>
    <p:sldId id="351" r:id="rId11"/>
    <p:sldId id="352" r:id="rId12"/>
    <p:sldId id="388" r:id="rId13"/>
    <p:sldId id="353" r:id="rId14"/>
    <p:sldId id="354" r:id="rId15"/>
    <p:sldId id="355" r:id="rId16"/>
    <p:sldId id="357" r:id="rId17"/>
    <p:sldId id="358" r:id="rId18"/>
    <p:sldId id="359" r:id="rId19"/>
    <p:sldId id="360" r:id="rId20"/>
    <p:sldId id="361" r:id="rId21"/>
    <p:sldId id="362" r:id="rId22"/>
    <p:sldId id="367" r:id="rId23"/>
    <p:sldId id="368" r:id="rId24"/>
    <p:sldId id="370" r:id="rId25"/>
    <p:sldId id="371" r:id="rId26"/>
    <p:sldId id="364" r:id="rId27"/>
    <p:sldId id="365" r:id="rId28"/>
    <p:sldId id="376" r:id="rId29"/>
    <p:sldId id="374" r:id="rId30"/>
    <p:sldId id="375" r:id="rId31"/>
    <p:sldId id="379" r:id="rId32"/>
    <p:sldId id="380" r:id="rId33"/>
    <p:sldId id="381" r:id="rId34"/>
    <p:sldId id="382" r:id="rId35"/>
    <p:sldId id="383" r:id="rId36"/>
    <p:sldId id="386" r:id="rId37"/>
  </p:sldIdLst>
  <p:sldSz cx="9144000" cy="6858000" type="screen4x3"/>
  <p:notesSz cx="7077075" cy="9004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FF"/>
    <a:srgbClr val="DDDDDD"/>
    <a:srgbClr val="000000"/>
    <a:srgbClr val="F9B6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0" autoAdjust="0"/>
    <p:restoredTop sz="94671" autoAdjust="0"/>
  </p:normalViewPr>
  <p:slideViewPr>
    <p:cSldViewPr>
      <p:cViewPr varScale="1">
        <p:scale>
          <a:sx n="79" d="100"/>
          <a:sy n="79" d="100"/>
        </p:scale>
        <p:origin x="-9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B5AA-AF88-4470-81D7-70C04C42EE27}" type="datetimeFigureOut">
              <a:rPr lang="en-US" smtClean="0"/>
              <a:pPr/>
              <a:t>7/14/2016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77043"/>
            <a:ext cx="5661660" cy="40519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2522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52522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45E49-6ECD-4995-9CCA-33D59FBA6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534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45E49-6ECD-4995-9CCA-33D59FBA649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8672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45E49-6ECD-4995-9CCA-33D59FBA649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3118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45E49-6ECD-4995-9CCA-33D59FBA649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7085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45E49-6ECD-4995-9CCA-33D59FBA649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4329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77768B-8ECE-44F6-86B5-F63C54DA0A8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9675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203B-2581-4C60-86F9-8E1C2F533C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1433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56456-9A2E-44A3-AB6D-5C68D2167DC5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4554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7/14/2016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185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7/14/2016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178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7/14/2016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665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7/14/2016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140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7/14/2016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186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7/14/2016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12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7/14/2016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850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7/14/2016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753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7/14/2016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742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7/14/2016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286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8320-D516-484E-8210-B004363562E5}" type="datetimeFigureOut">
              <a:rPr lang="en-US" smtClean="0"/>
              <a:pPr/>
              <a:t>7/14/2016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060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C8320-D516-484E-8210-B004363562E5}" type="datetimeFigureOut">
              <a:rPr lang="en-US" smtClean="0"/>
              <a:pPr/>
              <a:t>7/14/2016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07FE0-CA80-4658-A52E-38F415BBA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567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t.ymlp202.net/ubbsacaeshqyatajjaiambsbhuy/click.php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t.ymlp202.net/ubbsacaeshqyatajjaiambsbhuy/click.php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35945" t="21877" r="36529" b="64582"/>
          <a:stretch/>
        </p:blipFill>
        <p:spPr>
          <a:xfrm>
            <a:off x="1852246" y="152400"/>
            <a:ext cx="5234354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11932" t="45834" r="38287" b="34375"/>
          <a:stretch/>
        </p:blipFill>
        <p:spPr>
          <a:xfrm>
            <a:off x="152399" y="1676399"/>
            <a:ext cx="8991601" cy="2009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426845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Tough place to spend your probation!</a:t>
            </a:r>
            <a:endParaRPr lang="en-US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3810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FF0000"/>
                </a:solidFill>
              </a:rPr>
              <a:t>No!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924800" y="1143000"/>
            <a:ext cx="3048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438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8774" t="42733" r="67019" b="52058"/>
          <a:stretch/>
        </p:blipFill>
        <p:spPr>
          <a:xfrm>
            <a:off x="304800" y="2133600"/>
            <a:ext cx="8817431" cy="1066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057400" y="2971800"/>
            <a:ext cx="4876800" cy="914400"/>
            <a:chOff x="2057400" y="2971800"/>
            <a:chExt cx="4876800" cy="914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84696" y="2971800"/>
              <a:ext cx="0" cy="914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057400" y="3886200"/>
              <a:ext cx="4876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920552" y="2971800"/>
              <a:ext cx="0" cy="9144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69161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0230764"/>
              </p:ext>
            </p:extLst>
          </p:nvPr>
        </p:nvGraphicFramePr>
        <p:xfrm>
          <a:off x="381000" y="304800"/>
          <a:ext cx="8610599" cy="6400800"/>
        </p:xfrm>
        <a:graphic>
          <a:graphicData uri="http://schemas.openxmlformats.org/drawingml/2006/table">
            <a:tbl>
              <a:tblPr/>
              <a:tblGrid>
                <a:gridCol w="6705600"/>
                <a:gridCol w="1904999"/>
              </a:tblGrid>
              <a:tr h="6400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imes New Roman,Times,serif"/>
                        </a:rPr>
                        <a:t>Every one in four people in the U.S. has a diagnosable mental illness. You will be surprised to know that every family you know may have a member who might be considered "different," "</a:t>
                      </a:r>
                      <a:r>
                        <a:rPr lang="en-US" sz="2800" dirty="0" err="1">
                          <a:effectLst/>
                          <a:latin typeface="Times New Roman,Times,serif"/>
                        </a:rPr>
                        <a:t>specíal</a:t>
                      </a:r>
                      <a:r>
                        <a:rPr lang="en-US" sz="2800" dirty="0">
                          <a:effectLst/>
                          <a:latin typeface="Times New Roman,Times,serif"/>
                        </a:rPr>
                        <a:t>" or is being treated for a mental condition. What if you are called upon to mitigate a crisis situation involving </a:t>
                      </a:r>
                      <a:r>
                        <a:rPr lang="en-US" sz="2800" baseline="0" dirty="0">
                          <a:effectLst/>
                          <a:latin typeface="Times New Roman,Times,serif"/>
                        </a:rPr>
                        <a:t>a personal </a:t>
                      </a:r>
                      <a:r>
                        <a:rPr lang="en-US" sz="2800" dirty="0">
                          <a:effectLst/>
                          <a:latin typeface="Times New Roman,Times,serif"/>
                        </a:rPr>
                        <a:t>with a mental condition in the workplace? If you don't handle the situation with proper knowledge and skills, it can not only cost </a:t>
                      </a:r>
                      <a:r>
                        <a:rPr lang="en-US" sz="2800" dirty="0" err="1">
                          <a:effectLst/>
                          <a:latin typeface="Times New Roman,Times,serif"/>
                        </a:rPr>
                        <a:t>physícal</a:t>
                      </a:r>
                      <a:r>
                        <a:rPr lang="en-US" sz="2800" dirty="0">
                          <a:effectLst/>
                          <a:latin typeface="Times New Roman,Times,serif"/>
                        </a:rPr>
                        <a:t> injuries but thousands of dollars to your organization or community for perceived negligence.</a:t>
                      </a:r>
                    </a:p>
                    <a:p>
                      <a:pPr algn="ctr"/>
                      <a:r>
                        <a:rPr lang="en-US" sz="1600" dirty="0">
                          <a:effectLst/>
                          <a:latin typeface="Times New Roman,Times,serif"/>
                        </a:rPr>
                        <a:t> </a:t>
                      </a:r>
                    </a:p>
                  </a:txBody>
                  <a:tcPr marL="87306" marR="43653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Times New Roman,Times,serif"/>
                        </a:rPr>
                        <a:t>Live Webinar</a:t>
                      </a:r>
                      <a:endParaRPr lang="en-US" sz="2400" dirty="0">
                        <a:effectLst/>
                        <a:latin typeface="Times New Roman,Times,serif"/>
                      </a:endParaRPr>
                    </a:p>
                    <a:p>
                      <a:pPr algn="ctr"/>
                      <a:r>
                        <a:rPr lang="en-US" sz="2400" b="1" dirty="0">
                          <a:effectLst/>
                          <a:latin typeface="Times New Roman,Times,serif"/>
                        </a:rPr>
                        <a:t>Thursday, July 23, 2015</a:t>
                      </a:r>
                      <a:endParaRPr lang="en-US" sz="2400" dirty="0">
                        <a:effectLst/>
                        <a:latin typeface="Times New Roman,Times,serif"/>
                      </a:endParaRPr>
                    </a:p>
                    <a:p>
                      <a:pPr algn="ctr"/>
                      <a:r>
                        <a:rPr lang="en-US" sz="2400" b="1" dirty="0">
                          <a:effectLst/>
                          <a:latin typeface="Times New Roman,Times,serif"/>
                        </a:rPr>
                        <a:t>Duration</a:t>
                      </a:r>
                      <a:r>
                        <a:rPr lang="en-US" sz="2400" dirty="0">
                          <a:effectLst/>
                          <a:latin typeface="Times New Roman,Times,serif"/>
                        </a:rPr>
                        <a:t> : </a:t>
                      </a:r>
                      <a:r>
                        <a:rPr lang="en-US" sz="2400" dirty="0" smtClean="0">
                          <a:effectLst/>
                          <a:latin typeface="Times New Roman,Times,serif"/>
                        </a:rPr>
                        <a:t>  </a:t>
                      </a:r>
                      <a:r>
                        <a:rPr lang="en-US" sz="2400" b="1" dirty="0" smtClean="0">
                          <a:effectLst/>
                          <a:latin typeface="Times New Roman,Times,serif"/>
                        </a:rPr>
                        <a:t>60 </a:t>
                      </a:r>
                      <a:r>
                        <a:rPr lang="en-US" sz="2400" b="1" dirty="0">
                          <a:effectLst/>
                          <a:latin typeface="Times New Roman,Times,serif"/>
                        </a:rPr>
                        <a:t>minutes</a:t>
                      </a:r>
                      <a:endParaRPr lang="en-US" sz="2400" dirty="0">
                        <a:effectLst/>
                        <a:latin typeface="Times New Roman,Times,serif"/>
                      </a:endParaRPr>
                    </a:p>
                    <a:p>
                      <a:pPr algn="ctr"/>
                      <a:r>
                        <a:rPr lang="en-US" sz="2400" b="1" dirty="0">
                          <a:effectLst/>
                          <a:latin typeface="Times New Roman,Times,serif"/>
                        </a:rPr>
                        <a:t>1:00 pm </a:t>
                      </a:r>
                      <a:r>
                        <a:rPr lang="en-US" sz="2400" b="1" dirty="0" smtClean="0">
                          <a:effectLst/>
                          <a:latin typeface="Times New Roman,Times,serif"/>
                        </a:rPr>
                        <a:t>  ET</a:t>
                      </a:r>
                    </a:p>
                    <a:p>
                      <a:pPr algn="ctr"/>
                      <a:r>
                        <a:rPr lang="en-US" sz="2400" b="1" dirty="0" smtClean="0">
                          <a:effectLst/>
                          <a:latin typeface="Times New Roman,Times,serif"/>
                        </a:rPr>
                        <a:t>12:00 </a:t>
                      </a:r>
                      <a:r>
                        <a:rPr lang="en-US" sz="2400" b="1" dirty="0">
                          <a:effectLst/>
                          <a:latin typeface="Times New Roman,Times,serif"/>
                        </a:rPr>
                        <a:t>pm </a:t>
                      </a:r>
                      <a:r>
                        <a:rPr lang="en-US" sz="2400" b="1" dirty="0" smtClean="0">
                          <a:effectLst/>
                          <a:latin typeface="Times New Roman,Times,serif"/>
                        </a:rPr>
                        <a:t>CT</a:t>
                      </a:r>
                      <a:endParaRPr lang="en-US" sz="2400" dirty="0">
                        <a:effectLst/>
                        <a:latin typeface="Times New Roman,Times,serif"/>
                      </a:endParaRPr>
                    </a:p>
                    <a:p>
                      <a:pPr algn="ctr"/>
                      <a:r>
                        <a:rPr lang="en-US" sz="3200" b="1" dirty="0" smtClean="0">
                          <a:effectLst/>
                          <a:latin typeface="Times New Roman,Times,serif"/>
                          <a:hlinkClick r:id="rId2"/>
                        </a:rPr>
                        <a:t>Register Now</a:t>
                      </a:r>
                      <a:endParaRPr lang="en-US" sz="3200" u="sng" dirty="0">
                        <a:effectLst/>
                        <a:latin typeface="Times New Roman,Times,serif"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  <a:latin typeface="Times New Roman,Times,serif"/>
                        </a:rPr>
                        <a:t> </a:t>
                      </a:r>
                    </a:p>
                  </a:txBody>
                  <a:tcPr marL="43653" marR="69845" marT="69845" marB="698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241442" y="3314163"/>
            <a:ext cx="1828800" cy="457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15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0230764"/>
              </p:ext>
            </p:extLst>
          </p:nvPr>
        </p:nvGraphicFramePr>
        <p:xfrm>
          <a:off x="381000" y="304800"/>
          <a:ext cx="8610599" cy="6400800"/>
        </p:xfrm>
        <a:graphic>
          <a:graphicData uri="http://schemas.openxmlformats.org/drawingml/2006/table">
            <a:tbl>
              <a:tblPr/>
              <a:tblGrid>
                <a:gridCol w="6705600"/>
                <a:gridCol w="1904999"/>
              </a:tblGrid>
              <a:tr h="6400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Times New Roman,Times,serif"/>
                        </a:rPr>
                        <a:t>Every one in four people in the U.S. has a diagnosable mental illness. You will be surprised to know that every family you know may have a member who might be considered "different," "</a:t>
                      </a:r>
                      <a:r>
                        <a:rPr lang="en-US" sz="2800" dirty="0" err="1">
                          <a:effectLst/>
                          <a:latin typeface="Times New Roman,Times,serif"/>
                        </a:rPr>
                        <a:t>specíal</a:t>
                      </a:r>
                      <a:r>
                        <a:rPr lang="en-US" sz="2800" dirty="0">
                          <a:effectLst/>
                          <a:latin typeface="Times New Roman,Times,serif"/>
                        </a:rPr>
                        <a:t>" or is being treated for a mental condition. What if you are called upon to mitigate a crisis situation involving </a:t>
                      </a:r>
                      <a:r>
                        <a:rPr lang="en-US" sz="2800" baseline="0" dirty="0">
                          <a:effectLst/>
                          <a:latin typeface="Times New Roman,Times,serif"/>
                        </a:rPr>
                        <a:t>a personal </a:t>
                      </a:r>
                      <a:r>
                        <a:rPr lang="en-US" sz="2800" dirty="0">
                          <a:effectLst/>
                          <a:latin typeface="Times New Roman,Times,serif"/>
                        </a:rPr>
                        <a:t>with a mental condition in the workplace? If you don't handle the situation with proper knowledge and skills, it can not only cost </a:t>
                      </a:r>
                      <a:r>
                        <a:rPr lang="en-US" sz="2800" dirty="0" err="1">
                          <a:effectLst/>
                          <a:latin typeface="Times New Roman,Times,serif"/>
                        </a:rPr>
                        <a:t>physícal</a:t>
                      </a:r>
                      <a:r>
                        <a:rPr lang="en-US" sz="2800" dirty="0">
                          <a:effectLst/>
                          <a:latin typeface="Times New Roman,Times,serif"/>
                        </a:rPr>
                        <a:t> injuries but thousands of dollars to your organization or community for perceived negligence.</a:t>
                      </a:r>
                    </a:p>
                    <a:p>
                      <a:pPr algn="ctr"/>
                      <a:r>
                        <a:rPr lang="en-US" sz="1600" dirty="0">
                          <a:effectLst/>
                          <a:latin typeface="Times New Roman,Times,serif"/>
                        </a:rPr>
                        <a:t> </a:t>
                      </a:r>
                    </a:p>
                  </a:txBody>
                  <a:tcPr marL="87306" marR="43653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Times New Roman,Times,serif"/>
                        </a:rPr>
                        <a:t>Live Webinar</a:t>
                      </a:r>
                      <a:endParaRPr lang="en-US" sz="2400" dirty="0">
                        <a:effectLst/>
                        <a:latin typeface="Times New Roman,Times,serif"/>
                      </a:endParaRPr>
                    </a:p>
                    <a:p>
                      <a:pPr algn="ctr"/>
                      <a:r>
                        <a:rPr lang="en-US" sz="2400" b="1" dirty="0">
                          <a:effectLst/>
                          <a:latin typeface="Times New Roman,Times,serif"/>
                        </a:rPr>
                        <a:t>Thursday, July 23, 2015</a:t>
                      </a:r>
                      <a:endParaRPr lang="en-US" sz="2400" dirty="0">
                        <a:effectLst/>
                        <a:latin typeface="Times New Roman,Times,serif"/>
                      </a:endParaRPr>
                    </a:p>
                    <a:p>
                      <a:pPr algn="ctr"/>
                      <a:r>
                        <a:rPr lang="en-US" sz="2400" b="1" dirty="0">
                          <a:effectLst/>
                          <a:latin typeface="Times New Roman,Times,serif"/>
                        </a:rPr>
                        <a:t>Duration</a:t>
                      </a:r>
                      <a:r>
                        <a:rPr lang="en-US" sz="2400" dirty="0">
                          <a:effectLst/>
                          <a:latin typeface="Times New Roman,Times,serif"/>
                        </a:rPr>
                        <a:t> : </a:t>
                      </a:r>
                      <a:r>
                        <a:rPr lang="en-US" sz="2400" dirty="0" smtClean="0">
                          <a:effectLst/>
                          <a:latin typeface="Times New Roman,Times,serif"/>
                        </a:rPr>
                        <a:t>  </a:t>
                      </a:r>
                      <a:r>
                        <a:rPr lang="en-US" sz="2400" b="1" dirty="0" smtClean="0">
                          <a:effectLst/>
                          <a:latin typeface="Times New Roman,Times,serif"/>
                        </a:rPr>
                        <a:t>60 </a:t>
                      </a:r>
                      <a:r>
                        <a:rPr lang="en-US" sz="2400" b="1" dirty="0">
                          <a:effectLst/>
                          <a:latin typeface="Times New Roman,Times,serif"/>
                        </a:rPr>
                        <a:t>minutes</a:t>
                      </a:r>
                      <a:endParaRPr lang="en-US" sz="2400" dirty="0">
                        <a:effectLst/>
                        <a:latin typeface="Times New Roman,Times,serif"/>
                      </a:endParaRPr>
                    </a:p>
                    <a:p>
                      <a:pPr algn="ctr"/>
                      <a:r>
                        <a:rPr lang="en-US" sz="2400" b="1" dirty="0">
                          <a:effectLst/>
                          <a:latin typeface="Times New Roman,Times,serif"/>
                        </a:rPr>
                        <a:t>1:00 pm </a:t>
                      </a:r>
                      <a:r>
                        <a:rPr lang="en-US" sz="2400" b="1" dirty="0" smtClean="0">
                          <a:effectLst/>
                          <a:latin typeface="Times New Roman,Times,serif"/>
                        </a:rPr>
                        <a:t>  ET</a:t>
                      </a:r>
                    </a:p>
                    <a:p>
                      <a:pPr algn="ctr"/>
                      <a:r>
                        <a:rPr lang="en-US" sz="2400" b="1" dirty="0" smtClean="0">
                          <a:effectLst/>
                          <a:latin typeface="Times New Roman,Times,serif"/>
                        </a:rPr>
                        <a:t>12:00 </a:t>
                      </a:r>
                      <a:r>
                        <a:rPr lang="en-US" sz="2400" b="1" dirty="0">
                          <a:effectLst/>
                          <a:latin typeface="Times New Roman,Times,serif"/>
                        </a:rPr>
                        <a:t>pm </a:t>
                      </a:r>
                      <a:r>
                        <a:rPr lang="en-US" sz="2400" b="1" dirty="0" smtClean="0">
                          <a:effectLst/>
                          <a:latin typeface="Times New Roman,Times,serif"/>
                        </a:rPr>
                        <a:t>CT</a:t>
                      </a:r>
                      <a:endParaRPr lang="en-US" sz="2400" dirty="0">
                        <a:effectLst/>
                        <a:latin typeface="Times New Roman,Times,serif"/>
                      </a:endParaRPr>
                    </a:p>
                    <a:p>
                      <a:pPr algn="ctr"/>
                      <a:r>
                        <a:rPr lang="en-US" sz="3200" b="1" dirty="0" smtClean="0">
                          <a:effectLst/>
                          <a:latin typeface="Times New Roman,Times,serif"/>
                          <a:hlinkClick r:id="rId2"/>
                        </a:rPr>
                        <a:t>Register Now</a:t>
                      </a:r>
                      <a:endParaRPr lang="en-US" sz="3200" u="sng" dirty="0">
                        <a:effectLst/>
                        <a:latin typeface="Times New Roman,Times,serif"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  <a:latin typeface="Times New Roman,Times,serif"/>
                        </a:rPr>
                        <a:t> </a:t>
                      </a:r>
                    </a:p>
                  </a:txBody>
                  <a:tcPr marL="43653" marR="69845" marT="69845" marB="6984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241442" y="3314163"/>
            <a:ext cx="1828800" cy="457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1219200"/>
            <a:ext cx="65532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0" y="762000"/>
            <a:ext cx="1828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2057400"/>
            <a:ext cx="571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Comic Sans MS" panose="030F0702030302020204" pitchFamily="66" charset="0"/>
              </a:rPr>
              <a:t>If you have three friends who do not have diagnosable mental illnesses, then it is probably you.</a:t>
            </a:r>
            <a:endParaRPr lang="en-US" sz="32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47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urina pro plan bright mi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purina pro plan bright mi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cdn.liveclicker.net/thumbnails/311/1743368190_1_Flv_320x180_thumb_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9" t="12075" r="5663" b="716"/>
          <a:stretch/>
        </p:blipFill>
        <p:spPr bwMode="auto">
          <a:xfrm>
            <a:off x="-1" y="0"/>
            <a:ext cx="922020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.ytimg.com/vi/9r0r811xoxY/hq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454" b="27546"/>
          <a:stretch/>
        </p:blipFill>
        <p:spPr bwMode="auto">
          <a:xfrm>
            <a:off x="0" y="4090116"/>
            <a:ext cx="9186931" cy="275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cdn.liveclicker.net/thumbnails/311/1743368190_1_Flv_320x180_thumb_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89" t="77818" r="5663" b="715"/>
          <a:stretch/>
        </p:blipFill>
        <p:spPr bwMode="auto">
          <a:xfrm>
            <a:off x="5715000" y="4343400"/>
            <a:ext cx="3506274" cy="250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thebankruptmillionaire.files.wordpress.com/2015/06/people-argue-a-lot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364"/>
          <a:stretch/>
        </p:blipFill>
        <p:spPr bwMode="auto">
          <a:xfrm>
            <a:off x="6477000" y="4171950"/>
            <a:ext cx="13716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cdn.liveclicker.net/thumbnails/311/1743368190_1_Flv_320x180_thumb_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89" t="77818" r="19031" b="18261"/>
          <a:stretch/>
        </p:blipFill>
        <p:spPr bwMode="auto">
          <a:xfrm>
            <a:off x="2501721" y="4661079"/>
            <a:ext cx="2667000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7958" y="4661079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Times New Roman" panose="02020603050405020304" pitchFamily="18" charset="0"/>
              </a:rPr>
              <a:t>50, a person's glucose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0" descr="http://cdn.liveclicker.net/thumbnails/311/1743368190_1_Flv_320x180_thumb_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89" t="77818" r="23885" b="18913"/>
          <a:stretch/>
        </p:blipFill>
        <p:spPr bwMode="auto">
          <a:xfrm>
            <a:off x="4711521" y="2057400"/>
            <a:ext cx="2362200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24400" y="1981200"/>
            <a:ext cx="8510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Berlin Sans FB" panose="020E0602020502020306" pitchFamily="34" charset="0"/>
                <a:cs typeface="Times New Roman" panose="02020603050405020304" pitchFamily="18" charset="0"/>
              </a:rPr>
              <a:t>50+</a:t>
            </a:r>
            <a:endParaRPr lang="en-US" sz="3000" dirty="0">
              <a:latin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0" descr="http://cdn.liveclicker.net/thumbnails/311/1743368190_1_Flv_320x180_thumb_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89" t="77818" r="23885" b="18913"/>
          <a:stretch/>
        </p:blipFill>
        <p:spPr bwMode="auto">
          <a:xfrm>
            <a:off x="3401094" y="3416122"/>
            <a:ext cx="1155879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95353" y="32721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Times New Roman" panose="02020603050405020304" pitchFamily="18" charset="0"/>
              </a:rPr>
              <a:t>people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 descr="http://cdn.liveclicker.net/thumbnails/311/1743368190_1_Flv_320x180_thumb_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89" t="77818" r="23885" b="18913"/>
          <a:stretch/>
        </p:blipFill>
        <p:spPr bwMode="auto">
          <a:xfrm>
            <a:off x="7924799" y="5105400"/>
            <a:ext cx="1143001" cy="3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759521" y="4876800"/>
            <a:ext cx="901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Berlin Sans FB" panose="020E0602020502020306" pitchFamily="34" charset="0"/>
                <a:cs typeface="Times New Roman" panose="02020603050405020304" pitchFamily="18" charset="0"/>
              </a:rPr>
              <a:t>50+</a:t>
            </a:r>
            <a:endParaRPr lang="en-US" sz="3000" dirty="0">
              <a:latin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0" descr="http://cdn.liveclicker.net/thumbnails/311/1743368190_1_Flv_320x180_thumb_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85" t="22809" r="81887" b="67800"/>
          <a:stretch/>
        </p:blipFill>
        <p:spPr bwMode="auto">
          <a:xfrm>
            <a:off x="523696" y="312738"/>
            <a:ext cx="2524304" cy="18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bs.twimg.com/profile_images/1216666024/alfredeneuman__400x4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668" y="146385"/>
            <a:ext cx="1927583" cy="19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36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27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4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-lga1-1.xx.fbcdn.net/hphotos-xft1/v/t1.0-9/s480x480/1888628_577923935630279_1329352240_n.jpg?oh=5d422a2fcc14e6cd98d2a778c92bfcfe&amp;oe=5634897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"/>
            <a:ext cx="8791261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50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FDUUser\Desktop\spelling matt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216" y="457199"/>
            <a:ext cx="8097184" cy="57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306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52"/>
          <a:stretch/>
        </p:blipFill>
        <p:spPr>
          <a:xfrm>
            <a:off x="914400" y="228600"/>
            <a:ext cx="70866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29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8025" t="20833" r="29502" b="20833"/>
          <a:stretch/>
        </p:blipFill>
        <p:spPr>
          <a:xfrm>
            <a:off x="152400" y="1295400"/>
            <a:ext cx="5526110" cy="426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t="11459" r="53514" b="77083"/>
          <a:stretch/>
        </p:blipFill>
        <p:spPr>
          <a:xfrm>
            <a:off x="352425" y="152400"/>
            <a:ext cx="8247784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8800" y="1600200"/>
            <a:ext cx="3352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/>
              <a:t>The Automatic Tile Shuffling Mahjong Table</a:t>
            </a:r>
            <a:r>
              <a:rPr lang="en-US" sz="3800" b="1" dirty="0" smtClean="0"/>
              <a:t>.</a:t>
            </a:r>
            <a:endParaRPr lang="en-US" sz="3800" dirty="0"/>
          </a:p>
        </p:txBody>
      </p:sp>
      <p:sp>
        <p:nvSpPr>
          <p:cNvPr id="9" name="Rectangle 8"/>
          <p:cNvSpPr/>
          <p:nvPr/>
        </p:nvSpPr>
        <p:spPr>
          <a:xfrm>
            <a:off x="7529141" y="4841719"/>
            <a:ext cx="1071068" cy="5715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43959" y="3597078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Item 12673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31080" y="4168914"/>
            <a:ext cx="3071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Price $1,700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812405" y="4750158"/>
            <a:ext cx="2919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How Many</a:t>
            </a:r>
            <a:r>
              <a:rPr lang="en-US" sz="4000" b="1" dirty="0" smtClean="0"/>
              <a:t>?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14784" y="5791200"/>
            <a:ext cx="7443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Perfect for the teachers' room.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969" y="0"/>
            <a:ext cx="8625231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32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2" b="8889"/>
          <a:stretch/>
        </p:blipFill>
        <p:spPr>
          <a:xfrm>
            <a:off x="2133600" y="0"/>
            <a:ext cx="5029200" cy="5699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505200"/>
            <a:ext cx="7696200" cy="3016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Sometimes, the most brilliant and intelligent minds do not shine in standardized tests because they       do not have standardized minds. </a:t>
            </a:r>
            <a:r>
              <a:rPr lang="en-US" sz="3800" dirty="0"/>
              <a:t>	</a:t>
            </a:r>
            <a:endParaRPr lang="en-US" sz="3800" dirty="0" smtClean="0"/>
          </a:p>
          <a:p>
            <a:r>
              <a:rPr lang="en-US" sz="3800" dirty="0" smtClean="0"/>
              <a:t>                                 – Diane </a:t>
            </a:r>
            <a:r>
              <a:rPr lang="en-US" sz="3800" dirty="0" err="1" smtClean="0"/>
              <a:t>Ravitch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xmlns="" val="36683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257800"/>
            <a:ext cx="8458200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Remember to close all parentheses.  We're not paying to air condition the entire paragraph.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xmlns="" val="804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terpersonal conflict com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599"/>
            <a:ext cx="8458200" cy="531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56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4320" t="18750" r="38871" b="7291"/>
          <a:stretch/>
        </p:blipFill>
        <p:spPr>
          <a:xfrm>
            <a:off x="-7513" y="76200"/>
            <a:ext cx="9151513" cy="669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351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4319" t="18749" r="38872" b="11459"/>
          <a:stretch/>
        </p:blipFill>
        <p:spPr>
          <a:xfrm>
            <a:off x="0" y="228600"/>
            <a:ext cx="9156512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29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8" t="2224" r="37030" b="61110"/>
          <a:stretch/>
        </p:blipFill>
        <p:spPr>
          <a:xfrm>
            <a:off x="228600" y="0"/>
            <a:ext cx="8534400" cy="670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79879" y="6172200"/>
            <a:ext cx="63117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Barbara Smaller,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Yorker,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9/21/15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562600"/>
            <a:ext cx="7848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unless you end up an adjunct—like me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5130225"/>
            <a:ext cx="4953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"Remember, education pays, </a:t>
            </a:r>
          </a:p>
        </p:txBody>
      </p:sp>
    </p:spTree>
    <p:extLst>
      <p:ext uri="{BB962C8B-B14F-4D97-AF65-F5344CB8AC3E}">
        <p14:creationId xmlns:p14="http://schemas.microsoft.com/office/powerpoint/2010/main" xmlns="" val="1423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37031" b="66666"/>
          <a:stretch/>
        </p:blipFill>
        <p:spPr>
          <a:xfrm>
            <a:off x="0" y="-1"/>
            <a:ext cx="9144000" cy="62776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632847"/>
            <a:ext cx="8610600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"It's interpret-your-own-test-results day today."</a:t>
            </a:r>
            <a:endParaRPr lang="en-US" sz="3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9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e/ee/Liberty-statue-from-front2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4488"/>
            <a:ext cx="5178425" cy="559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609600" y="5886450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James M. Inhofe National Park 2015</a:t>
            </a:r>
          </a:p>
        </p:txBody>
      </p:sp>
    </p:spTree>
    <p:extLst>
      <p:ext uri="{BB962C8B-B14F-4D97-AF65-F5344CB8AC3E}">
        <p14:creationId xmlns:p14="http://schemas.microsoft.com/office/powerpoint/2010/main" xmlns="" val="5206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e/ee/Liberty-statue-from-front2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4488"/>
            <a:ext cx="5178425" cy="559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http://upload.wikimedia.org/wikipedia/commons/e/ee/Liberty-statue-from-front2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545" r="57327"/>
          <a:stretch>
            <a:fillRect/>
          </a:stretch>
        </p:blipFill>
        <p:spPr bwMode="auto">
          <a:xfrm>
            <a:off x="2057400" y="4727575"/>
            <a:ext cx="22098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http://upload.wikimedia.org/wikipedia/commons/e/ee/Liberty-statue-from-front2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545"/>
          <a:stretch>
            <a:fillRect/>
          </a:stretch>
        </p:blipFill>
        <p:spPr bwMode="auto">
          <a:xfrm>
            <a:off x="2057400" y="1716088"/>
            <a:ext cx="517842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http://upload.wikimedia.org/wikipedia/commons/e/ee/Liberty-statue-from-front2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545" r="57327"/>
          <a:stretch>
            <a:fillRect/>
          </a:stretch>
        </p:blipFill>
        <p:spPr bwMode="auto">
          <a:xfrm>
            <a:off x="3733800" y="4840288"/>
            <a:ext cx="22098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http://upload.wikimedia.org/wikipedia/commons/e/ee/Liberty-statue-from-front2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545" r="57327"/>
          <a:stretch>
            <a:fillRect/>
          </a:stretch>
        </p:blipFill>
        <p:spPr bwMode="auto">
          <a:xfrm>
            <a:off x="5029200" y="4840288"/>
            <a:ext cx="22098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http://upload.wikimedia.org/wikipedia/commons/e/ee/Liberty-statue-from-front2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545" r="57327"/>
          <a:stretch>
            <a:fillRect/>
          </a:stretch>
        </p:blipFill>
        <p:spPr bwMode="auto">
          <a:xfrm>
            <a:off x="2057400" y="2401888"/>
            <a:ext cx="22098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7" descr="http://upload.wikimedia.org/wikipedia/commons/e/ee/Liberty-statue-from-front2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545" r="57327"/>
          <a:stretch>
            <a:fillRect/>
          </a:stretch>
        </p:blipFill>
        <p:spPr bwMode="auto">
          <a:xfrm>
            <a:off x="5029200" y="2401888"/>
            <a:ext cx="22098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8" descr="http://upload.wikimedia.org/wikipedia/commons/e/ee/Liberty-statue-from-front2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545" r="61742"/>
          <a:stretch>
            <a:fillRect/>
          </a:stretch>
        </p:blipFill>
        <p:spPr bwMode="auto">
          <a:xfrm>
            <a:off x="3581400" y="2401888"/>
            <a:ext cx="198120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9" descr="http://upload.wikimedia.org/wikipedia/commons/e/ee/Liberty-statue-from-front2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545" r="61742"/>
          <a:stretch>
            <a:fillRect/>
          </a:stretch>
        </p:blipFill>
        <p:spPr bwMode="auto">
          <a:xfrm>
            <a:off x="2079625" y="3279775"/>
            <a:ext cx="19812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0" descr="http://upload.wikimedia.org/wikipedia/commons/e/ee/Liberty-statue-from-front2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545" r="61742"/>
          <a:stretch>
            <a:fillRect/>
          </a:stretch>
        </p:blipFill>
        <p:spPr bwMode="auto">
          <a:xfrm>
            <a:off x="5257800" y="3508375"/>
            <a:ext cx="19812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1" descr="http://upload.wikimedia.org/wikipedia/commons/e/ee/Liberty-statue-from-front2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545" r="61742"/>
          <a:stretch>
            <a:fillRect/>
          </a:stretch>
        </p:blipFill>
        <p:spPr bwMode="auto">
          <a:xfrm>
            <a:off x="3832225" y="4154488"/>
            <a:ext cx="1654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Box 12"/>
          <p:cNvSpPr txBox="1">
            <a:spLocks noChangeArrowheads="1"/>
          </p:cNvSpPr>
          <p:nvPr/>
        </p:nvSpPr>
        <p:spPr bwMode="auto">
          <a:xfrm>
            <a:off x="609600" y="5907088"/>
            <a:ext cx="792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James M. Inhofe National Park 2065</a:t>
            </a:r>
          </a:p>
        </p:txBody>
      </p:sp>
    </p:spTree>
    <p:extLst>
      <p:ext uri="{BB962C8B-B14F-4D97-AF65-F5344CB8AC3E}">
        <p14:creationId xmlns:p14="http://schemas.microsoft.com/office/powerpoint/2010/main" xmlns="" val="29946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553212"/>
            <a:ext cx="7848600" cy="580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58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vavillage.com/images/Oct05/rude-woman-on-cell-rejecting-man0810_300x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4038600" y="212387"/>
            <a:ext cx="4953000" cy="3517440"/>
          </a:xfrm>
          <a:prstGeom prst="wedgeEllipseCallout">
            <a:avLst>
              <a:gd name="adj1" fmla="val -74119"/>
              <a:gd name="adj2" fmla="val 666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91000" y="574344"/>
            <a:ext cx="48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       You're </a:t>
            </a:r>
            <a:r>
              <a:rPr lang="en-US" sz="3600" dirty="0"/>
              <a:t>in America </a:t>
            </a:r>
            <a:endParaRPr lang="en-US" sz="3600" dirty="0" smtClean="0"/>
          </a:p>
          <a:p>
            <a:r>
              <a:rPr lang="en-US" sz="3600" dirty="0" smtClean="0"/>
              <a:t> now</a:t>
            </a:r>
            <a:r>
              <a:rPr lang="en-US" sz="3600" dirty="0"/>
              <a:t>. </a:t>
            </a:r>
            <a:r>
              <a:rPr lang="en-US" sz="3600" dirty="0" smtClean="0"/>
              <a:t>You </a:t>
            </a:r>
            <a:r>
              <a:rPr lang="en-US" sz="3600" dirty="0"/>
              <a:t>need to speak </a:t>
            </a:r>
            <a:r>
              <a:rPr lang="en-US" sz="3600" dirty="0" smtClean="0"/>
              <a:t>English</a:t>
            </a:r>
            <a:r>
              <a:rPr lang="en-US" sz="3600" dirty="0"/>
              <a:t>. If you want </a:t>
            </a:r>
            <a:r>
              <a:rPr lang="en-US" sz="3600" dirty="0" smtClean="0"/>
              <a:t>to  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speak Mexican</a:t>
            </a:r>
            <a:r>
              <a:rPr lang="en-US" sz="3600" dirty="0"/>
              <a:t>, go </a:t>
            </a:r>
            <a:r>
              <a:rPr lang="en-US" sz="3600" dirty="0" smtClean="0"/>
              <a:t> 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back </a:t>
            </a:r>
            <a:r>
              <a:rPr lang="en-US" sz="3600" dirty="0"/>
              <a:t>to Mexico.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3429000" y="3962400"/>
            <a:ext cx="5348786" cy="2590800"/>
          </a:xfrm>
          <a:prstGeom prst="wedgeEllipseCallout">
            <a:avLst>
              <a:gd name="adj1" fmla="val -91480"/>
              <a:gd name="adj2" fmla="val -116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24536" y="4151041"/>
            <a:ext cx="5763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Sir, I was speaking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Navajo.  If you want to  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speak English, go back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  to England.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7" name="Oval Callout 6"/>
          <p:cNvSpPr/>
          <p:nvPr/>
        </p:nvSpPr>
        <p:spPr>
          <a:xfrm>
            <a:off x="228600" y="762000"/>
            <a:ext cx="3009900" cy="2209800"/>
          </a:xfrm>
          <a:prstGeom prst="wedgeEllipseCallout">
            <a:avLst>
              <a:gd name="adj1" fmla="val -21409"/>
              <a:gd name="adj2" fmla="val 1187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300" y="891066"/>
            <a:ext cx="2857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 err="1" smtClean="0"/>
              <a:t>Hágoónee</a:t>
            </a:r>
            <a:r>
              <a:rPr lang="en-US" sz="3600" dirty="0" smtClean="0"/>
              <a:t>’. </a:t>
            </a:r>
            <a:r>
              <a:rPr lang="en-US" sz="3600" dirty="0" err="1"/>
              <a:t>Nizhónígo</a:t>
            </a:r>
            <a:r>
              <a:rPr lang="en-US" sz="3600" dirty="0"/>
              <a:t> </a:t>
            </a:r>
            <a:r>
              <a:rPr lang="en-US" sz="3600" dirty="0" smtClean="0"/>
              <a:t>Nee </a:t>
            </a:r>
            <a:r>
              <a:rPr lang="en-US" sz="3600" dirty="0" err="1" smtClean="0"/>
              <a:t>Ado’ááł</a:t>
            </a:r>
            <a:r>
              <a:rPr lang="en-US" sz="3600" dirty="0" smtClean="0"/>
              <a:t>. 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40611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a-lga.xx.fbcdn.net/hphotos-xpa1/v/t1.0-9/10806379_782673685135843_5636200842297919307_n.jpg?oh=bca4586d960a3e56ee514b4b5d9599d3&amp;oe=55619D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1711" y="12510"/>
            <a:ext cx="6845489" cy="68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0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t="23149" b="21008"/>
          <a:stretch/>
        </p:blipFill>
        <p:spPr>
          <a:xfrm>
            <a:off x="1828800" y="21465"/>
            <a:ext cx="5562600" cy="5617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754469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Message sent from </a:t>
            </a:r>
            <a:r>
              <a:rPr lang="en-US" sz="3200" dirty="0" err="1" smtClean="0"/>
              <a:t>NYASP</a:t>
            </a:r>
            <a:r>
              <a:rPr lang="en-US" sz="3200" dirty="0" smtClean="0"/>
              <a:t> Convention 10/23/15.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0517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5" r="45415" b="67778"/>
          <a:stretch/>
        </p:blipFill>
        <p:spPr>
          <a:xfrm>
            <a:off x="0" y="76200"/>
            <a:ext cx="8458200" cy="64097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411450"/>
            <a:ext cx="67056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i="1" dirty="0" smtClean="0"/>
              <a:t>"I'm staying together for the sake of my parents."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xmlns="" val="41305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2.fanpop.com/image/photos/8700000/Buffy-the-vampire-slayer-vampires-8766995-1024-7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939" b="16667"/>
          <a:stretch/>
        </p:blipFill>
        <p:spPr bwMode="auto">
          <a:xfrm>
            <a:off x="2057400" y="60447"/>
            <a:ext cx="4953000" cy="672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s2.fanpop.com/image/photos/8700000/Buffy-the-vampire-slayer-vampires-8766995-1024-7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68" t="39413" r="64568" b="16666"/>
          <a:stretch/>
        </p:blipFill>
        <p:spPr bwMode="auto">
          <a:xfrm>
            <a:off x="5562600" y="3249769"/>
            <a:ext cx="1447800" cy="354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0" y="3352800"/>
            <a:ext cx="304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>
                <a:solidFill>
                  <a:schemeClr val="bg1"/>
                </a:solidFill>
              </a:rPr>
              <a:t>stakeholder</a:t>
            </a:r>
            <a:endParaRPr lang="en-US" sz="4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0"/>
            <a:ext cx="5562600" cy="68634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400" dirty="0" smtClean="0"/>
          </a:p>
          <a:p>
            <a:endParaRPr lang="en-US" sz="4400" dirty="0" smtClean="0"/>
          </a:p>
          <a:p>
            <a:r>
              <a:rPr lang="en-US" sz="4400" dirty="0" smtClean="0"/>
              <a:t>"The Office of Special Education and Rehabilitation Services (OSERS) has received communications from stakeholders."</a:t>
            </a:r>
          </a:p>
          <a:p>
            <a:endParaRPr lang="en-US" sz="44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16785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14860" t="19792" r="33017" b="18750"/>
          <a:stretch/>
        </p:blipFill>
        <p:spPr>
          <a:xfrm>
            <a:off x="0" y="12879"/>
            <a:ext cx="9144000" cy="6061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102623">
            <a:off x="457200" y="441960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If I knew the ZIP™ Code, why would I be looking it up?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5658078">
            <a:off x="4513345" y="5248832"/>
            <a:ext cx="309405" cy="954095"/>
          </a:xfrm>
          <a:prstGeom prst="downArrow">
            <a:avLst>
              <a:gd name="adj1" fmla="val 50000"/>
              <a:gd name="adj2" fmla="val 514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521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85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-lga3-1.xx.fbcdn.net/hphotos-xpl1/v/t1.0-9/12341263_924090844334755_5481947858835315738_n.jpg?oh=17c96c1300c10cc05701eafd44f6c517&amp;oe=571FEFA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8" y="508909"/>
            <a:ext cx="9134341" cy="56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94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-35560"/>
            <a:ext cx="6629400" cy="68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67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30674" t="7291" r="18837" b="5209"/>
          <a:stretch/>
        </p:blipFill>
        <p:spPr>
          <a:xfrm>
            <a:off x="0" y="-38637"/>
            <a:ext cx="6934200" cy="675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798493"/>
            <a:ext cx="464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www.perpetualkid.com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xmlns="" val="94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11933" t="55208" r="38873" b="17262"/>
          <a:stretch/>
        </p:blipFill>
        <p:spPr>
          <a:xfrm>
            <a:off x="81889" y="1981200"/>
            <a:ext cx="8961120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11933" t="23958" r="35359" b="60417"/>
          <a:stretch/>
        </p:blipFill>
        <p:spPr>
          <a:xfrm>
            <a:off x="0" y="304800"/>
            <a:ext cx="914400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08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-ord1-1.xx.fbcdn.net/hphotos-xft1/v/t1.0-9/11351138_1266148066747977_6079914086486543471_n.jpg?oh=6d373e875ea7b529f6bebb345971bc93&amp;oe=55F572F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647" y="-1074"/>
            <a:ext cx="66294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979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491" t="11459" r="20132" b="6250"/>
          <a:stretch/>
        </p:blipFill>
        <p:spPr>
          <a:xfrm>
            <a:off x="-1" y="533400"/>
            <a:ext cx="9187405" cy="5715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698642" y="5452280"/>
            <a:ext cx="6096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11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19063" t="64125" r="34671" b="6250"/>
          <a:stretch/>
        </p:blipFill>
        <p:spPr>
          <a:xfrm>
            <a:off x="34119" y="457200"/>
            <a:ext cx="9101667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43292" t="82037" r="35404" b="14518"/>
          <a:stretch/>
        </p:blipFill>
        <p:spPr>
          <a:xfrm>
            <a:off x="-21608" y="4343400"/>
            <a:ext cx="9220200" cy="838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237096" y="2797792"/>
            <a:ext cx="3020704" cy="16843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4800600" y="2514600"/>
            <a:ext cx="990600" cy="2831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61415" y="4482152"/>
            <a:ext cx="2175681" cy="631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61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4319" t="20833" r="41801" b="14584"/>
          <a:stretch/>
        </p:blipFill>
        <p:spPr>
          <a:xfrm>
            <a:off x="4689" y="0"/>
            <a:ext cx="9158750" cy="6172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24000" y="2465696"/>
            <a:ext cx="2362200" cy="353704"/>
            <a:chOff x="2057400" y="2971800"/>
            <a:chExt cx="4876800" cy="914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84696" y="2971800"/>
              <a:ext cx="0" cy="914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57400" y="3886200"/>
              <a:ext cx="48768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6920552" y="2971800"/>
              <a:ext cx="0" cy="9144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23118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3932</TotalTime>
  <Words>482</Words>
  <Application>Microsoft Office PowerPoint</Application>
  <PresentationFormat>On-screen Show (4:3)</PresentationFormat>
  <Paragraphs>63</Paragraphs>
  <Slides>36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willis</dc:creator>
  <cp:lastModifiedBy>guymmcbride@gmail.com</cp:lastModifiedBy>
  <cp:revision>239</cp:revision>
  <cp:lastPrinted>2014-08-25T15:59:12Z</cp:lastPrinted>
  <dcterms:created xsi:type="dcterms:W3CDTF">2013-12-26T21:51:09Z</dcterms:created>
  <dcterms:modified xsi:type="dcterms:W3CDTF">2016-07-15T01:05:20Z</dcterms:modified>
</cp:coreProperties>
</file>