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58" r:id="rId3"/>
    <p:sldId id="260" r:id="rId4"/>
    <p:sldId id="272" r:id="rId5"/>
    <p:sldId id="273" r:id="rId6"/>
    <p:sldId id="270" r:id="rId7"/>
    <p:sldId id="269" r:id="rId8"/>
    <p:sldId id="274" r:id="rId9"/>
    <p:sldId id="266" r:id="rId10"/>
    <p:sldId id="267" r:id="rId11"/>
    <p:sldId id="268" r:id="rId12"/>
    <p:sldId id="278" r:id="rId13"/>
    <p:sldId id="275" r:id="rId14"/>
    <p:sldId id="276" r:id="rId15"/>
    <p:sldId id="277"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3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85C6F67-3696-4AA0-BFEA-1FE79B20C2DA}"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384DACC-F559-49B8-92A4-43A4083A150C}"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9E5FDF0-0A16-4A83-9F6B-F0E98B31869F}"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CF64854-4E96-4AD2-B5E3-6A2E119855A7}"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0176A5B-4DEB-4745-B65E-55262348956B}"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597C708-AD78-4153-A4E0-5DCC4E7F7C0F}"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A09EF2DA-B703-4F29-8673-136E0341E89C}"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2ABBD96C-CBD9-4616-8EE7-99BC9FF91BF2}"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9F7BF0FE-42BA-4F2F-9CEE-75BA559A5A92}"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81892CC-2455-4F43-BAF5-2A3ED3408730}"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3DF4076-ED3A-4E51-A4BB-44333718EAF3}"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8925923D-DDCF-4F15-97FF-F7B9EC619B3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qmrdeathpenalty.blogspot.com/2011/08/kevin-mcgrew-apa-flynn-effect-in-atkins.html"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aaidd.org/publications/bookstore-home/product-listing/2013/06/24/intellectual-disability-definition-classification-and-systems-of-supports-%2811th-edition%29" TargetMode="External"/><Relationship Id="rId2" Type="http://schemas.openxmlformats.org/officeDocument/2006/relationships/hyperlink" Target="http://aaidd.org/publications/bookstore-home/product-listing/2013/07/01/the-death-penalty-and-intellectual-disability-a-guide"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aaidd.org/publications/bookstore-home/product-listing/the-death-penalty-and-intellectual-disability" TargetMode="External"/><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law.cornell.edu/supct-cgi/get-us-cite?492+302"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www.law.cornell.edu/supct-cgi/get-const?amendmentvii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457200" y="0"/>
            <a:ext cx="8229600" cy="1143000"/>
          </a:xfrm>
        </p:spPr>
        <p:txBody>
          <a:bodyPr/>
          <a:lstStyle/>
          <a:p>
            <a:r>
              <a:rPr lang="en-US" sz="4000" smtClean="0">
                <a:solidFill>
                  <a:srgbClr val="3333CC"/>
                </a:solidFill>
              </a:rPr>
              <a:t>IQ Tests Are Not Interchangeable</a:t>
            </a:r>
            <a:endParaRPr lang="en-US" smtClean="0">
              <a:solidFill>
                <a:srgbClr val="3333CC"/>
              </a:solidFill>
            </a:endParaRPr>
          </a:p>
        </p:txBody>
      </p:sp>
      <p:sp>
        <p:nvSpPr>
          <p:cNvPr id="2051" name="Content Placeholder 2"/>
          <p:cNvSpPr>
            <a:spLocks noGrp="1"/>
          </p:cNvSpPr>
          <p:nvPr>
            <p:ph idx="1"/>
          </p:nvPr>
        </p:nvSpPr>
        <p:spPr>
          <a:xfrm>
            <a:off x="381000" y="1295400"/>
            <a:ext cx="8382000" cy="5334000"/>
          </a:xfrm>
        </p:spPr>
        <p:txBody>
          <a:bodyPr/>
          <a:lstStyle/>
          <a:p>
            <a:pPr marL="0" indent="0">
              <a:buFontTx/>
              <a:buNone/>
            </a:pPr>
            <a:r>
              <a:rPr lang="en-US" smtClean="0"/>
              <a:t>The issue of using IQ tests in the process of diagnosing intellectual and developmental disabilities takes on special importance when eligibility for the death penalty is being considered.  The following artificial, contrived, and extreme, but statistically accurate, example illustrates the important fact that different IQ tests with high reliability and validity will not always give the same or even similar scores to an individual.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229600" cy="6278562"/>
          </a:xfrm>
        </p:spPr>
        <p:txBody>
          <a:bodyPr/>
          <a:lstStyle/>
          <a:p>
            <a:pPr algn="l"/>
            <a:r>
              <a:rPr lang="en-US" altLang="en-US" smtClean="0"/>
              <a:t>Such differences can have serious consequences for identification of disabilities under IDEA, for determining eligibility for disability services and support, and for determining eligibility for the death penalty.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28600" y="503238"/>
            <a:ext cx="8229600" cy="6278562"/>
          </a:xfrm>
        </p:spPr>
        <p:txBody>
          <a:bodyPr/>
          <a:lstStyle/>
          <a:p>
            <a:pPr algn="l"/>
            <a:r>
              <a:rPr lang="en-US" altLang="en-US" smtClean="0"/>
              <a:t>Kevin McGrew has </a:t>
            </a:r>
            <a:br>
              <a:rPr lang="en-US" altLang="en-US" smtClean="0"/>
            </a:br>
            <a:r>
              <a:rPr lang="en-US" altLang="en-US" smtClean="0"/>
              <a:t>been doing extensive </a:t>
            </a:r>
            <a:br>
              <a:rPr lang="en-US" altLang="en-US" smtClean="0"/>
            </a:br>
            <a:r>
              <a:rPr lang="en-US" altLang="en-US" smtClean="0"/>
              <a:t>work on this issue with </a:t>
            </a:r>
            <a:br>
              <a:rPr lang="en-US" altLang="en-US" smtClean="0"/>
            </a:br>
            <a:r>
              <a:rPr lang="en-US" altLang="en-US" smtClean="0"/>
              <a:t>regard to death-penalty </a:t>
            </a:r>
            <a:br>
              <a:rPr lang="en-US" altLang="en-US" smtClean="0"/>
            </a:br>
            <a:r>
              <a:rPr lang="en-US" altLang="en-US" smtClean="0"/>
              <a:t>cases.  His data and comments can be found at: </a:t>
            </a:r>
            <a:r>
              <a:rPr lang="en-US" altLang="en-US" sz="4300" smtClean="0">
                <a:hlinkClick r:id="rId2"/>
              </a:rPr>
              <a:t>http://iqmrdeathpenalty.blogspot.com/2011/08/kevin-mcgrew-apa-flynn-effect-in-atkins.html</a:t>
            </a:r>
            <a:r>
              <a:rPr lang="en-US" altLang="en-US" sz="4300" smtClean="0"/>
              <a:t> </a:t>
            </a:r>
          </a:p>
        </p:txBody>
      </p:sp>
      <p:pic>
        <p:nvPicPr>
          <p:cNvPr id="12291" name="Picture 4" descr="[20131025_0033.jpg]"/>
          <p:cNvPicPr>
            <a:picLocks noChangeAspect="1" noChangeArrowheads="1"/>
          </p:cNvPicPr>
          <p:nvPr/>
        </p:nvPicPr>
        <p:blipFill>
          <a:blip r:embed="rId3" cstate="print"/>
          <a:srcRect/>
          <a:stretch>
            <a:fillRect/>
          </a:stretch>
        </p:blipFill>
        <p:spPr bwMode="auto">
          <a:xfrm>
            <a:off x="6507163" y="288925"/>
            <a:ext cx="2103437" cy="2911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6430962"/>
          </a:xfrm>
        </p:spPr>
        <p:txBody>
          <a:bodyPr/>
          <a:lstStyle/>
          <a:p>
            <a:pPr algn="l"/>
            <a:r>
              <a:rPr lang="en-US" altLang="en-US" sz="3100" smtClean="0"/>
              <a:t>From Kevin: "The AAIDD ID and death penalty guide is now available at the </a:t>
            </a:r>
            <a:r>
              <a:rPr lang="en-US" altLang="en-US" sz="3100" smtClean="0">
                <a:hlinkClick r:id="rId2"/>
              </a:rPr>
              <a:t>AAIDD webpage</a:t>
            </a:r>
            <a:r>
              <a:rPr lang="en-US" altLang="en-US" sz="3100" smtClean="0"/>
              <a:t>!  Although the title is focused on the death penalty and ID (Atkins cases), having written two of the chapters (Flynn effect; Intellectual functioning), I believe all professionals in the field of psychological, assessment and ID should have this reference book--it presents recommendations for ID practice that go well beyond the official AAIDD classification book (</a:t>
            </a:r>
            <a:r>
              <a:rPr lang="en-US" altLang="en-US" sz="3100" smtClean="0">
                <a:hlinkClick r:id="rId3"/>
              </a:rPr>
              <a:t>the Green book</a:t>
            </a:r>
            <a:r>
              <a:rPr lang="en-US" altLang="en-US" sz="3100" smtClean="0"/>
              <a:t>) and are relevant to ID assessment practices in general."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p:cNvPicPr>
            <a:picLocks noChangeAspect="1"/>
          </p:cNvPicPr>
          <p:nvPr/>
        </p:nvPicPr>
        <p:blipFill>
          <a:blip r:embed="rId2" cstate="print"/>
          <a:srcRect l="23425" t="11459" r="57834" b="70833"/>
          <a:stretch>
            <a:fillRect/>
          </a:stretch>
        </p:blipFill>
        <p:spPr bwMode="auto">
          <a:xfrm>
            <a:off x="381000" y="190500"/>
            <a:ext cx="3657600" cy="1943100"/>
          </a:xfrm>
          <a:prstGeom prst="rect">
            <a:avLst/>
          </a:prstGeom>
          <a:noFill/>
          <a:ln w="9525">
            <a:noFill/>
            <a:miter lim="800000"/>
            <a:headEnd/>
            <a:tailEnd/>
          </a:ln>
        </p:spPr>
      </p:pic>
      <p:sp>
        <p:nvSpPr>
          <p:cNvPr id="14339" name="Title 2"/>
          <p:cNvSpPr>
            <a:spLocks noGrp="1"/>
          </p:cNvSpPr>
          <p:nvPr>
            <p:ph type="title"/>
          </p:nvPr>
        </p:nvSpPr>
        <p:spPr>
          <a:xfrm>
            <a:off x="457200" y="5029200"/>
            <a:ext cx="8229600" cy="1447800"/>
          </a:xfrm>
        </p:spPr>
        <p:txBody>
          <a:bodyPr/>
          <a:lstStyle/>
          <a:p>
            <a:pPr algn="l"/>
            <a:r>
              <a:rPr lang="en-US" altLang="en-US" sz="2800" smtClean="0">
                <a:hlinkClick r:id="rId3"/>
              </a:rPr>
              <a:t>https://aaidd.org/publications/bookstore-home/product-listing/the-death-penalty-and-intellectual-disability#.WHkDB_krLIU</a:t>
            </a:r>
            <a:r>
              <a:rPr lang="en-US" altLang="en-US" sz="2800" smtClean="0"/>
              <a:t> </a:t>
            </a:r>
          </a:p>
        </p:txBody>
      </p:sp>
      <p:pic>
        <p:nvPicPr>
          <p:cNvPr id="14340" name="Picture 4" descr="http://aaidd.org/images/default-source/bookstore/dp_cover.jpg.tmb?sfvrsn=0"/>
          <p:cNvPicPr>
            <a:picLocks noChangeAspect="1" noChangeArrowheads="1"/>
          </p:cNvPicPr>
          <p:nvPr/>
        </p:nvPicPr>
        <p:blipFill>
          <a:blip r:embed="rId4" cstate="print"/>
          <a:srcRect/>
          <a:stretch>
            <a:fillRect/>
          </a:stretch>
        </p:blipFill>
        <p:spPr bwMode="auto">
          <a:xfrm>
            <a:off x="6427788" y="76200"/>
            <a:ext cx="2106612" cy="3001963"/>
          </a:xfrm>
          <a:prstGeom prst="rect">
            <a:avLst/>
          </a:prstGeom>
          <a:noFill/>
          <a:ln w="9525">
            <a:noFill/>
            <a:miter lim="800000"/>
            <a:headEnd/>
            <a:tailEnd/>
          </a:ln>
        </p:spPr>
      </p:pic>
      <p:sp>
        <p:nvSpPr>
          <p:cNvPr id="14341" name="TextBox 4"/>
          <p:cNvSpPr txBox="1">
            <a:spLocks noChangeArrowheads="1"/>
          </p:cNvSpPr>
          <p:nvPr/>
        </p:nvSpPr>
        <p:spPr bwMode="auto">
          <a:xfrm>
            <a:off x="381000" y="2173288"/>
            <a:ext cx="8305800" cy="2676525"/>
          </a:xfrm>
          <a:prstGeom prst="rect">
            <a:avLst/>
          </a:prstGeom>
          <a:noFill/>
          <a:ln w="9525">
            <a:noFill/>
            <a:miter lim="800000"/>
            <a:headEnd/>
            <a:tailEnd/>
          </a:ln>
        </p:spPr>
        <p:txBody>
          <a:bodyPr>
            <a:spAutoFit/>
          </a:bodyPr>
          <a:lstStyle/>
          <a:p>
            <a:pPr eaLnBrk="1" hangingPunct="1"/>
            <a:r>
              <a:rPr lang="en-US" altLang="en-US" sz="2800"/>
              <a:t>Polloway, E. (Ed.) (2015). </a:t>
            </a:r>
            <a:r>
              <a:rPr lang="en-US" altLang="en-US" sz="2800" i="1"/>
              <a:t>The death </a:t>
            </a:r>
          </a:p>
          <a:p>
            <a:pPr eaLnBrk="1" hangingPunct="1"/>
            <a:r>
              <a:rPr lang="en-US" altLang="en-US" sz="2800" i="1"/>
              <a:t>     penalty and intellectual Disability. </a:t>
            </a:r>
          </a:p>
          <a:p>
            <a:pPr eaLnBrk="1" hangingPunct="1"/>
            <a:r>
              <a:rPr lang="en-US" altLang="en-US" sz="2800" i="1"/>
              <a:t>     Washington, D.C.: </a:t>
            </a:r>
            <a:r>
              <a:rPr lang="en-US" altLang="en-US" sz="2800"/>
              <a:t>American Association on </a:t>
            </a:r>
          </a:p>
          <a:p>
            <a:pPr eaLnBrk="1" hangingPunct="1"/>
            <a:r>
              <a:rPr lang="en-US" altLang="en-US" sz="2800"/>
              <a:t>     Intellectual and Developmental Disabilities.    </a:t>
            </a:r>
          </a:p>
          <a:p>
            <a:pPr eaLnBrk="1" hangingPunct="1"/>
            <a:r>
              <a:rPr lang="en-US" altLang="en-US" sz="2800"/>
              <a:t>     ISBN 978-1-937604-13-4.   Member price: </a:t>
            </a:r>
          </a:p>
          <a:p>
            <a:pPr eaLnBrk="1" hangingPunct="1"/>
            <a:r>
              <a:rPr lang="en-US" altLang="en-US" sz="2800"/>
              <a:t>     $33.95. Nonmember price: $39.95.</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6507162"/>
          </a:xfrm>
        </p:spPr>
        <p:txBody>
          <a:bodyPr/>
          <a:lstStyle/>
          <a:p>
            <a:pPr algn="l"/>
            <a:r>
              <a:rPr lang="en-US" altLang="en-US" sz="2400" smtClean="0"/>
              <a:t>	</a:t>
            </a:r>
            <a:r>
              <a:rPr lang="en-US" altLang="en-US" sz="2500" smtClean="0"/>
              <a:t>"This book is the authoritative resource on the application of diagnostic information concerning intellectual disability (ID) in death penalty cases. In a landmark decision in </a:t>
            </a:r>
            <a:r>
              <a:rPr lang="en-US" altLang="en-US" sz="2500" i="1" smtClean="0"/>
              <a:t>Atkins v. Virginia </a:t>
            </a:r>
            <a:r>
              <a:rPr lang="en-US" altLang="en-US" sz="2500" smtClean="0"/>
              <a:t>in 2002, the Supreme Court ruled that executing someone with ID is a violation of the Eighth Amendment of the U.S. Constitution, which prohibits cruel and unusual punishment. In its 2014 decision, </a:t>
            </a:r>
            <a:r>
              <a:rPr lang="en-US" altLang="en-US" sz="2500" i="1" smtClean="0"/>
              <a:t>Hall v. Florida</a:t>
            </a:r>
            <a:r>
              <a:rPr lang="en-US" altLang="en-US" sz="2500" smtClean="0"/>
              <a:t>, the Court ruled that, while states have the right to establish their own rules for handling </a:t>
            </a:r>
            <a:r>
              <a:rPr lang="en-US" altLang="en-US" sz="2500" i="1" smtClean="0"/>
              <a:t>Atkins </a:t>
            </a:r>
            <a:r>
              <a:rPr lang="en-US" altLang="en-US" sz="2500" smtClean="0"/>
              <a:t>cases, they cannot ignore scientific and medical consensus regarding intelligence and the nature and diagnosis of ID. The Court rejected the use of an IQ test score of 70 as a bright-line cutoff for determining ID and rules that all evidence pertinent to the claim, including adaptive behavior assessments, should be considered.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6507162"/>
          </a:xfrm>
        </p:spPr>
        <p:txBody>
          <a:bodyPr/>
          <a:lstStyle/>
          <a:p>
            <a:pPr algn="l"/>
            <a:r>
              <a:rPr lang="en-US" altLang="en-US" sz="2800" smtClean="0"/>
              <a:t>	"This publication provides a comprehensive and cogent resource for the use of the range of professionals involved in the determination process for intellectual disability within the criminal justice system. The following are among the critical topics addressed: foundational considerations, including diagnostic criteria, the definition of ID, the analyses of </a:t>
            </a:r>
            <a:r>
              <a:rPr lang="en-US" altLang="en-US" sz="2800" i="1" smtClean="0"/>
              <a:t>Atkins</a:t>
            </a:r>
            <a:r>
              <a:rPr lang="en-US" altLang="en-US" sz="2800" smtClean="0"/>
              <a:t> cases; assessment considerations; intellectual functioning, including IQ testing and the Flynn effect; adaptive behavior; and related topics, such as cultural and linguistic factors, competence to waive </a:t>
            </a:r>
            <a:r>
              <a:rPr lang="en-US" altLang="en-US" sz="2800" i="1" smtClean="0"/>
              <a:t>Miranda</a:t>
            </a:r>
            <a:r>
              <a:rPr lang="en-US" altLang="en-US" sz="2800" smtClean="0"/>
              <a:t> rights and to stand trial, retrospective diagnosis, malingering, comorbid disorders, educational records, and professional issues."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noChangeAspect="1"/>
          </p:cNvGrpSpPr>
          <p:nvPr/>
        </p:nvGrpSpPr>
        <p:grpSpPr bwMode="auto">
          <a:xfrm>
            <a:off x="-171450" y="838200"/>
            <a:ext cx="9525000" cy="4578350"/>
            <a:chOff x="0" y="0"/>
            <a:chExt cx="618" cy="297"/>
          </a:xfrm>
        </p:grpSpPr>
        <p:pic>
          <p:nvPicPr>
            <p:cNvPr id="3075" name="Picture 3"/>
            <p:cNvPicPr>
              <a:picLocks noChangeAspect="1" noChangeArrowheads="1"/>
            </p:cNvPicPr>
            <p:nvPr/>
          </p:nvPicPr>
          <p:blipFill>
            <a:blip r:embed="rId2" cstate="print"/>
            <a:srcRect/>
            <a:stretch>
              <a:fillRect/>
            </a:stretch>
          </p:blipFill>
          <p:spPr bwMode="auto">
            <a:xfrm>
              <a:off x="0" y="0"/>
              <a:ext cx="618" cy="297"/>
            </a:xfrm>
            <a:prstGeom prst="rect">
              <a:avLst/>
            </a:prstGeom>
            <a:noFill/>
            <a:ln w="9525">
              <a:noFill/>
              <a:miter lim="800000"/>
              <a:headEnd/>
              <a:tailEnd/>
            </a:ln>
          </p:spPr>
        </p:pic>
        <p:sp>
          <p:nvSpPr>
            <p:cNvPr id="3076" name="Rectangle 4">
              <a:hlinkClick r:id="rId3" tooltip="492 U.S. 302"/>
            </p:cNvPr>
            <p:cNvSpPr>
              <a:spLocks noChangeAspect="1" noChangeArrowheads="1"/>
            </p:cNvSpPr>
            <p:nvPr/>
          </p:nvSpPr>
          <p:spPr bwMode="auto">
            <a:xfrm>
              <a:off x="31" y="197"/>
              <a:ext cx="563" cy="32"/>
            </a:xfrm>
            <a:prstGeom prst="rect">
              <a:avLst/>
            </a:prstGeom>
            <a:solidFill>
              <a:srgbClr val="FFFFFF">
                <a:alpha val="0"/>
              </a:srgbClr>
            </a:solidFill>
            <a:ln w="9525">
              <a:noFill/>
              <a:miter lim="800000"/>
              <a:headEnd/>
              <a:tailEnd/>
            </a:ln>
          </p:spPr>
          <p:txBody>
            <a:bodyPr/>
            <a:lstStyle/>
            <a:p>
              <a:pPr algn="ctr" eaLnBrk="1" hangingPunct="1"/>
              <a:endParaRPr lang="en-US" altLang="en-US"/>
            </a:p>
          </p:txBody>
        </p:sp>
        <p:sp>
          <p:nvSpPr>
            <p:cNvPr id="3077" name="Rectangle 5">
              <a:hlinkClick r:id="rId4" tooltip="Eighth Amendment"/>
            </p:cNvPr>
            <p:cNvSpPr>
              <a:spLocks noChangeAspect="1" noChangeArrowheads="1"/>
            </p:cNvSpPr>
            <p:nvPr/>
          </p:nvSpPr>
          <p:spPr bwMode="auto">
            <a:xfrm>
              <a:off x="71" y="274"/>
              <a:ext cx="111" cy="16"/>
            </a:xfrm>
            <a:prstGeom prst="rect">
              <a:avLst/>
            </a:prstGeom>
            <a:solidFill>
              <a:srgbClr val="FFFFFF">
                <a:alpha val="0"/>
              </a:srgbClr>
            </a:solidFill>
            <a:ln w="9525">
              <a:noFill/>
              <a:miter lim="800000"/>
              <a:headEnd/>
              <a:tailEnd/>
            </a:ln>
          </p:spPr>
          <p:txBody>
            <a:bodyPr/>
            <a:lstStyle/>
            <a:p>
              <a:pPr algn="ctr" eaLnBrk="1" hangingPunct="1"/>
              <a:endParaRPr lang="en-US" altLang="en-US"/>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457200" y="366713"/>
            <a:ext cx="8458200" cy="6186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en-US" altLang="en-US" sz="3600" dirty="0" smtClean="0">
                <a:latin typeface="+mj-lt"/>
                <a:ea typeface="Times New Roman" panose="02020603050405020304" pitchFamily="18" charset="0"/>
                <a:cs typeface="Arial" panose="020B0604020202020204" pitchFamily="34" charset="0"/>
              </a:rPr>
              <a:t>Sam Adkins, age 16, (apocryphal and therefore no relation to Daryl Atkins), has been convicted of murder by a jury of his peers.  In order to determine the appropriate sentence (Life Imprisonment or Death), and because of the United States Supreme Court decision in </a:t>
            </a:r>
            <a:r>
              <a:rPr lang="en-US" altLang="en-US" sz="3600" i="1" dirty="0" smtClean="0">
                <a:latin typeface="+mj-lt"/>
                <a:ea typeface="Times New Roman" panose="02020603050405020304" pitchFamily="18" charset="0"/>
                <a:cs typeface="Arial" panose="020B0604020202020204" pitchFamily="34" charset="0"/>
              </a:rPr>
              <a:t>Atkins v. Virginia</a:t>
            </a:r>
            <a:r>
              <a:rPr lang="en-US" altLang="en-US" sz="3600" dirty="0" smtClean="0">
                <a:latin typeface="+mj-lt"/>
                <a:ea typeface="Times New Roman" panose="02020603050405020304" pitchFamily="18" charset="0"/>
                <a:cs typeface="Arial" panose="020B0604020202020204" pitchFamily="34" charset="0"/>
              </a:rPr>
              <a:t>, the court has requested that Sam’s intellectual ability be assessed by experts in the field using the most modern cognitive measures.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304800" y="1149350"/>
            <a:ext cx="8382000" cy="4278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defRPr/>
            </a:pPr>
            <a:r>
              <a:rPr lang="en-US" altLang="en-US" sz="3600" dirty="0" smtClean="0">
                <a:latin typeface="+mj-lt"/>
                <a:ea typeface="Times New Roman" panose="02020603050405020304" pitchFamily="18" charset="0"/>
                <a:cs typeface="Arial" panose="020B0604020202020204" pitchFamily="34" charset="0"/>
              </a:rPr>
              <a:t>A review of Sam’s educational history suggests that he may have a severe learning disability reflected in extremely low auditory (</a:t>
            </a:r>
            <a:r>
              <a:rPr lang="en-US" altLang="en-US" sz="3600" i="1" dirty="0" smtClean="0">
                <a:latin typeface="+mj-lt"/>
                <a:ea typeface="Times New Roman" panose="02020603050405020304" pitchFamily="18" charset="0"/>
                <a:cs typeface="Arial" panose="020B0604020202020204" pitchFamily="34" charset="0"/>
              </a:rPr>
              <a:t>Ga</a:t>
            </a:r>
            <a:r>
              <a:rPr lang="en-US" altLang="en-US" sz="3600" dirty="0" smtClean="0">
                <a:latin typeface="+mj-lt"/>
                <a:ea typeface="Times New Roman" panose="02020603050405020304" pitchFamily="18" charset="0"/>
                <a:cs typeface="Arial" panose="020B0604020202020204" pitchFamily="34" charset="0"/>
              </a:rPr>
              <a:t>), short-term and working memory (</a:t>
            </a:r>
            <a:r>
              <a:rPr lang="en-US" altLang="en-US" sz="3600" i="1" dirty="0" smtClean="0">
                <a:latin typeface="+mj-lt"/>
                <a:ea typeface="Times New Roman" panose="02020603050405020304" pitchFamily="18" charset="0"/>
                <a:cs typeface="Arial" panose="020B0604020202020204" pitchFamily="34" charset="0"/>
              </a:rPr>
              <a:t>Gsm</a:t>
            </a:r>
            <a:r>
              <a:rPr lang="en-US" altLang="en-US" sz="3600" dirty="0" smtClean="0">
                <a:latin typeface="+mj-lt"/>
                <a:ea typeface="Times New Roman" panose="02020603050405020304" pitchFamily="18" charset="0"/>
                <a:cs typeface="Arial" panose="020B0604020202020204" pitchFamily="34" charset="0"/>
              </a:rPr>
              <a:t>), long-term storage and retrieval (</a:t>
            </a:r>
            <a:r>
              <a:rPr lang="en-US" altLang="en-US" sz="3600" i="1" dirty="0" err="1" smtClean="0">
                <a:latin typeface="+mj-lt"/>
                <a:ea typeface="Times New Roman" panose="02020603050405020304" pitchFamily="18" charset="0"/>
                <a:cs typeface="Arial" panose="020B0604020202020204" pitchFamily="34" charset="0"/>
              </a:rPr>
              <a:t>Glr</a:t>
            </a:r>
            <a:r>
              <a:rPr lang="en-US" altLang="en-US" sz="3600" dirty="0" smtClean="0">
                <a:latin typeface="+mj-lt"/>
                <a:ea typeface="Times New Roman" panose="02020603050405020304" pitchFamily="18" charset="0"/>
                <a:cs typeface="Arial" panose="020B0604020202020204" pitchFamily="34" charset="0"/>
              </a:rPr>
              <a:t>), processing speed (</a:t>
            </a:r>
            <a:r>
              <a:rPr lang="en-US" altLang="en-US" sz="3600" i="1" dirty="0" smtClean="0">
                <a:latin typeface="+mj-lt"/>
                <a:ea typeface="Times New Roman" panose="02020603050405020304" pitchFamily="18" charset="0"/>
                <a:cs typeface="Arial" panose="020B0604020202020204" pitchFamily="34" charset="0"/>
              </a:rPr>
              <a:t>Gs</a:t>
            </a:r>
            <a:r>
              <a:rPr lang="en-US" altLang="en-US" sz="3600" dirty="0" smtClean="0">
                <a:latin typeface="+mj-lt"/>
                <a:ea typeface="Times New Roman" panose="02020603050405020304" pitchFamily="18" charset="0"/>
                <a:cs typeface="Arial" panose="020B0604020202020204" pitchFamily="34" charset="0"/>
              </a:rPr>
              <a:t>), and math abilities (</a:t>
            </a:r>
            <a:r>
              <a:rPr lang="en-US" altLang="en-US" sz="3600" i="1" dirty="0" err="1" smtClean="0">
                <a:latin typeface="+mj-lt"/>
                <a:ea typeface="Times New Roman" panose="02020603050405020304" pitchFamily="18" charset="0"/>
                <a:cs typeface="Arial" panose="020B0604020202020204" pitchFamily="34" charset="0"/>
              </a:rPr>
              <a:t>Gq</a:t>
            </a:r>
            <a:r>
              <a:rPr lang="en-US" altLang="en-US" sz="3600" dirty="0" smtClean="0">
                <a:latin typeface="+mj-lt"/>
                <a:ea typeface="Times New Roman" panose="02020603050405020304" pitchFamily="18" charset="0"/>
                <a:cs typeface="Arial" panose="020B0604020202020204" pitchFamily="34" charset="0"/>
              </a:rPr>
              <a:t>).</a:t>
            </a:r>
          </a:p>
          <a:p>
            <a:pPr>
              <a:spcBef>
                <a:spcPct val="0"/>
              </a:spcBef>
              <a:buFontTx/>
              <a:buNone/>
              <a:defRPr/>
            </a:pPr>
            <a:endParaRPr lang="en-US" altLang="en-US" sz="2000" dirty="0" smtClean="0">
              <a:ea typeface="Times New Roman" panose="02020603050405020304" pitchFamily="18"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74638"/>
            <a:ext cx="8229600" cy="6354762"/>
          </a:xfrm>
        </p:spPr>
        <p:txBody>
          <a:bodyPr/>
          <a:lstStyle/>
          <a:p>
            <a:pPr algn="l"/>
            <a:r>
              <a:rPr lang="en-US" altLang="en-US" sz="3600" smtClean="0"/>
              <a:t>In fact, Sam has precisely average (standard score ≈ 100) verbal (</a:t>
            </a:r>
            <a:r>
              <a:rPr lang="en-US" altLang="en-US" sz="3600" i="1" smtClean="0"/>
              <a:t>Gc</a:t>
            </a:r>
            <a:r>
              <a:rPr lang="en-US" altLang="en-US" sz="3600" smtClean="0"/>
              <a:t>), spatial (</a:t>
            </a:r>
            <a:r>
              <a:rPr lang="en-US" altLang="en-US" sz="3600" i="1" smtClean="0"/>
              <a:t>Gv</a:t>
            </a:r>
            <a:r>
              <a:rPr lang="en-US" altLang="en-US" sz="3600" smtClean="0"/>
              <a:t>), and fluid reasoning (</a:t>
            </a:r>
            <a:r>
              <a:rPr lang="en-US" altLang="en-US" sz="3600" i="1" smtClean="0"/>
              <a:t>Gf</a:t>
            </a:r>
            <a:r>
              <a:rPr lang="en-US" altLang="en-US" sz="3600" smtClean="0"/>
              <a:t>) abilities. His severe learning disability is reflected in extremely low (standard score ≈ 50) auditory (</a:t>
            </a:r>
            <a:r>
              <a:rPr lang="en-US" altLang="en-US" sz="3600" i="1" smtClean="0"/>
              <a:t>Ga</a:t>
            </a:r>
            <a:r>
              <a:rPr lang="en-US" altLang="en-US" sz="3600" smtClean="0"/>
              <a:t>), short-term and working memory (</a:t>
            </a:r>
            <a:r>
              <a:rPr lang="en-US" altLang="en-US" sz="3600" i="1" smtClean="0"/>
              <a:t>Gsm</a:t>
            </a:r>
            <a:r>
              <a:rPr lang="en-US" altLang="en-US" sz="3600" smtClean="0"/>
              <a:t>), long-term storage and retrieval (</a:t>
            </a:r>
            <a:r>
              <a:rPr lang="en-US" altLang="en-US" sz="3600" i="1" smtClean="0"/>
              <a:t>Glr</a:t>
            </a:r>
            <a:r>
              <a:rPr lang="en-US" altLang="en-US" sz="3600" smtClean="0"/>
              <a:t>), processing speed (</a:t>
            </a:r>
            <a:r>
              <a:rPr lang="en-US" altLang="en-US" sz="3600" i="1" smtClean="0"/>
              <a:t>Gs</a:t>
            </a:r>
            <a:r>
              <a:rPr lang="en-US" altLang="en-US" sz="3600" smtClean="0"/>
              <a:t>), and math (</a:t>
            </a:r>
            <a:r>
              <a:rPr lang="en-US" altLang="en-US" sz="3600" i="1" smtClean="0"/>
              <a:t>Gq</a:t>
            </a:r>
            <a:r>
              <a:rPr lang="en-US" altLang="en-US" sz="3600" smtClean="0"/>
              <a:t>) abilities.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74638"/>
            <a:ext cx="8229600" cy="6354762"/>
          </a:xfrm>
        </p:spPr>
        <p:txBody>
          <a:bodyPr/>
          <a:lstStyle/>
          <a:p>
            <a:pPr algn="l"/>
            <a:r>
              <a:rPr lang="en-US" altLang="en-US" sz="3600" smtClean="0"/>
              <a:t>(Without those severe and pervasive processing disorders, Sam's </a:t>
            </a:r>
            <a:r>
              <a:rPr lang="en-US" altLang="en-US" sz="3600" i="1" smtClean="0"/>
              <a:t>Gc, Gv,</a:t>
            </a:r>
            <a:r>
              <a:rPr lang="en-US" altLang="en-US" sz="3600" smtClean="0"/>
              <a:t> and especially </a:t>
            </a:r>
            <a:r>
              <a:rPr lang="en-US" altLang="en-US" sz="3600" i="1" smtClean="0"/>
              <a:t>Gf</a:t>
            </a:r>
            <a:r>
              <a:rPr lang="en-US" altLang="en-US" sz="3600" smtClean="0"/>
              <a:t> scores might be considerably higher.)  However, given the abilities listed above, the following are Sam's scores on seven cognitive ability measures.  Not all tests measure the seven broad abilities we are considering, so there are blanks.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1"/>
          <p:cNvPicPr>
            <a:picLocks noChangeAspect="1"/>
          </p:cNvPicPr>
          <p:nvPr/>
        </p:nvPicPr>
        <p:blipFill>
          <a:blip r:embed="rId2" cstate="print"/>
          <a:srcRect l="6075" t="41667" r="45901" b="13541"/>
          <a:stretch>
            <a:fillRect/>
          </a:stretch>
        </p:blipFill>
        <p:spPr bwMode="auto">
          <a:xfrm>
            <a:off x="-7938" y="1066800"/>
            <a:ext cx="9199563" cy="4824413"/>
          </a:xfrm>
          <a:prstGeom prst="rect">
            <a:avLst/>
          </a:prstGeom>
          <a:noFill/>
          <a:ln w="9525">
            <a:noFill/>
            <a:miter lim="800000"/>
            <a:headEnd/>
            <a:tailEnd/>
          </a:ln>
        </p:spPr>
      </p:pic>
      <p:sp>
        <p:nvSpPr>
          <p:cNvPr id="13" name="Rectangle 12"/>
          <p:cNvSpPr/>
          <p:nvPr/>
        </p:nvSpPr>
        <p:spPr>
          <a:xfrm>
            <a:off x="2514600" y="5540375"/>
            <a:ext cx="5791200" cy="2365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196" name="TextBox 13"/>
          <p:cNvSpPr txBox="1">
            <a:spLocks noChangeArrowheads="1"/>
          </p:cNvSpPr>
          <p:nvPr/>
        </p:nvSpPr>
        <p:spPr bwMode="auto">
          <a:xfrm>
            <a:off x="152400" y="5951538"/>
            <a:ext cx="8686800" cy="706437"/>
          </a:xfrm>
          <a:prstGeom prst="rect">
            <a:avLst/>
          </a:prstGeom>
          <a:noFill/>
          <a:ln w="9525">
            <a:noFill/>
            <a:miter lim="800000"/>
            <a:headEnd/>
            <a:tailEnd/>
          </a:ln>
        </p:spPr>
        <p:txBody>
          <a:bodyPr>
            <a:spAutoFit/>
          </a:bodyPr>
          <a:lstStyle/>
          <a:p>
            <a:pPr eaLnBrk="1" hangingPunct="1"/>
            <a:r>
              <a:rPr lang="en-US" altLang="en-US" sz="2000"/>
              <a:t>Several tests, especially the DAS-II, have additional subtests that are not included in the total score.</a:t>
            </a:r>
          </a:p>
        </p:txBody>
      </p:sp>
      <p:sp>
        <p:nvSpPr>
          <p:cNvPr id="8197" name="TextBox 14"/>
          <p:cNvSpPr txBox="1">
            <a:spLocks noChangeArrowheads="1"/>
          </p:cNvSpPr>
          <p:nvPr/>
        </p:nvSpPr>
        <p:spPr bwMode="auto">
          <a:xfrm>
            <a:off x="152400" y="76200"/>
            <a:ext cx="8866188" cy="830263"/>
          </a:xfrm>
          <a:prstGeom prst="rect">
            <a:avLst/>
          </a:prstGeom>
          <a:noFill/>
          <a:ln w="9525">
            <a:noFill/>
            <a:miter lim="800000"/>
            <a:headEnd/>
            <a:tailEnd/>
          </a:ln>
        </p:spPr>
        <p:txBody>
          <a:bodyPr>
            <a:spAutoFit/>
          </a:bodyPr>
          <a:lstStyle/>
          <a:p>
            <a:pPr algn="ctr" eaLnBrk="1" hangingPunct="1"/>
            <a:r>
              <a:rPr lang="en-US" altLang="en-US" sz="2400" b="1">
                <a:solidFill>
                  <a:srgbClr val="3333CC"/>
                </a:solidFill>
              </a:rPr>
              <a:t>Sam's Total Scores (GIA, FSIQ, GCA, </a:t>
            </a:r>
          </a:p>
          <a:p>
            <a:pPr algn="ctr" eaLnBrk="1" hangingPunct="1"/>
            <a:r>
              <a:rPr lang="en-US" altLang="en-US" sz="2400" b="1">
                <a:solidFill>
                  <a:srgbClr val="3333CC"/>
                </a:solidFill>
              </a:rPr>
              <a:t>CIX, FCI, or MPC) on Seven Tests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xit" presetSubtype="4" fill="hold" grpId="0" nodeType="clickEffect">
                                  <p:stCondLst>
                                    <p:cond delay="0"/>
                                  </p:stCondLst>
                                  <p:childTnLst>
                                    <p:anim calcmode="lin" valueType="num">
                                      <p:cBhvr additive="base">
                                        <p:cTn id="6" dur="500"/>
                                        <p:tgtEl>
                                          <p:spTgt spid="13"/>
                                        </p:tgtEl>
                                        <p:attrNameLst>
                                          <p:attrName>ppt_x</p:attrName>
                                        </p:attrNameLst>
                                      </p:cBhvr>
                                      <p:tavLst>
                                        <p:tav tm="0">
                                          <p:val>
                                            <p:strVal val="ppt_x"/>
                                          </p:val>
                                        </p:tav>
                                        <p:tav tm="100000">
                                          <p:val>
                                            <p:strVal val="ppt_x"/>
                                          </p:val>
                                        </p:tav>
                                      </p:tavLst>
                                    </p:anim>
                                    <p:anim calcmode="lin" valueType="num">
                                      <p:cBhvr additive="base">
                                        <p:cTn id="7" dur="500"/>
                                        <p:tgtEl>
                                          <p:spTgt spid="13"/>
                                        </p:tgtEl>
                                        <p:attrNameLst>
                                          <p:attrName>ppt_y</p:attrName>
                                        </p:attrNameLst>
                                      </p:cBhvr>
                                      <p:tavLst>
                                        <p:tav tm="0">
                                          <p:val>
                                            <p:strVal val="ppt_y"/>
                                          </p:val>
                                        </p:tav>
                                        <p:tav tm="100000">
                                          <p:val>
                                            <p:strVal val="1+ppt_h/2"/>
                                          </p:val>
                                        </p:tav>
                                      </p:tavLst>
                                    </p:anim>
                                    <p:set>
                                      <p:cBhvr>
                                        <p:cTn id="8"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p:cNvPicPr>
            <a:picLocks noChangeAspect="1"/>
          </p:cNvPicPr>
          <p:nvPr/>
        </p:nvPicPr>
        <p:blipFill>
          <a:blip r:embed="rId2" cstate="print"/>
          <a:srcRect l="6078" t="27083" r="62885" b="19792"/>
          <a:stretch>
            <a:fillRect/>
          </a:stretch>
        </p:blipFill>
        <p:spPr bwMode="auto">
          <a:xfrm>
            <a:off x="1066800" y="0"/>
            <a:ext cx="7315200" cy="7038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6278562"/>
          </a:xfrm>
        </p:spPr>
        <p:txBody>
          <a:bodyPr/>
          <a:lstStyle/>
          <a:p>
            <a:pPr algn="l"/>
            <a:r>
              <a:rPr lang="en-US" altLang="en-US" smtClean="0"/>
              <a:t>Because various intelligence tests measure and omit different abilities, any one individual may receive, as did Sam, very different scores on different tests, even though the tests are highly correlated with each other when applied to large groups.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1197</TotalTime>
  <Words>520</Words>
  <Application>Microsoft Office PowerPoint</Application>
  <PresentationFormat>On-screen Show (4:3)</PresentationFormat>
  <Paragraphs>22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Default Design</vt:lpstr>
      <vt:lpstr>IQ Tests Are Not Interchangeable</vt:lpstr>
      <vt:lpstr>Slide 2</vt:lpstr>
      <vt:lpstr>Slide 3</vt:lpstr>
      <vt:lpstr>Slide 4</vt:lpstr>
      <vt:lpstr>In fact, Sam has precisely average (standard score ≈ 100) verbal (Gc), spatial (Gv), and fluid reasoning (Gf) abilities. His severe learning disability is reflected in extremely low (standard score ≈ 50) auditory (Ga), short-term and working memory (Gsm), long-term storage and retrieval (Glr), processing speed (Gs), and math (Gq) abilities.</vt:lpstr>
      <vt:lpstr>(Without those severe and pervasive processing disorders, Sam's Gc, Gv, and especially Gf scores might be considerably higher.)  However, given the abilities listed above, the following are Sam's scores on seven cognitive ability measures.  Not all tests measure the seven broad abilities we are considering, so there are blanks.</vt:lpstr>
      <vt:lpstr>Slide 7</vt:lpstr>
      <vt:lpstr>Slide 8</vt:lpstr>
      <vt:lpstr>Because various intelligence tests measure and omit different abilities, any one individual may receive, as did Sam, very different scores on different tests, even though the tests are highly correlated with each other when applied to large groups.</vt:lpstr>
      <vt:lpstr>Such differences can have serious consequences for identification of disabilities under IDEA, for determining eligibility for disability services and support, and for determining eligibility for the death penalty.</vt:lpstr>
      <vt:lpstr>Kevin McGrew has  been doing extensive  work on this issue with  regard to death-penalty  cases.  His data and comments can be found at: http://iqmrdeathpenalty.blogspot.com/2011/08/kevin-mcgrew-apa-flynn-effect-in-atkins.html </vt:lpstr>
      <vt:lpstr>From Kevin: "The AAIDD ID and death penalty guide is now available at the AAIDD webpage!  Although the title is focused on the death penalty and ID (Atkins cases), having written two of the chapters (Flynn effect; Intellectual functioning), I believe all professionals in the field of psychological, assessment and ID should have this reference book--it presents recommendations for ID practice that go well beyond the official AAIDD classification book (the Green book) and are relevant to ID assessment practices in general." </vt:lpstr>
      <vt:lpstr>https://aaidd.org/publications/bookstore-home/product-listing/the-death-penalty-and-intellectual-disability#.WHkDB_krLIU </vt:lpstr>
      <vt:lpstr> "This book is the authoritative resource on the application of diagnostic information concerning intellectual disability (ID) in death penalty cases. In a landmark decision in Atkins v. Virginia in 2002, the Supreme Court ruled that executing someone with ID is a violation of the Eighth Amendment of the U.S. Constitution, which prohibits cruel and unusual punishment. In its 2014 decision, Hall v. Florida, the Court ruled that, while states have the right to establish their own rules for handling Atkins cases, they cannot ignore scientific and medical consensus regarding intelligence and the nature and diagnosis of ID. The Court rejected the use of an IQ test score of 70 as a bright-line cutoff for determining ID and rules that all evidence pertinent to the claim, including adaptive behavior assessments, should be considered.</vt:lpstr>
      <vt:lpstr> "This publication provides a comprehensive and cogent resource for the use of the range of professionals involved in the determination process for intellectual disability within the criminal justice system. The following are among the critical topics addressed: foundational considerations, including diagnostic criteria, the definition of ID, the analyses of Atkins cases; assessment considerations; intellectual functioning, including IQ testing and the Flynn effect; adaptive behavior; and related topics, such as cultural and linguistic factors, competence to waive Miranda rights and to stand trial, retrospective diagnosis, malingering, comorbid disorders, educational records, and professional issues."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Willis</dc:creator>
  <cp:lastModifiedBy>guymmcbride@gmail.com</cp:lastModifiedBy>
  <cp:revision>48</cp:revision>
  <dcterms:created xsi:type="dcterms:W3CDTF">2011-08-10T21:10:52Z</dcterms:created>
  <dcterms:modified xsi:type="dcterms:W3CDTF">2017-12-25T23:31:00Z</dcterms:modified>
</cp:coreProperties>
</file>