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94"/>
  </p:notesMasterIdLst>
  <p:sldIdLst>
    <p:sldId id="366" r:id="rId2"/>
    <p:sldId id="351" r:id="rId3"/>
    <p:sldId id="364" r:id="rId4"/>
    <p:sldId id="276" r:id="rId5"/>
    <p:sldId id="349" r:id="rId6"/>
    <p:sldId id="357" r:id="rId7"/>
    <p:sldId id="358" r:id="rId8"/>
    <p:sldId id="275" r:id="rId9"/>
    <p:sldId id="277" r:id="rId10"/>
    <p:sldId id="352" r:id="rId11"/>
    <p:sldId id="300" r:id="rId12"/>
    <p:sldId id="353" r:id="rId13"/>
    <p:sldId id="279" r:id="rId14"/>
    <p:sldId id="287" r:id="rId15"/>
    <p:sldId id="354" r:id="rId16"/>
    <p:sldId id="355" r:id="rId17"/>
    <p:sldId id="336" r:id="rId18"/>
    <p:sldId id="280" r:id="rId19"/>
    <p:sldId id="281" r:id="rId20"/>
    <p:sldId id="282" r:id="rId21"/>
    <p:sldId id="283" r:id="rId22"/>
    <p:sldId id="313" r:id="rId23"/>
    <p:sldId id="338" r:id="rId24"/>
    <p:sldId id="284" r:id="rId25"/>
    <p:sldId id="286" r:id="rId26"/>
    <p:sldId id="356" r:id="rId27"/>
    <p:sldId id="285" r:id="rId28"/>
    <p:sldId id="321" r:id="rId29"/>
    <p:sldId id="309" r:id="rId30"/>
    <p:sldId id="314" r:id="rId31"/>
    <p:sldId id="315" r:id="rId32"/>
    <p:sldId id="322" r:id="rId33"/>
    <p:sldId id="302" r:id="rId34"/>
    <p:sldId id="359" r:id="rId35"/>
    <p:sldId id="303" r:id="rId36"/>
    <p:sldId id="304" r:id="rId37"/>
    <p:sldId id="305" r:id="rId38"/>
    <p:sldId id="307" r:id="rId39"/>
    <p:sldId id="308" r:id="rId40"/>
    <p:sldId id="316" r:id="rId41"/>
    <p:sldId id="317" r:id="rId42"/>
    <p:sldId id="318" r:id="rId43"/>
    <p:sldId id="340" r:id="rId44"/>
    <p:sldId id="365" r:id="rId45"/>
    <p:sldId id="370" r:id="rId46"/>
    <p:sldId id="371" r:id="rId47"/>
    <p:sldId id="289" r:id="rId48"/>
    <p:sldId id="290" r:id="rId49"/>
    <p:sldId id="291" r:id="rId50"/>
    <p:sldId id="319" r:id="rId51"/>
    <p:sldId id="320" r:id="rId52"/>
    <p:sldId id="292" r:id="rId53"/>
    <p:sldId id="324" r:id="rId54"/>
    <p:sldId id="323" r:id="rId55"/>
    <p:sldId id="293" r:id="rId56"/>
    <p:sldId id="325" r:id="rId57"/>
    <p:sldId id="326" r:id="rId58"/>
    <p:sldId id="327" r:id="rId59"/>
    <p:sldId id="328" r:id="rId60"/>
    <p:sldId id="341" r:id="rId61"/>
    <p:sldId id="329" r:id="rId62"/>
    <p:sldId id="294" r:id="rId63"/>
    <p:sldId id="330" r:id="rId64"/>
    <p:sldId id="331" r:id="rId65"/>
    <p:sldId id="332" r:id="rId66"/>
    <p:sldId id="333" r:id="rId67"/>
    <p:sldId id="334" r:id="rId68"/>
    <p:sldId id="335" r:id="rId69"/>
    <p:sldId id="342" r:id="rId70"/>
    <p:sldId id="343" r:id="rId71"/>
    <p:sldId id="344" r:id="rId72"/>
    <p:sldId id="346" r:id="rId73"/>
    <p:sldId id="345" r:id="rId74"/>
    <p:sldId id="382" r:id="rId75"/>
    <p:sldId id="383" r:id="rId76"/>
    <p:sldId id="384" r:id="rId77"/>
    <p:sldId id="385" r:id="rId78"/>
    <p:sldId id="367" r:id="rId79"/>
    <p:sldId id="387" r:id="rId80"/>
    <p:sldId id="388" r:id="rId81"/>
    <p:sldId id="386" r:id="rId82"/>
    <p:sldId id="372" r:id="rId83"/>
    <p:sldId id="368" r:id="rId84"/>
    <p:sldId id="369" r:id="rId85"/>
    <p:sldId id="375" r:id="rId86"/>
    <p:sldId id="374" r:id="rId87"/>
    <p:sldId id="376" r:id="rId88"/>
    <p:sldId id="377" r:id="rId89"/>
    <p:sldId id="378" r:id="rId90"/>
    <p:sldId id="379" r:id="rId91"/>
    <p:sldId id="380" r:id="rId92"/>
    <p:sldId id="381"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CC3399"/>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91" d="100"/>
          <a:sy n="91" d="100"/>
        </p:scale>
        <p:origin x="-438"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317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995E0-4955-4A98-9876-312C695D097C}" type="datetimeFigureOut">
              <a:rPr lang="en-US" smtClean="0"/>
              <a:pPr/>
              <a:t>7/11/2018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12208-9BCC-4A34-8A54-F3882838F682}" type="slidenum">
              <a:rPr lang="en-US" smtClean="0"/>
              <a:pPr/>
              <a:t>‹#›</a:t>
            </a:fld>
            <a:endParaRPr lang="en-US" dirty="0"/>
          </a:p>
        </p:txBody>
      </p:sp>
    </p:spTree>
    <p:extLst>
      <p:ext uri="{BB962C8B-B14F-4D97-AF65-F5344CB8AC3E}">
        <p14:creationId xmlns:p14="http://schemas.microsoft.com/office/powerpoint/2010/main" xmlns="" val="237339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462EF3-3C4F-43EE-ACEE-D4B806740EA3}" type="datetimeFigureOut">
              <a:rPr lang="en-US" smtClean="0"/>
              <a:pPr/>
              <a:t>7/11/2018</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8768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8300E-C023-45CD-A0BE-EDB7A8C6EA8B}" type="datetimeFigureOut">
              <a:rPr lang="en-US" smtClean="0"/>
              <a:pPr/>
              <a:t>7/11/2018</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4768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620EAD-E369-4933-8469-ED7764B56A1B}" type="datetimeFigureOut">
              <a:rPr lang="en-US" smtClean="0"/>
              <a:pPr/>
              <a:t>7/11/2018</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5219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C0EF2-9919-473B-8215-8616BAF10692}" type="datetimeFigureOut">
              <a:rPr lang="en-US" smtClean="0"/>
              <a:pPr/>
              <a:t>7/11/2018</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7163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smtClean="0"/>
              <a:pPr/>
              <a:t>7/11/2018</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5227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455A0C-791E-4545-B787-F98AD45CD761}" type="datetimeFigureOut">
              <a:rPr lang="en-US" smtClean="0"/>
              <a:pPr/>
              <a:t>7/11/2018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1027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36B77-F4F4-4427-AC4F-9A623798AD82}" type="datetimeFigureOut">
              <a:rPr lang="en-US" smtClean="0"/>
              <a:pPr/>
              <a:t>7/11/2018</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1001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BE790C-34EB-4565-8437-CACF4CDB7822}" type="datetimeFigureOut">
              <a:rPr lang="en-US" smtClean="0"/>
              <a:pPr/>
              <a:t>7/11/2018</a:t>
            </a:fld>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7151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pPr/>
              <a:t>7/11/2018</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2963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smtClean="0"/>
              <a:pPr/>
              <a:t>7/11/2018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2117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smtClean="0"/>
              <a:pPr/>
              <a:t>7/11/2018</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4688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86BE5-D2A3-4BF0-8B30-D7403E61B3DC}" type="datetimeFigureOut">
              <a:rPr lang="en-US" smtClean="0"/>
              <a:pPr/>
              <a:t>7/11/2018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994943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arinc.com/Products/Pkey/110"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arinc.com/Resources/Training-Portal" TargetMode="External"/><Relationship Id="rId2" Type="http://schemas.openxmlformats.org/officeDocument/2006/relationships/hyperlink" Target="https://www.parinc.com/Products/Pkey/11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33"/>
            <a:ext cx="10421983" cy="2752907"/>
          </a:xfrm>
        </p:spPr>
        <p:txBody>
          <a:bodyPr>
            <a:normAutofit/>
          </a:bodyPr>
          <a:lstStyle/>
          <a:p>
            <a:pPr algn="ctr"/>
            <a:r>
              <a:rPr lang="en-US" dirty="0" smtClean="0">
                <a:latin typeface="+mn-lt"/>
              </a:rPr>
              <a:t>Some Statistical Information Regarding the</a:t>
            </a:r>
            <a:br>
              <a:rPr lang="en-US" dirty="0" smtClean="0">
                <a:latin typeface="+mn-lt"/>
              </a:rPr>
            </a:br>
            <a:r>
              <a:rPr lang="en-US" i="1" dirty="0" smtClean="0">
                <a:latin typeface="+mn-lt"/>
              </a:rPr>
              <a:t>Feifer Assessment of Reading</a:t>
            </a:r>
            <a:r>
              <a:rPr lang="en-US" dirty="0" smtClean="0">
                <a:latin typeface="+mn-lt"/>
              </a:rPr>
              <a:t> (FAR) by</a:t>
            </a:r>
            <a:br>
              <a:rPr lang="en-US" dirty="0" smtClean="0">
                <a:latin typeface="+mn-lt"/>
              </a:rPr>
            </a:br>
            <a:r>
              <a:rPr lang="en-US" dirty="0" smtClean="0">
                <a:latin typeface="+mn-lt"/>
              </a:rPr>
              <a:t>Steven G. Feifer (Lutz, FL: PAR, 2015).</a:t>
            </a:r>
            <a:br>
              <a:rPr lang="en-US" dirty="0" smtClean="0">
                <a:latin typeface="+mn-lt"/>
              </a:rPr>
            </a:br>
            <a:r>
              <a:rPr lang="en-US" dirty="0">
                <a:hlinkClick r:id="rId2"/>
              </a:rPr>
              <a:t>https://www.parinc.com/Products/Pkey/110</a:t>
            </a:r>
            <a:r>
              <a:rPr lang="en-US" dirty="0"/>
              <a:t> </a:t>
            </a:r>
            <a:endParaRPr lang="en-US" dirty="0">
              <a:latin typeface="+mn-lt"/>
            </a:endParaRPr>
          </a:p>
        </p:txBody>
      </p:sp>
      <p:pic>
        <p:nvPicPr>
          <p:cNvPr id="3" name="Picture 2"/>
          <p:cNvPicPr>
            <a:picLocks noChangeAspect="1"/>
          </p:cNvPicPr>
          <p:nvPr/>
        </p:nvPicPr>
        <p:blipFill rotWithShape="1">
          <a:blip r:embed="rId3"/>
          <a:srcRect l="16702" t="24375" r="18140" b="28482"/>
          <a:stretch/>
        </p:blipFill>
        <p:spPr>
          <a:xfrm>
            <a:off x="1632856" y="2869844"/>
            <a:ext cx="9065623" cy="3687711"/>
          </a:xfrm>
          <a:prstGeom prst="rect">
            <a:avLst/>
          </a:prstGeom>
        </p:spPr>
      </p:pic>
    </p:spTree>
    <p:extLst>
      <p:ext uri="{BB962C8B-B14F-4D97-AF65-F5344CB8AC3E}">
        <p14:creationId xmlns:p14="http://schemas.microsoft.com/office/powerpoint/2010/main" xmlns="" val="60819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4997271"/>
          </a:xfrm>
          <a:noFill/>
        </p:spPr>
        <p:txBody>
          <a:bodyPr>
            <a:normAutofit/>
          </a:bodyPr>
          <a:lstStyle/>
          <a:p>
            <a:pPr marL="365760" indent="-365760">
              <a:lnSpc>
                <a:spcPct val="100000"/>
              </a:lnSpc>
            </a:pPr>
            <a:r>
              <a:rPr lang="en-US" sz="4000" dirty="0" smtClean="0"/>
              <a:t>Think carefully when interpreting scores on any test.  Neither scores compared to same-age students nor scores compared to same-grade students may tell the whole story.</a:t>
            </a:r>
          </a:p>
          <a:p>
            <a:pPr marL="365760" indent="-365760">
              <a:lnSpc>
                <a:spcPct val="100000"/>
              </a:lnSpc>
            </a:pPr>
            <a:r>
              <a:rPr lang="en-US" sz="4000" dirty="0" smtClean="0"/>
              <a:t>Consider reporting two separate tables of scores (age- and grade-based), especially if the student has been retained in grade.</a:t>
            </a:r>
          </a:p>
        </p:txBody>
      </p:sp>
    </p:spTree>
    <p:extLst>
      <p:ext uri="{BB962C8B-B14F-4D97-AF65-F5344CB8AC3E}">
        <p14:creationId xmlns:p14="http://schemas.microsoft.com/office/powerpoint/2010/main" xmlns="" val="3049038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4997271"/>
          </a:xfrm>
          <a:noFill/>
        </p:spPr>
        <p:txBody>
          <a:bodyPr>
            <a:normAutofit fontScale="92500" lnSpcReduction="10000"/>
          </a:bodyPr>
          <a:lstStyle/>
          <a:p>
            <a:pPr marL="365760" indent="-365760">
              <a:lnSpc>
                <a:spcPct val="100000"/>
              </a:lnSpc>
            </a:pPr>
            <a:r>
              <a:rPr lang="en-US" sz="4000" b="1" u="sng" dirty="0"/>
              <a:t>Always</a:t>
            </a:r>
            <a:r>
              <a:rPr lang="en-US" sz="4000" dirty="0"/>
              <a:t> label scores in table titles </a:t>
            </a:r>
            <a:r>
              <a:rPr lang="en-US" sz="4000" b="1" u="sng" dirty="0"/>
              <a:t>and</a:t>
            </a:r>
            <a:r>
              <a:rPr lang="en-US" sz="4000" dirty="0"/>
              <a:t> in text with modifiers such as "compared to other students in third grade" or "for third </a:t>
            </a:r>
            <a:r>
              <a:rPr lang="en-US" sz="4000" dirty="0" smtClean="0"/>
              <a:t>grade" or "compared </a:t>
            </a:r>
            <a:r>
              <a:rPr lang="en-US" sz="4000" dirty="0"/>
              <a:t>to other students </a:t>
            </a:r>
            <a:r>
              <a:rPr lang="en-US" sz="4000" dirty="0" smtClean="0"/>
              <a:t>of age 12 years" </a:t>
            </a:r>
            <a:r>
              <a:rPr lang="en-US" sz="4000" dirty="0"/>
              <a:t>or "for </a:t>
            </a:r>
            <a:r>
              <a:rPr lang="en-US" sz="4000" dirty="0" smtClean="0"/>
              <a:t>age 12."</a:t>
            </a:r>
            <a:endParaRPr lang="en-US" sz="4000" dirty="0"/>
          </a:p>
          <a:p>
            <a:pPr marL="365760" indent="-365760">
              <a:lnSpc>
                <a:spcPct val="100000"/>
              </a:lnSpc>
            </a:pPr>
            <a:r>
              <a:rPr lang="en-US" sz="4000" dirty="0" smtClean="0"/>
              <a:t>The </a:t>
            </a:r>
            <a:r>
              <a:rPr lang="en-US" sz="4000" i="1" dirty="0" smtClean="0"/>
              <a:t>Professional Manual</a:t>
            </a:r>
            <a:r>
              <a:rPr lang="en-US" sz="4000" dirty="0" smtClean="0"/>
              <a:t> does permit you to use grade level as a proxy for age, using Figure 4.1 (FAR </a:t>
            </a:r>
            <a:r>
              <a:rPr lang="en-US" sz="4000" i="1" dirty="0" smtClean="0"/>
              <a:t>Professional Manual</a:t>
            </a:r>
            <a:r>
              <a:rPr lang="en-US" sz="4000" dirty="0" smtClean="0"/>
              <a:t>, p. 95).  Again, scores are for whole grade years, not terms, trimesters, or tenths of a year.</a:t>
            </a:r>
            <a:endParaRPr lang="en-US" sz="4000" dirty="0"/>
          </a:p>
        </p:txBody>
      </p:sp>
    </p:spTree>
    <p:extLst>
      <p:ext uri="{BB962C8B-B14F-4D97-AF65-F5344CB8AC3E}">
        <p14:creationId xmlns:p14="http://schemas.microsoft.com/office/powerpoint/2010/main" xmlns="" val="1856087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4997271"/>
          </a:xfrm>
          <a:noFill/>
        </p:spPr>
        <p:txBody>
          <a:bodyPr>
            <a:normAutofit/>
          </a:bodyPr>
          <a:lstStyle/>
          <a:p>
            <a:pPr marL="365760" indent="-365760">
              <a:lnSpc>
                <a:spcPct val="100000"/>
              </a:lnSpc>
            </a:pPr>
            <a:r>
              <a:rPr lang="en-US" sz="4000" dirty="0" smtClean="0"/>
              <a:t>Figure 4.1 (FAR </a:t>
            </a:r>
            <a:r>
              <a:rPr lang="en-US" sz="4000" i="1" dirty="0" smtClean="0"/>
              <a:t>Professional Manual</a:t>
            </a:r>
            <a:r>
              <a:rPr lang="en-US" sz="4000" dirty="0" smtClean="0"/>
              <a:t>, p. 95) shows grades vertically on the left and ages horizontally on the bottom with a series of bars showing the mean age (± 1 and 2 SDs) for each grade, so you can draw a vertical line up from the student’s age (in years and months) and select the whole-year grade that best matches the student’s age.</a:t>
            </a:r>
            <a:endParaRPr lang="en-US" sz="4000" dirty="0"/>
          </a:p>
        </p:txBody>
      </p:sp>
    </p:spTree>
    <p:extLst>
      <p:ext uri="{BB962C8B-B14F-4D97-AF65-F5344CB8AC3E}">
        <p14:creationId xmlns:p14="http://schemas.microsoft.com/office/powerpoint/2010/main" xmlns="" val="1059491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4997271"/>
          </a:xfrm>
          <a:noFill/>
        </p:spPr>
        <p:txBody>
          <a:bodyPr>
            <a:normAutofit lnSpcReduction="10000"/>
          </a:bodyPr>
          <a:lstStyle/>
          <a:p>
            <a:pPr marL="365760" indent="-365760">
              <a:lnSpc>
                <a:spcPct val="100000"/>
              </a:lnSpc>
            </a:pPr>
            <a:r>
              <a:rPr lang="en-US" sz="4000" dirty="0" smtClean="0"/>
              <a:t>Some readers of our evaluation reports have never seen an evaluation report in their lives.</a:t>
            </a:r>
          </a:p>
          <a:p>
            <a:pPr marL="365760" indent="-365760">
              <a:lnSpc>
                <a:spcPct val="100000"/>
              </a:lnSpc>
            </a:pPr>
            <a:r>
              <a:rPr lang="en-US" sz="4000" dirty="0" smtClean="0"/>
              <a:t>Some have seen many reports and may be reading other reports on their child or student along with our report.  Both groups of readers are likely to be confused by contradictory information in different reports.</a:t>
            </a:r>
            <a:endParaRPr lang="en-US" sz="4000" dirty="0"/>
          </a:p>
        </p:txBody>
      </p:sp>
    </p:spTree>
    <p:extLst>
      <p:ext uri="{BB962C8B-B14F-4D97-AF65-F5344CB8AC3E}">
        <p14:creationId xmlns:p14="http://schemas.microsoft.com/office/powerpoint/2010/main" xmlns="" val="147964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5280606"/>
          </a:xfrm>
          <a:noFill/>
        </p:spPr>
        <p:txBody>
          <a:bodyPr>
            <a:normAutofit/>
          </a:bodyPr>
          <a:lstStyle/>
          <a:p>
            <a:pPr marL="365760" indent="-365760">
              <a:lnSpc>
                <a:spcPct val="100000"/>
              </a:lnSpc>
            </a:pPr>
            <a:r>
              <a:rPr lang="en-US" sz="4000" dirty="0" smtClean="0"/>
              <a:t>The parent, teacher, or attorney may have just read, for example, that standard scores of </a:t>
            </a:r>
            <a:r>
              <a:rPr lang="en-US" sz="4000" u="sng" dirty="0" smtClean="0"/>
              <a:t>85 to 115</a:t>
            </a:r>
            <a:r>
              <a:rPr lang="en-US" sz="4000" dirty="0" smtClean="0"/>
              <a:t> are "Average" on the WIAT-III and that </a:t>
            </a:r>
            <a:r>
              <a:rPr lang="en-US" sz="4000" u="sng" dirty="0" smtClean="0"/>
              <a:t>90 to 110</a:t>
            </a:r>
            <a:r>
              <a:rPr lang="en-US" sz="4000" dirty="0" smtClean="0"/>
              <a:t> is "Average" on the WJ IV, and may then read that </a:t>
            </a:r>
            <a:r>
              <a:rPr lang="en-US" sz="4000" u="sng" dirty="0" smtClean="0"/>
              <a:t>90 to 109</a:t>
            </a:r>
            <a:r>
              <a:rPr lang="en-US" sz="4000" dirty="0" smtClean="0"/>
              <a:t> is "Average" on the FAR.  (The KTEA-3 allows either of two different classification systems for standard scores.)  </a:t>
            </a:r>
            <a:endParaRPr lang="en-US" sz="4000" dirty="0"/>
          </a:p>
        </p:txBody>
      </p:sp>
    </p:spTree>
    <p:extLst>
      <p:ext uri="{BB962C8B-B14F-4D97-AF65-F5344CB8AC3E}">
        <p14:creationId xmlns:p14="http://schemas.microsoft.com/office/powerpoint/2010/main" xmlns="" val="3723317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5280606"/>
          </a:xfrm>
          <a:noFill/>
        </p:spPr>
        <p:txBody>
          <a:bodyPr>
            <a:normAutofit/>
          </a:bodyPr>
          <a:lstStyle/>
          <a:p>
            <a:pPr marL="365760" indent="-365760">
              <a:lnSpc>
                <a:spcPct val="100000"/>
              </a:lnSpc>
            </a:pPr>
            <a:r>
              <a:rPr lang="en-US" sz="4000" dirty="0" smtClean="0"/>
              <a:t>For purposes of reading intervention, many specialists call standard scores of </a:t>
            </a:r>
            <a:r>
              <a:rPr lang="en-US" sz="4000" u="sng" dirty="0" smtClean="0"/>
              <a:t>96 to 109</a:t>
            </a:r>
            <a:r>
              <a:rPr lang="en-US" sz="4000" dirty="0" smtClean="0"/>
              <a:t> "on grade level" and </a:t>
            </a:r>
            <a:r>
              <a:rPr lang="en-US" sz="4000" u="sng" dirty="0" smtClean="0"/>
              <a:t>90 to 95</a:t>
            </a:r>
            <a:r>
              <a:rPr lang="en-US" sz="4000" dirty="0" smtClean="0"/>
              <a:t> "some risk."</a:t>
            </a:r>
          </a:p>
          <a:p>
            <a:pPr marL="365760" indent="-365760">
              <a:lnSpc>
                <a:spcPct val="100000"/>
              </a:lnSpc>
            </a:pPr>
            <a:r>
              <a:rPr lang="en-US" sz="4000" dirty="0" smtClean="0"/>
              <a:t>All of these classifications are arbitrary, and must be explained very clearly in evaluation reports!</a:t>
            </a:r>
            <a:endParaRPr lang="en-US" sz="4000" dirty="0"/>
          </a:p>
        </p:txBody>
      </p:sp>
    </p:spTree>
    <p:extLst>
      <p:ext uri="{BB962C8B-B14F-4D97-AF65-F5344CB8AC3E}">
        <p14:creationId xmlns:p14="http://schemas.microsoft.com/office/powerpoint/2010/main" xmlns="" val="119967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5492"/>
          </a:xfrm>
        </p:spPr>
        <p:txBody>
          <a:bodyPr>
            <a:normAutofit fontScale="90000"/>
          </a:bodyPr>
          <a:lstStyle/>
          <a:p>
            <a:r>
              <a:rPr lang="en-US" dirty="0">
                <a:latin typeface="+mn-lt"/>
              </a:rPr>
              <a:t> </a:t>
            </a:r>
            <a:br>
              <a:rPr lang="en-US" dirty="0">
                <a:latin typeface="+mn-lt"/>
              </a:rPr>
            </a:br>
            <a:r>
              <a:rPr lang="en-US" sz="5300" dirty="0">
                <a:latin typeface="+mn-lt"/>
              </a:rPr>
              <a:t>"</a:t>
            </a:r>
            <a:r>
              <a:rPr lang="en-US" sz="5300" i="1" dirty="0">
                <a:latin typeface="+mn-lt"/>
              </a:rPr>
              <a:t>Qualitative descriptors are only suggestions and are not evidence-based; alternate terms may be used as appropriate</a:t>
            </a:r>
            <a:r>
              <a:rPr lang="en-US" sz="5300" dirty="0">
                <a:latin typeface="+mn-lt"/>
              </a:rPr>
              <a:t>"</a:t>
            </a:r>
            <a:r>
              <a:rPr lang="en-US" sz="5300" i="1" dirty="0">
                <a:latin typeface="+mn-lt"/>
              </a:rPr>
              <a:t> </a:t>
            </a:r>
            <a:r>
              <a:rPr lang="en-US" sz="5300" dirty="0">
                <a:latin typeface="+mn-lt"/>
              </a:rPr>
              <a:t>[emphasis in original]. </a:t>
            </a:r>
            <a:r>
              <a:rPr lang="en-US" sz="5300" dirty="0" smtClean="0">
                <a:latin typeface="+mn-lt"/>
              </a:rPr>
              <a:t/>
            </a:r>
            <a:br>
              <a:rPr lang="en-US" sz="5300" dirty="0" smtClean="0">
                <a:latin typeface="+mn-lt"/>
              </a:rPr>
            </a:br>
            <a:r>
              <a:rPr lang="en-US" dirty="0">
                <a:latin typeface="+mn-lt"/>
              </a:rPr>
              <a:t/>
            </a:r>
            <a:br>
              <a:rPr lang="en-US" dirty="0">
                <a:latin typeface="+mn-lt"/>
              </a:rPr>
            </a:br>
            <a:r>
              <a:rPr lang="en-US" sz="4000" dirty="0" smtClean="0">
                <a:latin typeface="+mn-lt"/>
              </a:rPr>
              <a:t>Wechsler</a:t>
            </a:r>
            <a:r>
              <a:rPr lang="en-US" sz="4000" dirty="0">
                <a:latin typeface="+mn-lt"/>
              </a:rPr>
              <a:t>, D. (WISC-V Research Directors, S. E. Raiford &amp; J. A. Holdnack) (2014). </a:t>
            </a:r>
            <a:r>
              <a:rPr lang="en-US" sz="4000" i="1" dirty="0">
                <a:latin typeface="+mn-lt"/>
              </a:rPr>
              <a:t>Wechsler </a:t>
            </a:r>
            <a:r>
              <a:rPr lang="en-US" sz="4000" i="1" dirty="0" smtClean="0">
                <a:latin typeface="+mn-lt"/>
              </a:rPr>
              <a:t>Intelligence </a:t>
            </a:r>
            <a:r>
              <a:rPr lang="en-US" sz="4000" i="1" dirty="0">
                <a:latin typeface="+mn-lt"/>
              </a:rPr>
              <a:t>S</a:t>
            </a:r>
            <a:r>
              <a:rPr lang="en-US" sz="4000" i="1" dirty="0" smtClean="0">
                <a:latin typeface="+mn-lt"/>
              </a:rPr>
              <a:t>cale </a:t>
            </a:r>
            <a:r>
              <a:rPr lang="en-US" sz="4000" i="1" dirty="0">
                <a:latin typeface="+mn-lt"/>
              </a:rPr>
              <a:t>for </a:t>
            </a:r>
            <a:r>
              <a:rPr lang="en-US" sz="4000" i="1" dirty="0" smtClean="0">
                <a:latin typeface="+mn-lt"/>
              </a:rPr>
              <a:t>Children </a:t>
            </a:r>
            <a:r>
              <a:rPr lang="en-US" sz="4000" dirty="0">
                <a:latin typeface="+mn-lt"/>
              </a:rPr>
              <a:t>(5th ed.): </a:t>
            </a:r>
            <a:r>
              <a:rPr lang="en-US" sz="4000" i="1" dirty="0">
                <a:latin typeface="+mn-lt"/>
              </a:rPr>
              <a:t>Technical and </a:t>
            </a:r>
            <a:r>
              <a:rPr lang="en-US" sz="4000" i="1" dirty="0" smtClean="0">
                <a:latin typeface="+mn-lt"/>
              </a:rPr>
              <a:t>Interpretive </a:t>
            </a:r>
            <a:r>
              <a:rPr lang="en-US" sz="4000" i="1" dirty="0">
                <a:latin typeface="+mn-lt"/>
              </a:rPr>
              <a:t>M</a:t>
            </a:r>
            <a:r>
              <a:rPr lang="en-US" sz="4000" i="1" dirty="0" smtClean="0">
                <a:latin typeface="+mn-lt"/>
              </a:rPr>
              <a:t>anual</a:t>
            </a:r>
            <a:r>
              <a:rPr lang="en-US" sz="4000" i="1" dirty="0">
                <a:latin typeface="+mn-lt"/>
              </a:rPr>
              <a:t>. </a:t>
            </a:r>
            <a:r>
              <a:rPr lang="en-US" sz="4000" dirty="0">
                <a:latin typeface="+mn-lt"/>
              </a:rPr>
              <a:t>Bloomington, MN: Pearson, p. 152.]</a:t>
            </a:r>
            <a:r>
              <a:rPr lang="en-US" sz="4000" dirty="0"/>
              <a:t/>
            </a:r>
            <a:br>
              <a:rPr lang="en-US" sz="4000" dirty="0"/>
            </a:br>
            <a:endParaRPr lang="en-US" dirty="0"/>
          </a:p>
        </p:txBody>
      </p:sp>
    </p:spTree>
    <p:extLst>
      <p:ext uri="{BB962C8B-B14F-4D97-AF65-F5344CB8AC3E}">
        <p14:creationId xmlns:p14="http://schemas.microsoft.com/office/powerpoint/2010/main" xmlns="" val="796962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hn willis\Documents\PowerPoints\New Folder\Bern\one-jobs-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0812" b="15556"/>
          <a:stretch/>
        </p:blipFill>
        <p:spPr bwMode="auto">
          <a:xfrm>
            <a:off x="1026345" y="1110211"/>
            <a:ext cx="9937617" cy="5735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Box 1"/>
          <p:cNvSpPr txBox="1">
            <a:spLocks noChangeArrowheads="1"/>
          </p:cNvSpPr>
          <p:nvPr/>
        </p:nvSpPr>
        <p:spPr bwMode="auto">
          <a:xfrm>
            <a:off x="1026345" y="130631"/>
            <a:ext cx="9937617" cy="861774"/>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000" b="1" dirty="0"/>
              <a:t>Label </a:t>
            </a:r>
            <a:r>
              <a:rPr lang="en-US" altLang="en-US" sz="5000" b="1" dirty="0" smtClean="0"/>
              <a:t>scores consistently!</a:t>
            </a:r>
            <a:endParaRPr lang="en-US" altLang="en-US" sz="5000" b="1" dirty="0"/>
          </a:p>
        </p:txBody>
      </p:sp>
    </p:spTree>
    <p:extLst>
      <p:ext uri="{BB962C8B-B14F-4D97-AF65-F5344CB8AC3E}">
        <p14:creationId xmlns:p14="http://schemas.microsoft.com/office/powerpoint/2010/main" xmlns="" val="386263459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xmlns="" val="473203136"/>
              </p:ext>
            </p:extLst>
          </p:nvPr>
        </p:nvGraphicFramePr>
        <p:xfrm>
          <a:off x="1128734" y="98425"/>
          <a:ext cx="9715276" cy="6770974"/>
        </p:xfrm>
        <a:graphic>
          <a:graphicData uri="http://schemas.openxmlformats.org/presentationml/2006/ole">
            <p:oleObj spid="_x0000_s1130" name="Document" r:id="rId3" imgW="6694430" imgH="4666116" progId="Word.Document.12">
              <p:embed/>
            </p:oleObj>
          </a:graphicData>
        </a:graphic>
      </p:graphicFrame>
      <p:sp>
        <p:nvSpPr>
          <p:cNvPr id="9" name="Rounded Rectangle 8"/>
          <p:cNvSpPr/>
          <p:nvPr/>
        </p:nvSpPr>
        <p:spPr>
          <a:xfrm>
            <a:off x="7714445" y="2318197"/>
            <a:ext cx="965916" cy="4378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7725176" y="2753935"/>
            <a:ext cx="965916" cy="4378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216204" y="3189672"/>
            <a:ext cx="965916" cy="4378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214056" y="3664047"/>
            <a:ext cx="965916" cy="4378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224414" y="4125543"/>
            <a:ext cx="965916" cy="4378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6235518" y="4702948"/>
            <a:ext cx="965916" cy="4378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179971" y="5280354"/>
            <a:ext cx="753413" cy="5669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7662929" y="386366"/>
            <a:ext cx="0" cy="48939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nip Single Corner Rectangle 1"/>
          <p:cNvSpPr/>
          <p:nvPr/>
        </p:nvSpPr>
        <p:spPr>
          <a:xfrm>
            <a:off x="7664505" y="178898"/>
            <a:ext cx="699566" cy="429113"/>
          </a:xfrm>
          <a:prstGeom prst="snip1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664829" y="161366"/>
            <a:ext cx="685795" cy="461665"/>
          </a:xfrm>
          <a:prstGeom prst="rect">
            <a:avLst/>
          </a:prstGeom>
          <a:noFill/>
        </p:spPr>
        <p:txBody>
          <a:bodyPr wrap="square" rtlCol="0">
            <a:spAutoFit/>
          </a:bodyPr>
          <a:lstStyle/>
          <a:p>
            <a:r>
              <a:rPr lang="en-US" sz="2400" b="1" dirty="0" smtClean="0">
                <a:solidFill>
                  <a:srgbClr val="FF0000"/>
                </a:solidFill>
              </a:rPr>
              <a:t>110</a:t>
            </a:r>
            <a:endParaRPr lang="en-US" b="1" dirty="0">
              <a:solidFill>
                <a:srgbClr val="FF0000"/>
              </a:solidFill>
            </a:endParaRPr>
          </a:p>
        </p:txBody>
      </p:sp>
    </p:spTree>
    <p:extLst>
      <p:ext uri="{BB962C8B-B14F-4D97-AF65-F5344CB8AC3E}">
        <p14:creationId xmlns:p14="http://schemas.microsoft.com/office/powerpoint/2010/main" xmlns="" val="1882620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4997271"/>
          </a:xfrm>
          <a:solidFill>
            <a:schemeClr val="bg1"/>
          </a:solidFill>
        </p:spPr>
        <p:txBody>
          <a:bodyPr>
            <a:normAutofit/>
          </a:bodyPr>
          <a:lstStyle/>
          <a:p>
            <a:pPr marL="365760" indent="-365760">
              <a:lnSpc>
                <a:spcPct val="100000"/>
              </a:lnSpc>
            </a:pPr>
            <a:r>
              <a:rPr lang="en-US" sz="4000" dirty="0" smtClean="0"/>
              <a:t>My standard score of 110 (percentile rank 75) is Above Average, High Average, or Average.  </a:t>
            </a:r>
          </a:p>
          <a:p>
            <a:pPr marL="365760" indent="-365760">
              <a:lnSpc>
                <a:spcPct val="100000"/>
              </a:lnSpc>
            </a:pPr>
            <a:r>
              <a:rPr lang="en-US" sz="4000" dirty="0" smtClean="0"/>
              <a:t>At least that much is clear.</a:t>
            </a:r>
          </a:p>
          <a:p>
            <a:pPr marL="365760" indent="-365760">
              <a:lnSpc>
                <a:spcPct val="100000"/>
              </a:lnSpc>
            </a:pPr>
            <a:r>
              <a:rPr lang="en-US" sz="4000" dirty="0" smtClean="0"/>
              <a:t>There is something to be said for skipping labels and just using percentile ranks.</a:t>
            </a:r>
            <a:endParaRPr lang="en-US" sz="4000" dirty="0"/>
          </a:p>
        </p:txBody>
      </p:sp>
    </p:spTree>
    <p:extLst>
      <p:ext uri="{BB962C8B-B14F-4D97-AF65-F5344CB8AC3E}">
        <p14:creationId xmlns:p14="http://schemas.microsoft.com/office/powerpoint/2010/main" xmlns="" val="2739948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44768"/>
          </a:xfrm>
        </p:spPr>
        <p:txBody>
          <a:bodyPr>
            <a:normAutofit/>
          </a:bodyPr>
          <a:lstStyle/>
          <a:p>
            <a:r>
              <a:rPr lang="en-US" dirty="0" smtClean="0">
                <a:latin typeface="+mn-lt"/>
              </a:rPr>
              <a:t>A clinical psychologist, a school psychologist, and a psychological research            statistician are out hunting.                          The clinical psychologist shoots                          at a deer and misses 5 feet to                               the left.  The school psychologist                       takes a shot and misses 5 feet                                  to the right.  The statistician                          yells, "We got him!"</a:t>
            </a:r>
            <a:endParaRPr lang="en-US" dirty="0">
              <a:latin typeface="+mn-lt"/>
            </a:endParaRPr>
          </a:p>
        </p:txBody>
      </p:sp>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02131" y="2084128"/>
            <a:ext cx="2162745" cy="30287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096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6650" y="171365"/>
            <a:ext cx="10267406" cy="930274"/>
          </a:xfrm>
        </p:spPr>
        <p:txBody>
          <a:bodyPr>
            <a:noAutofit/>
          </a:bodyPr>
          <a:lstStyle/>
          <a:p>
            <a:pPr algn="ctr"/>
            <a:r>
              <a:rPr lang="en-US" b="1" dirty="0" smtClean="0">
                <a:latin typeface="+mn-lt"/>
              </a:rPr>
              <a:t>Suggested Explanations of Percentile Ranks </a:t>
            </a:r>
            <a:endParaRPr lang="en-US" b="1" dirty="0">
              <a:latin typeface="+mn-lt"/>
            </a:endParaRPr>
          </a:p>
        </p:txBody>
      </p:sp>
      <p:sp>
        <p:nvSpPr>
          <p:cNvPr id="5" name="Content Placeholder 4"/>
          <p:cNvSpPr>
            <a:spLocks noGrp="1"/>
          </p:cNvSpPr>
          <p:nvPr>
            <p:ph idx="1"/>
          </p:nvPr>
        </p:nvSpPr>
        <p:spPr>
          <a:xfrm>
            <a:off x="1249251" y="1390650"/>
            <a:ext cx="9994005" cy="4997271"/>
          </a:xfrm>
          <a:solidFill>
            <a:schemeClr val="bg1"/>
          </a:solidFill>
        </p:spPr>
        <p:txBody>
          <a:bodyPr>
            <a:normAutofit/>
          </a:bodyPr>
          <a:lstStyle/>
          <a:p>
            <a:pPr marL="742950" indent="-742950">
              <a:lnSpc>
                <a:spcPct val="100000"/>
              </a:lnSpc>
              <a:buFont typeface="+mj-lt"/>
              <a:buAutoNum type="arabicPeriod"/>
            </a:pPr>
            <a:r>
              <a:rPr lang="en-US" sz="4000" dirty="0" smtClean="0"/>
              <a:t>Mordred’s standard score of 85 was as high as or higher than the scores of 16 percent of students in his grade and lower than the other 84 percent (percentile </a:t>
            </a:r>
            <a:r>
              <a:rPr lang="en-US" sz="4000" dirty="0"/>
              <a:t>rank 16)</a:t>
            </a:r>
            <a:r>
              <a:rPr lang="en-US" sz="4000" dirty="0" smtClean="0"/>
              <a:t>.</a:t>
            </a:r>
          </a:p>
          <a:p>
            <a:pPr marL="742950" indent="-742950">
              <a:lnSpc>
                <a:spcPct val="100000"/>
              </a:lnSpc>
              <a:buFont typeface="+mj-lt"/>
              <a:buAutoNum type="arabicPeriod"/>
            </a:pPr>
            <a:r>
              <a:rPr lang="en-US" sz="4000" dirty="0" smtClean="0"/>
              <a:t>Mordred scored 80, percentile rank 9 (as high as or higher than 9 percent of students in his grade).</a:t>
            </a:r>
            <a:endParaRPr lang="en-US" sz="4000" dirty="0"/>
          </a:p>
        </p:txBody>
      </p:sp>
    </p:spTree>
    <p:extLst>
      <p:ext uri="{BB962C8B-B14F-4D97-AF65-F5344CB8AC3E}">
        <p14:creationId xmlns:p14="http://schemas.microsoft.com/office/powerpoint/2010/main" xmlns="" val="784508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98997" y="1378927"/>
            <a:ext cx="9994005" cy="4997271"/>
          </a:xfrm>
          <a:solidFill>
            <a:schemeClr val="bg1"/>
          </a:solidFill>
        </p:spPr>
        <p:txBody>
          <a:bodyPr>
            <a:normAutofit/>
          </a:bodyPr>
          <a:lstStyle/>
          <a:p>
            <a:pPr marL="0" indent="-914400">
              <a:lnSpc>
                <a:spcPct val="100000"/>
              </a:lnSpc>
              <a:buAutoNum type="arabicPeriod" startAt="3"/>
            </a:pPr>
            <a:r>
              <a:rPr lang="en-US" sz="4000" dirty="0" smtClean="0"/>
              <a:t>Mordred’s score of 95 was in the 37</a:t>
            </a:r>
            <a:r>
              <a:rPr lang="en-US" sz="4000" baseline="30000" dirty="0" smtClean="0"/>
              <a:t>th</a:t>
            </a:r>
            <a:r>
              <a:rPr lang="en-US" sz="4000" dirty="0" smtClean="0"/>
              <a:t>    </a:t>
            </a:r>
          </a:p>
          <a:p>
            <a:pPr marL="0" indent="0">
              <a:lnSpc>
                <a:spcPct val="100000"/>
              </a:lnSpc>
              <a:buNone/>
            </a:pPr>
            <a:r>
              <a:rPr lang="en-US" sz="4000" dirty="0"/>
              <a:t> </a:t>
            </a:r>
            <a:r>
              <a:rPr lang="en-US" sz="4000" dirty="0" smtClean="0"/>
              <a:t>       percentile.</a:t>
            </a:r>
          </a:p>
          <a:p>
            <a:pPr marL="365760" indent="-365760">
              <a:lnSpc>
                <a:spcPct val="100000"/>
              </a:lnSpc>
            </a:pPr>
            <a:r>
              <a:rPr lang="en-US" sz="4000" i="1" dirty="0" smtClean="0"/>
              <a:t>Occasionally recycle wording #1 and #2 in case readers forget.</a:t>
            </a:r>
          </a:p>
          <a:p>
            <a:pPr marL="365760" indent="-365760">
              <a:lnSpc>
                <a:spcPct val="100000"/>
              </a:lnSpc>
            </a:pPr>
            <a:r>
              <a:rPr lang="en-US" sz="4000" i="1" dirty="0" smtClean="0"/>
              <a:t>People can use their judgment to decide, for example, whether scoring lower than 84% of fellow students is acceptable.</a:t>
            </a: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p:txBody>
      </p:sp>
      <p:sp>
        <p:nvSpPr>
          <p:cNvPr id="6" name="Title 3"/>
          <p:cNvSpPr>
            <a:spLocks noGrp="1"/>
          </p:cNvSpPr>
          <p:nvPr>
            <p:ph type="title"/>
          </p:nvPr>
        </p:nvSpPr>
        <p:spPr>
          <a:xfrm>
            <a:off x="838200" y="-13702"/>
            <a:ext cx="10515600" cy="1325563"/>
          </a:xfrm>
        </p:spPr>
        <p:txBody>
          <a:bodyPr>
            <a:noAutofit/>
          </a:bodyPr>
          <a:lstStyle/>
          <a:p>
            <a:pPr algn="ctr"/>
            <a:r>
              <a:rPr lang="en-US" b="1" dirty="0" smtClean="0">
                <a:latin typeface="+mn-lt"/>
              </a:rPr>
              <a:t>Suggested Explanations of Percentile Ranks </a:t>
            </a:r>
            <a:endParaRPr lang="en-US" b="1" dirty="0">
              <a:latin typeface="+mn-lt"/>
            </a:endParaRPr>
          </a:p>
        </p:txBody>
      </p:sp>
    </p:spTree>
    <p:extLst>
      <p:ext uri="{BB962C8B-B14F-4D97-AF65-F5344CB8AC3E}">
        <p14:creationId xmlns:p14="http://schemas.microsoft.com/office/powerpoint/2010/main" xmlns="" val="1354623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Percentile Ranks</a:t>
            </a:r>
            <a:endParaRPr lang="en-US" sz="6000" b="1" dirty="0"/>
          </a:p>
        </p:txBody>
      </p:sp>
      <p:sp>
        <p:nvSpPr>
          <p:cNvPr id="5" name="Content Placeholder 4"/>
          <p:cNvSpPr>
            <a:spLocks noGrp="1"/>
          </p:cNvSpPr>
          <p:nvPr>
            <p:ph idx="1"/>
          </p:nvPr>
        </p:nvSpPr>
        <p:spPr>
          <a:xfrm>
            <a:off x="1098997" y="1378927"/>
            <a:ext cx="9994005" cy="5250473"/>
          </a:xfrm>
          <a:solidFill>
            <a:schemeClr val="bg1"/>
          </a:solidFill>
        </p:spPr>
        <p:txBody>
          <a:bodyPr>
            <a:normAutofit/>
          </a:bodyPr>
          <a:lstStyle/>
          <a:p>
            <a:pPr marL="365760" indent="-365760">
              <a:lnSpc>
                <a:spcPct val="100000"/>
              </a:lnSpc>
            </a:pPr>
            <a:r>
              <a:rPr lang="en-US" sz="4000" dirty="0" smtClean="0"/>
              <a:t>The problem with percentile ranks is that they are not equal units. They are squished together in the middle and spread out at the ends.  We can’t measure progress with them.</a:t>
            </a:r>
          </a:p>
          <a:p>
            <a:pPr marL="365760" indent="-365760">
              <a:lnSpc>
                <a:spcPct val="100000"/>
              </a:lnSpc>
            </a:pPr>
            <a:r>
              <a:rPr lang="en-US" sz="4000" dirty="0"/>
              <a:t>W</a:t>
            </a:r>
            <a:r>
              <a:rPr lang="en-US" sz="4000" dirty="0" smtClean="0"/>
              <a:t>e cannot add, subtract, multiply, divide or, therefore, find a mean for percentile ranks.  We can find a median or middle score if we enjoy doing that sort of thing.</a:t>
            </a:r>
          </a:p>
        </p:txBody>
      </p:sp>
    </p:spTree>
    <p:extLst>
      <p:ext uri="{BB962C8B-B14F-4D97-AF65-F5344CB8AC3E}">
        <p14:creationId xmlns:p14="http://schemas.microsoft.com/office/powerpoint/2010/main" xmlns="" val="46207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ormal curv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5" y="115264"/>
            <a:ext cx="11826875" cy="54732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6207" y="5075623"/>
            <a:ext cx="11795760" cy="1138773"/>
          </a:xfrm>
          <a:prstGeom prst="rect">
            <a:avLst/>
          </a:prstGeom>
          <a:solidFill>
            <a:schemeClr val="bg1"/>
          </a:solidFill>
        </p:spPr>
        <p:txBody>
          <a:bodyPr wrap="square" rtlCol="0">
            <a:spAutoFit/>
          </a:bodyPr>
          <a:lstStyle/>
          <a:p>
            <a:r>
              <a:rPr lang="en-US" sz="2000" dirty="0" smtClean="0">
                <a:solidFill>
                  <a:srgbClr val="FF0000"/>
                </a:solidFill>
              </a:rPr>
              <a:t>.</a:t>
            </a:r>
            <a:endParaRPr lang="en-US" sz="4800" dirty="0" smtClean="0">
              <a:solidFill>
                <a:srgbClr val="FF0000"/>
              </a:solidFill>
            </a:endParaRPr>
          </a:p>
          <a:p>
            <a:r>
              <a:rPr lang="en-US" sz="4800" dirty="0" smtClean="0">
                <a:solidFill>
                  <a:srgbClr val="FF0000"/>
                </a:solidFill>
              </a:rPr>
              <a:t>Percentiles 1-10          </a:t>
            </a:r>
            <a:r>
              <a:rPr lang="en-US" sz="4800" dirty="0" smtClean="0">
                <a:solidFill>
                  <a:srgbClr val="3333FF"/>
                </a:solidFill>
              </a:rPr>
              <a:t>Percentiles 51-60</a:t>
            </a:r>
            <a:endParaRPr lang="en-US" dirty="0">
              <a:solidFill>
                <a:srgbClr val="3333FF"/>
              </a:solidFill>
            </a:endParaRPr>
          </a:p>
        </p:txBody>
      </p:sp>
      <p:cxnSp>
        <p:nvCxnSpPr>
          <p:cNvPr id="4" name="Straight Arrow Connector 3"/>
          <p:cNvCxnSpPr/>
          <p:nvPr/>
        </p:nvCxnSpPr>
        <p:spPr>
          <a:xfrm flipV="1">
            <a:off x="3200400" y="4497572"/>
            <a:ext cx="1041991" cy="9888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93534" y="4556691"/>
            <a:ext cx="1254642" cy="9845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943060" y="4556691"/>
            <a:ext cx="1807535" cy="929709"/>
          </a:xfrm>
          <a:prstGeom prst="straightConnector1">
            <a:avLst/>
          </a:prstGeom>
          <a:ln w="76200">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293935" y="4556691"/>
            <a:ext cx="2179674" cy="1031790"/>
          </a:xfrm>
          <a:prstGeom prst="straightConnector1">
            <a:avLst/>
          </a:prstGeom>
          <a:ln w="76200">
            <a:solidFill>
              <a:srgbClr val="333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02429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640368" y="1219202"/>
            <a:ext cx="10930435" cy="5168720"/>
          </a:xfrm>
          <a:solidFill>
            <a:schemeClr val="bg1"/>
          </a:solidFill>
        </p:spPr>
        <p:txBody>
          <a:bodyPr>
            <a:normAutofit/>
          </a:bodyPr>
          <a:lstStyle/>
          <a:p>
            <a:pPr marL="365760" indent="-365760">
              <a:lnSpc>
                <a:spcPct val="100000"/>
              </a:lnSpc>
            </a:pPr>
            <a:r>
              <a:rPr lang="en-US" sz="4000" dirty="0" smtClean="0"/>
              <a:t>Norming samples for tests are like the responders chosen for a political poll.</a:t>
            </a:r>
          </a:p>
          <a:p>
            <a:pPr marL="365760" indent="-365760">
              <a:lnSpc>
                <a:spcPct val="100000"/>
              </a:lnSpc>
            </a:pPr>
            <a:r>
              <a:rPr lang="en-US" sz="4000" dirty="0" smtClean="0"/>
              <a:t>Norming samples                                                              must be </a:t>
            </a:r>
            <a:r>
              <a:rPr lang="en-US" sz="4000" u="sng" dirty="0" smtClean="0"/>
              <a:t>truly</a:t>
            </a:r>
            <a:r>
              <a:rPr lang="en-US" sz="4000" dirty="0" smtClean="0"/>
              <a:t>                                                 representative                                                              of the </a:t>
            </a:r>
            <a:r>
              <a:rPr lang="en-US" sz="4000" u="sng" dirty="0" smtClean="0"/>
              <a:t>entire</a:t>
            </a:r>
            <a:r>
              <a:rPr lang="en-US" sz="4000" dirty="0" smtClean="0"/>
              <a:t>                                              the the population to be                                                   accurate.   </a:t>
            </a:r>
          </a:p>
        </p:txBody>
      </p:sp>
      <p:pic>
        <p:nvPicPr>
          <p:cNvPr id="2050" name="Picture 2" descr="Image result for clinton ahead in polls"/>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103" r="10779" b="4675"/>
          <a:stretch/>
        </p:blipFill>
        <p:spPr bwMode="auto">
          <a:xfrm>
            <a:off x="5513159" y="2573028"/>
            <a:ext cx="5526564" cy="35630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3013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176518" y="1390650"/>
            <a:ext cx="9994005" cy="4997271"/>
          </a:xfrm>
          <a:solidFill>
            <a:schemeClr val="bg1"/>
          </a:solidFill>
        </p:spPr>
        <p:txBody>
          <a:bodyPr>
            <a:normAutofit lnSpcReduction="10000"/>
          </a:bodyPr>
          <a:lstStyle/>
          <a:p>
            <a:pPr marL="365760" indent="-365760">
              <a:lnSpc>
                <a:spcPct val="100000"/>
              </a:lnSpc>
            </a:pPr>
            <a:r>
              <a:rPr lang="en-US" sz="4000" dirty="0" smtClean="0"/>
              <a:t>The FAR reportedly went through extensive development and pilot testing before they normed the final edition.  Those steps are essential for deglitching.</a:t>
            </a:r>
          </a:p>
          <a:p>
            <a:pPr marL="365760" indent="-365760">
              <a:lnSpc>
                <a:spcPct val="100000"/>
              </a:lnSpc>
            </a:pPr>
            <a:r>
              <a:rPr lang="en-US" sz="4000" dirty="0" smtClean="0"/>
              <a:t>The final norms were based on 62 to 70 students in each grade from PK through 12, 71 in grades 13/14, and 63 in grades 15/16, a total of 1,074 students.</a:t>
            </a:r>
            <a:endParaRPr lang="en-US" sz="4000" dirty="0"/>
          </a:p>
        </p:txBody>
      </p:sp>
    </p:spTree>
    <p:extLst>
      <p:ext uri="{BB962C8B-B14F-4D97-AF65-F5344CB8AC3E}">
        <p14:creationId xmlns:p14="http://schemas.microsoft.com/office/powerpoint/2010/main" xmlns="" val="3833834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176518" y="1390650"/>
            <a:ext cx="9994005" cy="4997271"/>
          </a:xfrm>
          <a:solidFill>
            <a:schemeClr val="bg1"/>
          </a:solidFill>
        </p:spPr>
        <p:txBody>
          <a:bodyPr>
            <a:normAutofit/>
          </a:bodyPr>
          <a:lstStyle/>
          <a:p>
            <a:pPr marL="365760" indent="-365760">
              <a:lnSpc>
                <a:spcPct val="100000"/>
              </a:lnSpc>
            </a:pPr>
            <a:r>
              <a:rPr lang="en-US" sz="4000" dirty="0" smtClean="0"/>
              <a:t>62 to 70 students in each grade, PK – 12</a:t>
            </a:r>
          </a:p>
          <a:p>
            <a:pPr marL="365760" indent="-365760">
              <a:lnSpc>
                <a:spcPct val="100000"/>
              </a:lnSpc>
            </a:pPr>
            <a:r>
              <a:rPr lang="en-US" sz="4000" dirty="0" smtClean="0"/>
              <a:t>71 in grades 13/14 (35.5 per grade)</a:t>
            </a:r>
          </a:p>
          <a:p>
            <a:pPr marL="365760" indent="-365760">
              <a:lnSpc>
                <a:spcPct val="100000"/>
              </a:lnSpc>
            </a:pPr>
            <a:r>
              <a:rPr lang="en-US" sz="4000" dirty="0" smtClean="0"/>
              <a:t>63 in grades 15/16 (31.5 per grade)</a:t>
            </a:r>
          </a:p>
          <a:p>
            <a:pPr marL="365760" indent="-365760">
              <a:lnSpc>
                <a:spcPct val="100000"/>
              </a:lnSpc>
            </a:pPr>
            <a:r>
              <a:rPr lang="en-US" sz="4000" dirty="0" smtClean="0"/>
              <a:t>Even with continuous norming, we think these are small numbers.  We would prefer  at least 100 per year, but nobody asked us.</a:t>
            </a:r>
            <a:endParaRPr lang="en-US" sz="4000" dirty="0"/>
          </a:p>
        </p:txBody>
      </p:sp>
    </p:spTree>
    <p:extLst>
      <p:ext uri="{BB962C8B-B14F-4D97-AF65-F5344CB8AC3E}">
        <p14:creationId xmlns:p14="http://schemas.microsoft.com/office/powerpoint/2010/main" xmlns="" val="4178872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4997271"/>
          </a:xfrm>
          <a:solidFill>
            <a:schemeClr val="bg1"/>
          </a:solidFill>
        </p:spPr>
        <p:txBody>
          <a:bodyPr>
            <a:normAutofit/>
          </a:bodyPr>
          <a:lstStyle/>
          <a:p>
            <a:pPr marL="365760" indent="-365760">
              <a:lnSpc>
                <a:spcPct val="100000"/>
              </a:lnSpc>
            </a:pPr>
            <a:r>
              <a:rPr lang="en-US" sz="4000" dirty="0" smtClean="0"/>
              <a:t>The sample was drawn from 31 states and matched the 2012 U.S. Census data reasonably well for gender, ethnicity, parent education, and region.  “Weighting” procedures brought the matches even closer.</a:t>
            </a:r>
          </a:p>
          <a:p>
            <a:pPr marL="365760" indent="-365760">
              <a:lnSpc>
                <a:spcPct val="100000"/>
              </a:lnSpc>
            </a:pPr>
            <a:r>
              <a:rPr lang="en-US" sz="4000" dirty="0" smtClean="0"/>
              <a:t>They used “continuous norming” procedures, which improve the accuracy of the norms. </a:t>
            </a:r>
            <a:endParaRPr lang="en-US" sz="4000" dirty="0"/>
          </a:p>
        </p:txBody>
      </p:sp>
    </p:spTree>
    <p:extLst>
      <p:ext uri="{BB962C8B-B14F-4D97-AF65-F5344CB8AC3E}">
        <p14:creationId xmlns:p14="http://schemas.microsoft.com/office/powerpoint/2010/main" xmlns="" val="969777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8" descr="old-faithful-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1" y="1598613"/>
            <a:ext cx="6538913" cy="490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3"/>
          <p:cNvSpPr>
            <a:spLocks noGrp="1"/>
          </p:cNvSpPr>
          <p:nvPr>
            <p:ph type="title"/>
          </p:nvPr>
        </p:nvSpPr>
        <p:spPr>
          <a:xfrm>
            <a:off x="2152650" y="288927"/>
            <a:ext cx="7886700" cy="930274"/>
          </a:xfrm>
        </p:spPr>
        <p:txBody>
          <a:bodyPr>
            <a:normAutofit/>
          </a:bodyPr>
          <a:lstStyle/>
          <a:p>
            <a:pPr algn="ctr"/>
            <a:r>
              <a:rPr lang="en-US" sz="6000" b="1" dirty="0" smtClean="0"/>
              <a:t>FAR RELIABILITY</a:t>
            </a:r>
            <a:endParaRPr lang="en-US" sz="6000" b="1" dirty="0"/>
          </a:p>
        </p:txBody>
      </p:sp>
    </p:spTree>
    <p:extLst>
      <p:ext uri="{BB962C8B-B14F-4D97-AF65-F5344CB8AC3E}">
        <p14:creationId xmlns:p14="http://schemas.microsoft.com/office/powerpoint/2010/main" xmlns="" val="3326914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RELIABILITY</a:t>
            </a:r>
            <a:endParaRPr lang="en-US" sz="6000" b="1" dirty="0"/>
          </a:p>
        </p:txBody>
      </p:sp>
      <p:sp>
        <p:nvSpPr>
          <p:cNvPr id="5" name="Content Placeholder 4"/>
          <p:cNvSpPr>
            <a:spLocks noGrp="1"/>
          </p:cNvSpPr>
          <p:nvPr>
            <p:ph idx="1"/>
          </p:nvPr>
        </p:nvSpPr>
        <p:spPr>
          <a:xfrm>
            <a:off x="668741" y="1144989"/>
            <a:ext cx="10931856" cy="5474175"/>
          </a:xfrm>
          <a:noFill/>
        </p:spPr>
        <p:txBody>
          <a:bodyPr>
            <a:normAutofit/>
          </a:bodyPr>
          <a:lstStyle/>
          <a:p>
            <a:pPr marL="0" indent="0">
              <a:lnSpc>
                <a:spcPct val="100000"/>
              </a:lnSpc>
              <a:buNone/>
            </a:pPr>
            <a:r>
              <a:rPr lang="en-US" sz="4000" dirty="0" smtClean="0"/>
              <a:t>Reliability</a:t>
            </a:r>
            <a:r>
              <a:rPr lang="en-US" sz="4000" dirty="0"/>
              <a:t> </a:t>
            </a:r>
            <a:r>
              <a:rPr lang="en-US" sz="4000" dirty="0" smtClean="0"/>
              <a:t>is the statistical term for “consistency,” not “trustworthiness.”</a:t>
            </a:r>
          </a:p>
          <a:p>
            <a:pPr marL="365760" indent="-365760">
              <a:lnSpc>
                <a:spcPct val="100000"/>
              </a:lnSpc>
            </a:pPr>
            <a:r>
              <a:rPr lang="en-US" sz="4000" dirty="0" smtClean="0"/>
              <a:t>.00 - .59 very low or very poor</a:t>
            </a:r>
          </a:p>
          <a:p>
            <a:pPr marL="365760" indent="-365760">
              <a:lnSpc>
                <a:spcPct val="100000"/>
              </a:lnSpc>
            </a:pPr>
            <a:r>
              <a:rPr lang="en-US" sz="4000" dirty="0" smtClean="0"/>
              <a:t>.60 - .69 low or poor</a:t>
            </a:r>
          </a:p>
          <a:p>
            <a:pPr marL="365760" indent="-365760">
              <a:lnSpc>
                <a:spcPct val="100000"/>
              </a:lnSpc>
            </a:pPr>
            <a:r>
              <a:rPr lang="en-US" sz="4000" dirty="0" smtClean="0"/>
              <a:t>.70 - .79 moderate or fair</a:t>
            </a:r>
          </a:p>
          <a:p>
            <a:pPr marL="365760" indent="-365760">
              <a:lnSpc>
                <a:spcPct val="100000"/>
              </a:lnSpc>
            </a:pPr>
            <a:r>
              <a:rPr lang="en-US" sz="4000" dirty="0" smtClean="0">
                <a:solidFill>
                  <a:srgbClr val="3333FF"/>
                </a:solidFill>
              </a:rPr>
              <a:t>.80 - .89 moderately high or good</a:t>
            </a:r>
          </a:p>
          <a:p>
            <a:pPr marL="365760" indent="-365760">
              <a:lnSpc>
                <a:spcPct val="100000"/>
              </a:lnSpc>
            </a:pPr>
            <a:r>
              <a:rPr lang="en-US" sz="4000" dirty="0" smtClean="0">
                <a:solidFill>
                  <a:srgbClr val="CC3399"/>
                </a:solidFill>
              </a:rPr>
              <a:t>.90 - .99 high or excellent</a:t>
            </a:r>
          </a:p>
        </p:txBody>
      </p:sp>
      <p:sp>
        <p:nvSpPr>
          <p:cNvPr id="3" name="TextBox 2"/>
          <p:cNvSpPr txBox="1"/>
          <p:nvPr/>
        </p:nvSpPr>
        <p:spPr>
          <a:xfrm>
            <a:off x="8679976" y="3780430"/>
            <a:ext cx="184731" cy="369332"/>
          </a:xfrm>
          <a:prstGeom prst="rect">
            <a:avLst/>
          </a:prstGeom>
          <a:noFill/>
        </p:spPr>
        <p:txBody>
          <a:bodyPr wrap="none" rtlCol="0">
            <a:spAutoFit/>
          </a:bodyPr>
          <a:lstStyle/>
          <a:p>
            <a:endParaRPr lang="en-US" dirty="0"/>
          </a:p>
        </p:txBody>
      </p:sp>
      <p:sp>
        <p:nvSpPr>
          <p:cNvPr id="6" name="TextBox 5"/>
          <p:cNvSpPr txBox="1"/>
          <p:nvPr/>
        </p:nvSpPr>
        <p:spPr>
          <a:xfrm>
            <a:off x="8067246" y="2025018"/>
            <a:ext cx="3577518" cy="2123658"/>
          </a:xfrm>
          <a:prstGeom prst="rect">
            <a:avLst/>
          </a:prstGeom>
          <a:noFill/>
          <a:ln w="12700">
            <a:solidFill>
              <a:schemeClr val="tx1"/>
            </a:solidFill>
          </a:ln>
        </p:spPr>
        <p:txBody>
          <a:bodyPr wrap="none" rtlCol="0">
            <a:spAutoFit/>
          </a:bodyPr>
          <a:lstStyle/>
          <a:p>
            <a:r>
              <a:rPr lang="en-US" sz="2200" dirty="0" smtClean="0"/>
              <a:t>Murphy, K. R., &amp; Davidshofer, </a:t>
            </a:r>
          </a:p>
          <a:p>
            <a:r>
              <a:rPr lang="en-US" sz="2200" dirty="0" smtClean="0"/>
              <a:t>C. O. (2005). </a:t>
            </a:r>
            <a:r>
              <a:rPr lang="en-US" sz="2200" i="1" dirty="0" smtClean="0"/>
              <a:t>Psychological </a:t>
            </a:r>
          </a:p>
          <a:p>
            <a:r>
              <a:rPr lang="en-US" sz="2200" i="1" dirty="0" smtClean="0"/>
              <a:t>testing: Principles and </a:t>
            </a:r>
          </a:p>
          <a:p>
            <a:r>
              <a:rPr lang="en-US" sz="2200" i="1" dirty="0" smtClean="0"/>
              <a:t>applications </a:t>
            </a:r>
            <a:r>
              <a:rPr lang="en-US" sz="2200" dirty="0" smtClean="0"/>
              <a:t>(6th ed.). Upper </a:t>
            </a:r>
          </a:p>
          <a:p>
            <a:r>
              <a:rPr lang="en-US" sz="2200" dirty="0" smtClean="0"/>
              <a:t>Saddle River, NJ: Pearson</a:t>
            </a:r>
          </a:p>
          <a:p>
            <a:r>
              <a:rPr lang="en-US" sz="2200" dirty="0" smtClean="0"/>
              <a:t>Education.  </a:t>
            </a:r>
            <a:endParaRPr lang="en-US" sz="2200" dirty="0"/>
          </a:p>
        </p:txBody>
      </p:sp>
      <p:sp>
        <p:nvSpPr>
          <p:cNvPr id="7" name="TextBox 6"/>
          <p:cNvSpPr txBox="1"/>
          <p:nvPr/>
        </p:nvSpPr>
        <p:spPr>
          <a:xfrm>
            <a:off x="8067246" y="4154909"/>
            <a:ext cx="3577517" cy="2246769"/>
          </a:xfrm>
          <a:prstGeom prst="rect">
            <a:avLst/>
          </a:prstGeom>
          <a:noFill/>
          <a:ln w="19050">
            <a:solidFill>
              <a:schemeClr val="tx1"/>
            </a:solidFill>
          </a:ln>
        </p:spPr>
        <p:txBody>
          <a:bodyPr wrap="square" rtlCol="0">
            <a:spAutoFit/>
          </a:bodyPr>
          <a:lstStyle/>
          <a:p>
            <a:r>
              <a:rPr lang="en-US" sz="2800" dirty="0" smtClean="0">
                <a:solidFill>
                  <a:srgbClr val="3333FF"/>
                </a:solidFill>
              </a:rPr>
              <a:t>   &gt; .80 preferred for    </a:t>
            </a:r>
          </a:p>
          <a:p>
            <a:r>
              <a:rPr lang="en-US" sz="2800" dirty="0">
                <a:solidFill>
                  <a:srgbClr val="3333FF"/>
                </a:solidFill>
              </a:rPr>
              <a:t> </a:t>
            </a:r>
            <a:r>
              <a:rPr lang="en-US" sz="2800" dirty="0" smtClean="0">
                <a:solidFill>
                  <a:srgbClr val="3333FF"/>
                </a:solidFill>
              </a:rPr>
              <a:t>            individual         </a:t>
            </a:r>
          </a:p>
          <a:p>
            <a:r>
              <a:rPr lang="en-US" sz="2800" dirty="0">
                <a:solidFill>
                  <a:srgbClr val="3333FF"/>
                </a:solidFill>
              </a:rPr>
              <a:t> </a:t>
            </a:r>
            <a:r>
              <a:rPr lang="en-US" sz="2800" dirty="0" smtClean="0">
                <a:solidFill>
                  <a:srgbClr val="3333FF"/>
                </a:solidFill>
              </a:rPr>
              <a:t>            assessment</a:t>
            </a:r>
          </a:p>
          <a:p>
            <a:r>
              <a:rPr lang="en-US" sz="2800" dirty="0" smtClean="0">
                <a:solidFill>
                  <a:srgbClr val="CC3399"/>
                </a:solidFill>
              </a:rPr>
              <a:t>   ≥ .90 for making </a:t>
            </a:r>
          </a:p>
          <a:p>
            <a:r>
              <a:rPr lang="en-US" sz="2800" dirty="0">
                <a:solidFill>
                  <a:srgbClr val="CC3399"/>
                </a:solidFill>
              </a:rPr>
              <a:t> </a:t>
            </a:r>
            <a:r>
              <a:rPr lang="en-US" sz="2800" dirty="0" smtClean="0">
                <a:solidFill>
                  <a:srgbClr val="CC3399"/>
                </a:solidFill>
              </a:rPr>
              <a:t>            decisions</a:t>
            </a:r>
            <a:endParaRPr lang="en-US" sz="2800" dirty="0">
              <a:solidFill>
                <a:srgbClr val="CC3399"/>
              </a:solidFill>
            </a:endParaRPr>
          </a:p>
        </p:txBody>
      </p:sp>
    </p:spTree>
    <p:extLst>
      <p:ext uri="{BB962C8B-B14F-4D97-AF65-F5344CB8AC3E}">
        <p14:creationId xmlns:p14="http://schemas.microsoft.com/office/powerpoint/2010/main" xmlns="" val="1319578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normAutofit fontScale="90000"/>
          </a:bodyPr>
          <a:lstStyle/>
          <a:p>
            <a:pPr algn="ctr"/>
            <a:r>
              <a:rPr lang="en-US" b="1" dirty="0">
                <a:latin typeface="+mn-lt"/>
                <a:hlinkClick r:id="rId2"/>
              </a:rPr>
              <a:t>https://</a:t>
            </a:r>
            <a:r>
              <a:rPr lang="en-US" b="1" dirty="0" smtClean="0">
                <a:latin typeface="+mn-lt"/>
                <a:hlinkClick r:id="rId2"/>
              </a:rPr>
              <a:t>www.parinc.com/Products/Pkey/110</a:t>
            </a:r>
            <a:endParaRPr lang="en-US" b="1" dirty="0">
              <a:latin typeface="+mn-lt"/>
            </a:endParaRPr>
          </a:p>
        </p:txBody>
      </p:sp>
      <p:sp>
        <p:nvSpPr>
          <p:cNvPr id="3" name="Content Placeholder 2"/>
          <p:cNvSpPr>
            <a:spLocks noGrp="1"/>
          </p:cNvSpPr>
          <p:nvPr>
            <p:ph idx="1"/>
          </p:nvPr>
        </p:nvSpPr>
        <p:spPr>
          <a:xfrm>
            <a:off x="838200" y="1358153"/>
            <a:ext cx="10515600" cy="6921931"/>
          </a:xfrm>
        </p:spPr>
        <p:txBody>
          <a:bodyPr/>
          <a:lstStyle/>
          <a:p>
            <a:pPr fontAlgn="base"/>
            <a:r>
              <a:rPr lang="en-US" i="1" dirty="0"/>
              <a:t>Professional Manual</a:t>
            </a:r>
            <a:r>
              <a:rPr lang="en-US" dirty="0"/>
              <a:t> by Steven G. Feifer, DEd, and Rebecca Gerhardstein Nader, </a:t>
            </a:r>
            <a:r>
              <a:rPr lang="en-US" dirty="0" smtClean="0"/>
              <a:t>PhD (Lutz, FL: PAR, 2015) </a:t>
            </a:r>
            <a:endParaRPr lang="en-US" dirty="0"/>
          </a:p>
          <a:p>
            <a:r>
              <a:rPr lang="en-US" dirty="0">
                <a:hlinkClick r:id="rId3"/>
              </a:rPr>
              <a:t>https://</a:t>
            </a:r>
            <a:r>
              <a:rPr lang="en-US" dirty="0" smtClean="0">
                <a:hlinkClick r:id="rId3"/>
              </a:rPr>
              <a:t>www.parinc.com/Resources/Training-Portal</a:t>
            </a:r>
            <a:r>
              <a:rPr lang="en-US" dirty="0" smtClean="0"/>
              <a:t>  </a:t>
            </a:r>
          </a:p>
          <a:p>
            <a:r>
              <a:rPr lang="en-US" dirty="0"/>
              <a:t/>
            </a:r>
            <a:br>
              <a:rPr lang="en-US" dirty="0"/>
            </a:br>
            <a:endParaRPr lang="en-US" dirty="0"/>
          </a:p>
        </p:txBody>
      </p:sp>
      <p:sp>
        <p:nvSpPr>
          <p:cNvPr id="4" name="Rectangle 1"/>
          <p:cNvSpPr>
            <a:spLocks noChangeArrowheads="1"/>
          </p:cNvSpPr>
          <p:nvPr/>
        </p:nvSpPr>
        <p:spPr bwMode="auto">
          <a:xfrm>
            <a:off x="1164466" y="2849900"/>
            <a:ext cx="9983146"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smtClean="0">
                <a:ln>
                  <a:noFill/>
                </a:ln>
                <a:solidFill>
                  <a:srgbClr val="000000"/>
                </a:solidFill>
                <a:effectLst/>
                <a:latin typeface="FuturaStdBold"/>
              </a:rPr>
              <a:t>In addition to an interactive course, pronunciation guides for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smtClean="0">
                <a:ln>
                  <a:noFill/>
                </a:ln>
                <a:solidFill>
                  <a:srgbClr val="000000"/>
                </a:solidFill>
                <a:effectLst/>
                <a:latin typeface="FuturaStdBold"/>
              </a:rPr>
              <a:t>various FAR subtests are available on the </a:t>
            </a:r>
            <a:r>
              <a:rPr kumimoji="0" lang="en-US" altLang="en-US" sz="2400" i="0" u="none" strike="noStrike" cap="none" normalizeH="0" baseline="0" dirty="0" smtClean="0">
                <a:ln>
                  <a:noFill/>
                </a:ln>
                <a:solidFill>
                  <a:srgbClr val="005596"/>
                </a:solidFill>
                <a:effectLst/>
                <a:latin typeface="FuturaStdBold"/>
                <a:hlinkClick r:id="rId3"/>
              </a:rPr>
              <a:t>PAR Training Portal</a:t>
            </a:r>
            <a:r>
              <a:rPr kumimoji="0" lang="en-US" altLang="en-US" sz="2400" i="0" u="none" strike="noStrike" cap="none" normalizeH="0" baseline="0" dirty="0" smtClean="0">
                <a:ln>
                  <a:noFill/>
                </a:ln>
                <a:solidFill>
                  <a:srgbClr val="005596"/>
                </a:solidFill>
                <a:effectLst/>
                <a:latin typeface="FuturaStdBold"/>
              </a:rPr>
              <a:t>.</a:t>
            </a:r>
            <a:endParaRPr kumimoji="0" lang="en-US" altLang="en-US" sz="1600" i="0" u="none" strike="noStrike" cap="none" normalizeH="0" baseline="0" dirty="0" smtClean="0">
              <a:ln>
                <a:noFill/>
              </a:ln>
              <a:solidFill>
                <a:srgbClr val="005596"/>
              </a:solidFill>
              <a:effectLst/>
              <a:latin typeface="FuturaStdLight"/>
            </a:endParaRPr>
          </a:p>
        </p:txBody>
      </p:sp>
      <p:pic>
        <p:nvPicPr>
          <p:cNvPr id="2050" name="Picture 2" descr="https://www.parinc.com/webuploads/images/training%20portalbanner.png">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00528" y="3776785"/>
            <a:ext cx="7410450" cy="1704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0114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RELIABILITY</a:t>
            </a:r>
            <a:endParaRPr lang="en-US" sz="6000" b="1" dirty="0"/>
          </a:p>
        </p:txBody>
      </p:sp>
      <p:sp>
        <p:nvSpPr>
          <p:cNvPr id="5" name="Content Placeholder 4"/>
          <p:cNvSpPr>
            <a:spLocks noGrp="1"/>
          </p:cNvSpPr>
          <p:nvPr>
            <p:ph idx="1"/>
          </p:nvPr>
        </p:nvSpPr>
        <p:spPr>
          <a:xfrm>
            <a:off x="1249251" y="1390650"/>
            <a:ext cx="9994005" cy="4997271"/>
          </a:xfrm>
          <a:noFill/>
        </p:spPr>
        <p:txBody>
          <a:bodyPr>
            <a:normAutofit/>
          </a:bodyPr>
          <a:lstStyle/>
          <a:p>
            <a:pPr marL="365760" indent="-365760">
              <a:lnSpc>
                <a:spcPct val="100000"/>
              </a:lnSpc>
            </a:pPr>
            <a:r>
              <a:rPr lang="en-US" sz="4000" dirty="0" smtClean="0"/>
              <a:t>Test reliability is essential.  If a test cannot even be consistent with itself, it certainly cannot measure anything else.</a:t>
            </a:r>
          </a:p>
          <a:p>
            <a:pPr marL="365760" indent="-365760">
              <a:lnSpc>
                <a:spcPct val="100000"/>
              </a:lnSpc>
            </a:pPr>
            <a:r>
              <a:rPr lang="en-US" sz="4000" dirty="0" smtClean="0"/>
              <a:t>A test cannot be valid for any purpose without being reliable.  However, a test can be reliable without being valid for a particular purpose, or even any purpose.</a:t>
            </a:r>
            <a:endParaRPr lang="en-US" sz="4000" dirty="0"/>
          </a:p>
        </p:txBody>
      </p:sp>
    </p:spTree>
    <p:extLst>
      <p:ext uri="{BB962C8B-B14F-4D97-AF65-F5344CB8AC3E}">
        <p14:creationId xmlns:p14="http://schemas.microsoft.com/office/powerpoint/2010/main" xmlns="" val="2410147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a:t>Correlation</a:t>
            </a:r>
          </a:p>
        </p:txBody>
      </p:sp>
      <p:sp>
        <p:nvSpPr>
          <p:cNvPr id="5" name="Content Placeholder 4"/>
          <p:cNvSpPr>
            <a:spLocks noGrp="1"/>
          </p:cNvSpPr>
          <p:nvPr>
            <p:ph idx="1"/>
          </p:nvPr>
        </p:nvSpPr>
        <p:spPr>
          <a:xfrm>
            <a:off x="1249251" y="1390650"/>
            <a:ext cx="9994005" cy="4997271"/>
          </a:xfrm>
          <a:noFill/>
        </p:spPr>
        <p:txBody>
          <a:bodyPr>
            <a:normAutofit fontScale="92500"/>
          </a:bodyPr>
          <a:lstStyle/>
          <a:p>
            <a:pPr marL="365760" indent="-365760">
              <a:lnSpc>
                <a:spcPct val="100000"/>
              </a:lnSpc>
            </a:pPr>
            <a:r>
              <a:rPr lang="en-US" sz="4000" dirty="0" smtClean="0"/>
              <a:t>Psychologists used to believe that brain size, as estimated from head circumference, was a valid measure of intelligence.  Adult head circumfer-ence is normally a very reliable measure and it predicted that men were smarter than women.  Male psychologists were very disappointed eventually to discover that it turned out not to be correlated with IQ.  Reliable, but not valid.</a:t>
            </a:r>
            <a:endParaRPr lang="en-US" sz="4000" dirty="0"/>
          </a:p>
        </p:txBody>
      </p:sp>
    </p:spTree>
    <p:extLst>
      <p:ext uri="{BB962C8B-B14F-4D97-AF65-F5344CB8AC3E}">
        <p14:creationId xmlns:p14="http://schemas.microsoft.com/office/powerpoint/2010/main" xmlns="" val="3918860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3706" y="177420"/>
            <a:ext cx="5308980" cy="65099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result for phrenolog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0391" y="320674"/>
            <a:ext cx="4971226" cy="6241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9144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39637"/>
            <a:ext cx="8229600" cy="715962"/>
          </a:xfrm>
        </p:spPr>
        <p:txBody>
          <a:bodyPr>
            <a:noAutofit/>
          </a:bodyPr>
          <a:lstStyle/>
          <a:p>
            <a:pPr algn="ctr"/>
            <a:r>
              <a:rPr lang="en-US" sz="5400" b="1" dirty="0" smtClean="0"/>
              <a:t>Correlation</a:t>
            </a:r>
            <a:endParaRPr lang="en-US" sz="5400" b="1" dirty="0"/>
          </a:p>
        </p:txBody>
      </p:sp>
      <p:sp>
        <p:nvSpPr>
          <p:cNvPr id="5" name="Content Placeholder 4"/>
          <p:cNvSpPr>
            <a:spLocks noGrp="1"/>
          </p:cNvSpPr>
          <p:nvPr>
            <p:ph idx="1"/>
          </p:nvPr>
        </p:nvSpPr>
        <p:spPr>
          <a:xfrm>
            <a:off x="1981200" y="1217027"/>
            <a:ext cx="8229600" cy="5539153"/>
          </a:xfrm>
          <a:noFill/>
        </p:spPr>
        <p:txBody>
          <a:bodyPr>
            <a:normAutofit/>
          </a:bodyPr>
          <a:lstStyle/>
          <a:p>
            <a:pPr marL="0" indent="0">
              <a:buNone/>
            </a:pPr>
            <a:r>
              <a:rPr lang="en-US" sz="3600" dirty="0">
                <a:solidFill>
                  <a:srgbClr val="000000"/>
                </a:solidFill>
                <a:latin typeface="Times New Roman"/>
                <a:cs typeface="Times New Roman"/>
              </a:rPr>
              <a:t> </a:t>
            </a:r>
            <a:r>
              <a:rPr lang="en-US" sz="4000" dirty="0">
                <a:solidFill>
                  <a:srgbClr val="000000"/>
                </a:solidFill>
                <a:latin typeface="Times New Roman"/>
                <a:cs typeface="Times New Roman"/>
              </a:rPr>
              <a:t>The following scatter plots illustrate various levels of correlations between two variables.  With a correlation of </a:t>
            </a:r>
            <a:r>
              <a:rPr lang="en-US" sz="4000" b="1" dirty="0">
                <a:solidFill>
                  <a:srgbClr val="000000"/>
                </a:solidFill>
                <a:latin typeface="Times New Roman"/>
                <a:cs typeface="Times New Roman"/>
              </a:rPr>
              <a:t>.90</a:t>
            </a:r>
            <a:r>
              <a:rPr lang="en-US" sz="4000" dirty="0">
                <a:solidFill>
                  <a:srgbClr val="000000"/>
                </a:solidFill>
                <a:latin typeface="Times New Roman"/>
                <a:cs typeface="Times New Roman"/>
              </a:rPr>
              <a:t>, there is an obviously strong  relationship  between the two  variables.  If you knew the score on one variable, you would be able to predict the score on the second fairly accurately.  </a:t>
            </a:r>
            <a:endParaRPr lang="en-US" sz="4000" dirty="0"/>
          </a:p>
        </p:txBody>
      </p:sp>
      <p:sp>
        <p:nvSpPr>
          <p:cNvPr id="2" name="Slide Number Placeholder 1"/>
          <p:cNvSpPr>
            <a:spLocks noGrp="1"/>
          </p:cNvSpPr>
          <p:nvPr>
            <p:ph type="sldNum" sz="quarter" idx="12"/>
          </p:nvPr>
        </p:nvSpPr>
        <p:spPr/>
        <p:txBody>
          <a:bodyPr/>
          <a:lstStyle/>
          <a:p>
            <a:pPr>
              <a:defRPr/>
            </a:pPr>
            <a:fld id="{E1D9A35A-C01A-4070-80E0-62905DC83E28}" type="slidenum">
              <a:rPr lang="en-US" smtClean="0"/>
              <a:pPr>
                <a:defRPr/>
              </a:pPr>
              <a:t>33</a:t>
            </a:fld>
            <a:endParaRPr lang="en-US" dirty="0"/>
          </a:p>
        </p:txBody>
      </p:sp>
    </p:spTree>
    <p:extLst>
      <p:ext uri="{BB962C8B-B14F-4D97-AF65-F5344CB8AC3E}">
        <p14:creationId xmlns:p14="http://schemas.microsoft.com/office/powerpoint/2010/main" xmlns="" val="1721722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17CFB5B-B28C-46EF-B5B1-E5264AAFC4D1}" type="slidenum">
              <a:rPr lang="en-US" smtClean="0"/>
              <a:pPr>
                <a:defRPr/>
              </a:pPr>
              <a:t>34</a:t>
            </a:fld>
            <a:endParaRPr lang="en-US" dirty="0"/>
          </a:p>
        </p:txBody>
      </p:sp>
      <p:pic>
        <p:nvPicPr>
          <p:cNvPr id="5" name="Picture 4"/>
          <p:cNvPicPr>
            <a:picLocks noChangeAspect="1"/>
          </p:cNvPicPr>
          <p:nvPr/>
        </p:nvPicPr>
        <p:blipFill rotWithShape="1">
          <a:blip r:embed="rId2"/>
          <a:srcRect l="33016" t="28126" r="34187" b="19791"/>
          <a:stretch/>
        </p:blipFill>
        <p:spPr>
          <a:xfrm>
            <a:off x="2582842" y="40944"/>
            <a:ext cx="7475559" cy="6674604"/>
          </a:xfrm>
          <a:prstGeom prst="rect">
            <a:avLst/>
          </a:prstGeom>
        </p:spPr>
      </p:pic>
    </p:spTree>
    <p:extLst>
      <p:ext uri="{BB962C8B-B14F-4D97-AF65-F5344CB8AC3E}">
        <p14:creationId xmlns:p14="http://schemas.microsoft.com/office/powerpoint/2010/main" xmlns="" val="1866807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89538" y="304801"/>
            <a:ext cx="9460524" cy="6416675"/>
          </a:xfrm>
          <a:noFill/>
        </p:spPr>
        <p:txBody>
          <a:bodyPr>
            <a:normAutofit/>
          </a:bodyPr>
          <a:lstStyle/>
          <a:p>
            <a:pPr marL="0" indent="0">
              <a:buNone/>
            </a:pPr>
            <a:r>
              <a:rPr lang="en-US" sz="4000" dirty="0">
                <a:solidFill>
                  <a:srgbClr val="000000"/>
                </a:solidFill>
                <a:latin typeface="Times New Roman"/>
                <a:cs typeface="Times New Roman"/>
              </a:rPr>
              <a:t>With a correlation of </a:t>
            </a:r>
            <a:r>
              <a:rPr lang="en-US" sz="4000" b="1" dirty="0">
                <a:solidFill>
                  <a:srgbClr val="000000"/>
                </a:solidFill>
                <a:latin typeface="Times New Roman"/>
                <a:cs typeface="Times New Roman"/>
              </a:rPr>
              <a:t>.60</a:t>
            </a:r>
            <a:r>
              <a:rPr lang="en-US" sz="4000" dirty="0">
                <a:solidFill>
                  <a:srgbClr val="000000"/>
                </a:solidFill>
                <a:latin typeface="Times New Roman"/>
                <a:cs typeface="Times New Roman"/>
              </a:rPr>
              <a:t>, there is still a  relationship, but </a:t>
            </a:r>
            <a:r>
              <a:rPr lang="en-US" sz="4000" dirty="0" smtClean="0">
                <a:solidFill>
                  <a:srgbClr val="000000"/>
                </a:solidFill>
                <a:latin typeface="Times New Roman"/>
                <a:cs typeface="Times New Roman"/>
              </a:rPr>
              <a:t>your predictions </a:t>
            </a:r>
            <a:r>
              <a:rPr lang="en-US" sz="4000" dirty="0">
                <a:solidFill>
                  <a:srgbClr val="000000"/>
                </a:solidFill>
                <a:latin typeface="Times New Roman"/>
                <a:cs typeface="Times New Roman"/>
              </a:rPr>
              <a:t>of </a:t>
            </a:r>
            <a:r>
              <a:rPr lang="en-US" sz="4000" dirty="0" smtClean="0">
                <a:solidFill>
                  <a:srgbClr val="000000"/>
                </a:solidFill>
                <a:latin typeface="Times New Roman"/>
                <a:cs typeface="Times New Roman"/>
              </a:rPr>
              <a:t>scores </a:t>
            </a:r>
            <a:r>
              <a:rPr lang="en-US" sz="4000" dirty="0">
                <a:solidFill>
                  <a:srgbClr val="000000"/>
                </a:solidFill>
                <a:latin typeface="Times New Roman"/>
                <a:cs typeface="Times New Roman"/>
              </a:rPr>
              <a:t>on one variable from scores on </a:t>
            </a:r>
            <a:r>
              <a:rPr lang="en-US" sz="4000" dirty="0" smtClean="0">
                <a:solidFill>
                  <a:srgbClr val="000000"/>
                </a:solidFill>
                <a:latin typeface="Times New Roman"/>
                <a:cs typeface="Times New Roman"/>
              </a:rPr>
              <a:t>another </a:t>
            </a:r>
            <a:r>
              <a:rPr lang="en-US" sz="4000" dirty="0">
                <a:solidFill>
                  <a:srgbClr val="000000"/>
                </a:solidFill>
                <a:latin typeface="Times New Roman"/>
                <a:cs typeface="Times New Roman"/>
              </a:rPr>
              <a:t>would be much weaker.  When the correlation drops to </a:t>
            </a:r>
            <a:r>
              <a:rPr lang="en-US" sz="4000" b="1" dirty="0">
                <a:solidFill>
                  <a:srgbClr val="000000"/>
                </a:solidFill>
                <a:latin typeface="Times New Roman"/>
                <a:cs typeface="Times New Roman"/>
              </a:rPr>
              <a:t>.30</a:t>
            </a:r>
            <a:r>
              <a:rPr lang="en-US" sz="4000" dirty="0">
                <a:solidFill>
                  <a:srgbClr val="000000"/>
                </a:solidFill>
                <a:latin typeface="Times New Roman"/>
                <a:cs typeface="Times New Roman"/>
              </a:rPr>
              <a:t>, the upper left and lower right corners are still empty (extremely high scores on one variable are not associated with </a:t>
            </a:r>
            <a:r>
              <a:rPr lang="en-US" sz="4000" dirty="0" smtClean="0">
                <a:solidFill>
                  <a:srgbClr val="000000"/>
                </a:solidFill>
                <a:latin typeface="Times New Roman"/>
                <a:cs typeface="Times New Roman"/>
              </a:rPr>
              <a:t>extremely low </a:t>
            </a:r>
            <a:r>
              <a:rPr lang="en-US" sz="4000" dirty="0">
                <a:solidFill>
                  <a:srgbClr val="000000"/>
                </a:solidFill>
                <a:latin typeface="Times New Roman"/>
                <a:cs typeface="Times New Roman"/>
              </a:rPr>
              <a:t>scores on the other),  but that is about all you have.  </a:t>
            </a:r>
            <a:endParaRPr lang="en-US" sz="4000" dirty="0"/>
          </a:p>
        </p:txBody>
      </p:sp>
      <p:sp>
        <p:nvSpPr>
          <p:cNvPr id="2" name="Slide Number Placeholder 1"/>
          <p:cNvSpPr>
            <a:spLocks noGrp="1"/>
          </p:cNvSpPr>
          <p:nvPr>
            <p:ph type="sldNum" sz="quarter" idx="12"/>
          </p:nvPr>
        </p:nvSpPr>
        <p:spPr/>
        <p:txBody>
          <a:bodyPr/>
          <a:lstStyle/>
          <a:p>
            <a:pPr>
              <a:defRPr/>
            </a:pPr>
            <a:fld id="{E1D9A35A-C01A-4070-80E0-62905DC83E28}" type="slidenum">
              <a:rPr lang="en-US" smtClean="0"/>
              <a:pPr>
                <a:defRPr/>
              </a:pPr>
              <a:t>35</a:t>
            </a:fld>
            <a:endParaRPr lang="en-US" dirty="0"/>
          </a:p>
        </p:txBody>
      </p:sp>
    </p:spTree>
    <p:extLst>
      <p:ext uri="{BB962C8B-B14F-4D97-AF65-F5344CB8AC3E}">
        <p14:creationId xmlns:p14="http://schemas.microsoft.com/office/powerpoint/2010/main" xmlns="" val="1606798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2983" y="968196"/>
            <a:ext cx="9601202" cy="5865690"/>
          </a:xfrm>
          <a:noFill/>
        </p:spPr>
        <p:txBody>
          <a:bodyPr>
            <a:normAutofit/>
          </a:bodyPr>
          <a:lstStyle/>
          <a:p>
            <a:pPr marL="0" indent="0">
              <a:buNone/>
            </a:pPr>
            <a:r>
              <a:rPr lang="en-US" sz="4000" dirty="0">
                <a:solidFill>
                  <a:srgbClr val="000000"/>
                </a:solidFill>
                <a:latin typeface="Times New Roman"/>
                <a:cs typeface="Times New Roman"/>
              </a:rPr>
              <a:t>At r = </a:t>
            </a:r>
            <a:r>
              <a:rPr lang="en-US" sz="4000" b="1" dirty="0">
                <a:solidFill>
                  <a:srgbClr val="000000"/>
                </a:solidFill>
                <a:latin typeface="Times New Roman"/>
                <a:cs typeface="Times New Roman"/>
              </a:rPr>
              <a:t>.10</a:t>
            </a:r>
            <a:r>
              <a:rPr lang="en-US" sz="4000" dirty="0">
                <a:solidFill>
                  <a:srgbClr val="000000"/>
                </a:solidFill>
                <a:latin typeface="Times New Roman"/>
                <a:cs typeface="Times New Roman"/>
              </a:rPr>
              <a:t>, there is almost no </a:t>
            </a:r>
            <a:r>
              <a:rPr lang="en-US" sz="4000" dirty="0" smtClean="0">
                <a:solidFill>
                  <a:srgbClr val="000000"/>
                </a:solidFill>
                <a:latin typeface="Times New Roman"/>
                <a:cs typeface="Times New Roman"/>
              </a:rPr>
              <a:t>relationship </a:t>
            </a:r>
            <a:r>
              <a:rPr lang="en-US" sz="4000" dirty="0">
                <a:solidFill>
                  <a:srgbClr val="000000"/>
                </a:solidFill>
                <a:latin typeface="Times New Roman"/>
                <a:cs typeface="Times New Roman"/>
              </a:rPr>
              <a:t>at all.  Keep the following pictures in  mind as you consider correlation  values in research reports and test manuals. </a:t>
            </a:r>
            <a:r>
              <a:rPr lang="en-US" sz="4000" dirty="0" smtClean="0">
                <a:solidFill>
                  <a:srgbClr val="000000"/>
                </a:solidFill>
                <a:latin typeface="Times New Roman"/>
                <a:cs typeface="Times New Roman"/>
              </a:rPr>
              <a:t> A </a:t>
            </a:r>
            <a:r>
              <a:rPr lang="en-US" sz="4000" dirty="0">
                <a:solidFill>
                  <a:srgbClr val="000000"/>
                </a:solidFill>
                <a:latin typeface="Times New Roman"/>
                <a:cs typeface="Times New Roman"/>
              </a:rPr>
              <a:t>Correlation Coefficient of 1.00 indicates a "perfect" relationship.  With a Correlation Coefficient of 1.00, knowledge of an individual's score on one test allows exact prediction of the individual's score on the other test.  </a:t>
            </a:r>
            <a:endParaRPr lang="en-US" sz="4000" dirty="0"/>
          </a:p>
        </p:txBody>
      </p:sp>
      <p:sp>
        <p:nvSpPr>
          <p:cNvPr id="2" name="Slide Number Placeholder 1"/>
          <p:cNvSpPr>
            <a:spLocks noGrp="1"/>
          </p:cNvSpPr>
          <p:nvPr>
            <p:ph type="sldNum" sz="quarter" idx="12"/>
          </p:nvPr>
        </p:nvSpPr>
        <p:spPr/>
        <p:txBody>
          <a:bodyPr/>
          <a:lstStyle/>
          <a:p>
            <a:pPr>
              <a:defRPr/>
            </a:pPr>
            <a:fld id="{E1D9A35A-C01A-4070-80E0-62905DC83E28}" type="slidenum">
              <a:rPr lang="en-US" smtClean="0"/>
              <a:pPr>
                <a:defRPr/>
              </a:pPr>
              <a:t>36</a:t>
            </a:fld>
            <a:endParaRPr lang="en-US" dirty="0"/>
          </a:p>
        </p:txBody>
      </p:sp>
    </p:spTree>
    <p:extLst>
      <p:ext uri="{BB962C8B-B14F-4D97-AF65-F5344CB8AC3E}">
        <p14:creationId xmlns:p14="http://schemas.microsoft.com/office/powerpoint/2010/main" xmlns="" val="3013976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90246" y="152401"/>
            <a:ext cx="10070123" cy="6569075"/>
          </a:xfrm>
          <a:noFill/>
        </p:spPr>
        <p:txBody>
          <a:bodyPr>
            <a:normAutofit/>
          </a:bodyPr>
          <a:lstStyle/>
          <a:p>
            <a:pPr marL="0" indent="0">
              <a:buNone/>
            </a:pPr>
            <a:endParaRPr lang="en-US" sz="4000" dirty="0" smtClean="0">
              <a:solidFill>
                <a:srgbClr val="000000"/>
              </a:solidFill>
              <a:latin typeface="Times New Roman"/>
              <a:cs typeface="Times New Roman"/>
            </a:endParaRPr>
          </a:p>
          <a:p>
            <a:pPr marL="0" indent="0">
              <a:buNone/>
            </a:pPr>
            <a:r>
              <a:rPr lang="en-US" sz="4000" dirty="0" smtClean="0">
                <a:solidFill>
                  <a:srgbClr val="000000"/>
                </a:solidFill>
                <a:latin typeface="Times New Roman"/>
                <a:cs typeface="Times New Roman"/>
              </a:rPr>
              <a:t>A </a:t>
            </a:r>
            <a:r>
              <a:rPr lang="en-US" sz="4000" dirty="0">
                <a:solidFill>
                  <a:srgbClr val="000000"/>
                </a:solidFill>
                <a:latin typeface="Times New Roman"/>
                <a:cs typeface="Times New Roman"/>
              </a:rPr>
              <a:t>Correlation Coefficient of </a:t>
            </a:r>
            <a:r>
              <a:rPr lang="en-US" sz="4000" b="1" dirty="0">
                <a:solidFill>
                  <a:srgbClr val="000000"/>
                </a:solidFill>
                <a:latin typeface="Times New Roman"/>
                <a:cs typeface="Times New Roman"/>
              </a:rPr>
              <a:t>0.00</a:t>
            </a:r>
            <a:r>
              <a:rPr lang="en-US" sz="4000" dirty="0">
                <a:solidFill>
                  <a:srgbClr val="000000"/>
                </a:solidFill>
                <a:latin typeface="Times New Roman"/>
                <a:cs typeface="Times New Roman"/>
              </a:rPr>
              <a:t> indicates no relationship at all.  One might just as well guess the second score with dice.  A </a:t>
            </a:r>
            <a:r>
              <a:rPr lang="en-US" sz="4000" b="1" dirty="0">
                <a:solidFill>
                  <a:srgbClr val="000000"/>
                </a:solidFill>
                <a:latin typeface="Times New Roman"/>
                <a:cs typeface="Times New Roman"/>
              </a:rPr>
              <a:t>statistically significant</a:t>
            </a:r>
            <a:r>
              <a:rPr lang="en-US" sz="4000" dirty="0">
                <a:solidFill>
                  <a:srgbClr val="000000"/>
                </a:solidFill>
                <a:latin typeface="Times New Roman"/>
                <a:cs typeface="Times New Roman"/>
              </a:rPr>
              <a:t> correlation, or one that is too high to be likely to occur by pure chance (p &lt; .05, </a:t>
            </a:r>
            <a:r>
              <a:rPr lang="en-US" sz="4000" dirty="0" smtClean="0">
                <a:solidFill>
                  <a:srgbClr val="000000"/>
                </a:solidFill>
                <a:latin typeface="Times New Roman"/>
                <a:cs typeface="Times New Roman"/>
              </a:rPr>
              <a:t>        p </a:t>
            </a:r>
            <a:r>
              <a:rPr lang="en-US" sz="4000" dirty="0">
                <a:solidFill>
                  <a:srgbClr val="000000"/>
                </a:solidFill>
                <a:latin typeface="Times New Roman"/>
                <a:cs typeface="Times New Roman"/>
              </a:rPr>
              <a:t>&lt; .01, etc.), does </a:t>
            </a:r>
            <a:r>
              <a:rPr lang="en-US" sz="4000" dirty="0" smtClean="0">
                <a:solidFill>
                  <a:srgbClr val="000000"/>
                </a:solidFill>
                <a:latin typeface="Times New Roman"/>
                <a:cs typeface="Times New Roman"/>
              </a:rPr>
              <a:t>not necessarily mean </a:t>
            </a:r>
            <a:r>
              <a:rPr lang="en-US" sz="4000" dirty="0">
                <a:solidFill>
                  <a:srgbClr val="000000"/>
                </a:solidFill>
                <a:latin typeface="Times New Roman"/>
                <a:cs typeface="Times New Roman"/>
              </a:rPr>
              <a:t>that the correlation is high enough to make very useful </a:t>
            </a:r>
            <a:r>
              <a:rPr lang="en-US" sz="4000" dirty="0" smtClean="0">
                <a:solidFill>
                  <a:srgbClr val="000000"/>
                </a:solidFill>
                <a:latin typeface="Times New Roman"/>
                <a:cs typeface="Times New Roman"/>
              </a:rPr>
              <a:t>predictions</a:t>
            </a:r>
            <a:r>
              <a:rPr lang="en-US" sz="4000" dirty="0">
                <a:solidFill>
                  <a:srgbClr val="000000"/>
                </a:solidFill>
                <a:latin typeface="Times New Roman"/>
                <a:cs typeface="Times New Roman"/>
              </a:rPr>
              <a:t>, just that it is greater than chance.</a:t>
            </a:r>
            <a:endParaRPr lang="en-US" sz="4000" dirty="0"/>
          </a:p>
        </p:txBody>
      </p:sp>
      <p:sp>
        <p:nvSpPr>
          <p:cNvPr id="2" name="Slide Number Placeholder 1"/>
          <p:cNvSpPr>
            <a:spLocks noGrp="1"/>
          </p:cNvSpPr>
          <p:nvPr>
            <p:ph type="sldNum" sz="quarter" idx="12"/>
          </p:nvPr>
        </p:nvSpPr>
        <p:spPr/>
        <p:txBody>
          <a:bodyPr/>
          <a:lstStyle/>
          <a:p>
            <a:pPr>
              <a:defRPr/>
            </a:pPr>
            <a:fld id="{E1D9A35A-C01A-4070-80E0-62905DC83E28}" type="slidenum">
              <a:rPr lang="en-US" smtClean="0"/>
              <a:pPr>
                <a:defRPr/>
              </a:pPr>
              <a:t>37</a:t>
            </a:fld>
            <a:endParaRPr lang="en-US" dirty="0"/>
          </a:p>
        </p:txBody>
      </p:sp>
    </p:spTree>
    <p:extLst>
      <p:ext uri="{BB962C8B-B14F-4D97-AF65-F5344CB8AC3E}">
        <p14:creationId xmlns:p14="http://schemas.microsoft.com/office/powerpoint/2010/main" xmlns="" val="3059450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D9A35A-C01A-4070-80E0-62905DC83E28}" type="slidenum">
              <a:rPr lang="en-US" smtClean="0"/>
              <a:pPr>
                <a:defRPr/>
              </a:pPr>
              <a:t>38</a:t>
            </a:fld>
            <a:endParaRPr lang="en-US" dirty="0"/>
          </a:p>
        </p:txBody>
      </p:sp>
      <p:pic>
        <p:nvPicPr>
          <p:cNvPr id="3" name="Picture 2"/>
          <p:cNvPicPr>
            <a:picLocks noChangeAspect="1"/>
          </p:cNvPicPr>
          <p:nvPr/>
        </p:nvPicPr>
        <p:blipFill rotWithShape="1">
          <a:blip r:embed="rId2"/>
          <a:srcRect l="5490" t="27084" r="58784" b="12500"/>
          <a:stretch/>
        </p:blipFill>
        <p:spPr>
          <a:xfrm>
            <a:off x="2704533" y="56864"/>
            <a:ext cx="7086600" cy="6738079"/>
          </a:xfrm>
          <a:prstGeom prst="rect">
            <a:avLst/>
          </a:prstGeom>
        </p:spPr>
      </p:pic>
    </p:spTree>
    <p:extLst>
      <p:ext uri="{BB962C8B-B14F-4D97-AF65-F5344CB8AC3E}">
        <p14:creationId xmlns:p14="http://schemas.microsoft.com/office/powerpoint/2010/main" xmlns="" val="4102429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446837"/>
          </a:xfrm>
          <a:noFill/>
        </p:spPr>
        <p:txBody>
          <a:bodyPr/>
          <a:lstStyle/>
          <a:p>
            <a:pPr algn="l"/>
            <a:r>
              <a:rPr lang="en-US" sz="4000" cap="none" dirty="0">
                <a:latin typeface="+mn-lt"/>
              </a:rPr>
              <a:t>N</a:t>
            </a:r>
            <a:r>
              <a:rPr lang="en-US" sz="4000" cap="none" dirty="0" smtClean="0">
                <a:latin typeface="+mn-lt"/>
              </a:rPr>
              <a:t>ote that, although the QAT and ZAT are highly correlated (.93), the mean ZAT score (108.8) is 20 points higher than the mean QAT score (88.7)!  If this difference were demonstrated in a large, random sample, then any particular score would not indicate the same level of performance on the two tests.</a:t>
            </a:r>
            <a:endParaRPr lang="en-US" sz="4000" cap="none" dirty="0">
              <a:latin typeface="+mn-lt"/>
            </a:endParaRPr>
          </a:p>
        </p:txBody>
      </p:sp>
      <p:sp>
        <p:nvSpPr>
          <p:cNvPr id="3" name="Slide Number Placeholder 2"/>
          <p:cNvSpPr>
            <a:spLocks noGrp="1"/>
          </p:cNvSpPr>
          <p:nvPr>
            <p:ph type="sldNum" sz="quarter" idx="12"/>
          </p:nvPr>
        </p:nvSpPr>
        <p:spPr/>
        <p:txBody>
          <a:bodyPr/>
          <a:lstStyle/>
          <a:p>
            <a:pPr>
              <a:defRPr/>
            </a:pPr>
            <a:fld id="{BCEA4D88-6906-479F-8298-7A710DC38815}" type="slidenum">
              <a:rPr lang="en-US" smtClean="0"/>
              <a:pPr>
                <a:defRPr/>
              </a:pPr>
              <a:t>39</a:t>
            </a:fld>
            <a:endParaRPr lang="en-US" dirty="0"/>
          </a:p>
        </p:txBody>
      </p:sp>
    </p:spTree>
    <p:extLst>
      <p:ext uri="{BB962C8B-B14F-4D97-AF65-F5344CB8AC3E}">
        <p14:creationId xmlns:p14="http://schemas.microsoft.com/office/powerpoint/2010/main" xmlns="" val="236049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53793"/>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071154"/>
            <a:ext cx="9994005" cy="5656217"/>
          </a:xfrm>
          <a:solidFill>
            <a:schemeClr val="bg1"/>
          </a:solidFill>
        </p:spPr>
        <p:txBody>
          <a:bodyPr>
            <a:normAutofit lnSpcReduction="10000"/>
          </a:bodyPr>
          <a:lstStyle/>
          <a:p>
            <a:pPr marL="365760" indent="-365760">
              <a:lnSpc>
                <a:spcPct val="100000"/>
              </a:lnSpc>
            </a:pPr>
            <a:r>
              <a:rPr lang="en-US" sz="4000" dirty="0" smtClean="0"/>
              <a:t>FAR norms are based on grade placement.</a:t>
            </a:r>
          </a:p>
          <a:p>
            <a:pPr marL="365760" indent="-365760">
              <a:lnSpc>
                <a:spcPct val="100000"/>
              </a:lnSpc>
            </a:pPr>
            <a:r>
              <a:rPr lang="en-US" sz="4000" dirty="0" smtClean="0"/>
              <a:t>A sort of approximately equivalent age [a single year] is listed in parentheses, e.g., </a:t>
            </a:r>
            <a:r>
              <a:rPr lang="en-US" sz="4000" i="1" dirty="0" smtClean="0"/>
              <a:t>Grade 5 (Age 10 years)</a:t>
            </a:r>
            <a:r>
              <a:rPr lang="en-US" sz="4000" dirty="0" smtClean="0"/>
              <a:t>.</a:t>
            </a:r>
          </a:p>
          <a:p>
            <a:pPr marL="365760" indent="-365760">
              <a:lnSpc>
                <a:spcPct val="100000"/>
              </a:lnSpc>
            </a:pPr>
            <a:r>
              <a:rPr lang="en-US" sz="4000" dirty="0" smtClean="0"/>
              <a:t>The standard score for a raw score remains the same throughout the entire grade.</a:t>
            </a:r>
          </a:p>
          <a:p>
            <a:pPr marL="365760" indent="-365760">
              <a:lnSpc>
                <a:spcPct val="100000"/>
              </a:lnSpc>
            </a:pPr>
            <a:r>
              <a:rPr lang="en-US" sz="4000" dirty="0" smtClean="0"/>
              <a:t>In the example below, the same raw scores give the same standard scores in September and June!</a:t>
            </a:r>
            <a:endParaRPr lang="en-US" sz="4000" dirty="0">
              <a:solidFill>
                <a:srgbClr val="FFFF00"/>
              </a:solidFill>
            </a:endParaRPr>
          </a:p>
        </p:txBody>
      </p:sp>
    </p:spTree>
    <p:extLst>
      <p:ext uri="{BB962C8B-B14F-4D97-AF65-F5344CB8AC3E}">
        <p14:creationId xmlns:p14="http://schemas.microsoft.com/office/powerpoint/2010/main" xmlns="" val="4045848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a:t>Correlation</a:t>
            </a:r>
          </a:p>
        </p:txBody>
      </p:sp>
      <p:sp>
        <p:nvSpPr>
          <p:cNvPr id="5" name="Content Placeholder 4"/>
          <p:cNvSpPr>
            <a:spLocks noGrp="1"/>
          </p:cNvSpPr>
          <p:nvPr>
            <p:ph idx="1"/>
          </p:nvPr>
        </p:nvSpPr>
        <p:spPr>
          <a:xfrm>
            <a:off x="1249251" y="1390650"/>
            <a:ext cx="9994005" cy="4997271"/>
          </a:xfrm>
          <a:noFill/>
        </p:spPr>
        <p:txBody>
          <a:bodyPr>
            <a:normAutofit/>
          </a:bodyPr>
          <a:lstStyle/>
          <a:p>
            <a:pPr marL="0" indent="0">
              <a:lnSpc>
                <a:spcPct val="100000"/>
              </a:lnSpc>
              <a:buNone/>
            </a:pPr>
            <a:r>
              <a:rPr lang="en-US" sz="4000" dirty="0" smtClean="0"/>
              <a:t>There are several ways of measuring reliability, including:</a:t>
            </a:r>
          </a:p>
          <a:p>
            <a:pPr marL="365760" indent="-365760">
              <a:lnSpc>
                <a:spcPct val="100000"/>
              </a:lnSpc>
            </a:pPr>
            <a:r>
              <a:rPr lang="en-US" sz="4000" dirty="0" smtClean="0"/>
              <a:t>Internal consistency, e.g., correlation between partial scores based on odd- and on even-numbered items, and </a:t>
            </a:r>
          </a:p>
          <a:p>
            <a:pPr marL="365760" indent="-365760">
              <a:lnSpc>
                <a:spcPct val="100000"/>
              </a:lnSpc>
            </a:pPr>
            <a:r>
              <a:rPr lang="en-US" sz="4000" dirty="0" smtClean="0"/>
              <a:t>Stability, or correlation between scores of a group on two administrations of the test.</a:t>
            </a:r>
            <a:endParaRPr lang="en-US" sz="4000" dirty="0"/>
          </a:p>
        </p:txBody>
      </p:sp>
    </p:spTree>
    <p:extLst>
      <p:ext uri="{BB962C8B-B14F-4D97-AF65-F5344CB8AC3E}">
        <p14:creationId xmlns:p14="http://schemas.microsoft.com/office/powerpoint/2010/main" xmlns="" val="2934816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a:t>Correlation</a:t>
            </a:r>
          </a:p>
        </p:txBody>
      </p:sp>
      <p:sp>
        <p:nvSpPr>
          <p:cNvPr id="5" name="Content Placeholder 4"/>
          <p:cNvSpPr>
            <a:spLocks noGrp="1"/>
          </p:cNvSpPr>
          <p:nvPr>
            <p:ph idx="1"/>
          </p:nvPr>
        </p:nvSpPr>
        <p:spPr>
          <a:xfrm>
            <a:off x="1249251" y="1390650"/>
            <a:ext cx="9994005" cy="4997271"/>
          </a:xfrm>
          <a:noFill/>
        </p:spPr>
        <p:txBody>
          <a:bodyPr>
            <a:normAutofit/>
          </a:bodyPr>
          <a:lstStyle/>
          <a:p>
            <a:pPr marL="365760" indent="0">
              <a:lnSpc>
                <a:spcPct val="100000"/>
              </a:lnSpc>
              <a:buNone/>
            </a:pPr>
            <a:r>
              <a:rPr lang="en-US" sz="4000" dirty="0" smtClean="0"/>
              <a:t>In case you were wondering, the correlation coefficient tells us how much of the variance of the predict</a:t>
            </a:r>
            <a:r>
              <a:rPr lang="en-US" sz="4000" b="1" u="sng" dirty="0" smtClean="0"/>
              <a:t>ed</a:t>
            </a:r>
            <a:r>
              <a:rPr lang="en-US" sz="4000" dirty="0" smtClean="0"/>
              <a:t> scores can be accounted for by the predict</a:t>
            </a:r>
            <a:r>
              <a:rPr lang="en-US" sz="4000" b="1" u="sng" dirty="0" smtClean="0"/>
              <a:t>or</a:t>
            </a:r>
            <a:r>
              <a:rPr lang="en-US" sz="4000" dirty="0" smtClean="0"/>
              <a:t> scores. </a:t>
            </a:r>
          </a:p>
          <a:p>
            <a:pPr marL="365760" indent="0">
              <a:lnSpc>
                <a:spcPct val="100000"/>
              </a:lnSpc>
              <a:buNone/>
            </a:pPr>
            <a:r>
              <a:rPr lang="en-US" sz="4000" dirty="0" smtClean="0"/>
              <a:t>You just square the correlation coefficient (</a:t>
            </a:r>
            <a:r>
              <a:rPr lang="en-US" sz="4000" dirty="0"/>
              <a:t>m</a:t>
            </a:r>
            <a:r>
              <a:rPr lang="en-US" sz="4000" dirty="0" smtClean="0"/>
              <a:t>ultiply it by itself).</a:t>
            </a:r>
            <a:endParaRPr lang="en-US" sz="4000" dirty="0"/>
          </a:p>
        </p:txBody>
      </p:sp>
    </p:spTree>
    <p:extLst>
      <p:ext uri="{BB962C8B-B14F-4D97-AF65-F5344CB8AC3E}">
        <p14:creationId xmlns:p14="http://schemas.microsoft.com/office/powerpoint/2010/main" xmlns="" val="639981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Correlation</a:t>
            </a:r>
            <a:endParaRPr lang="en-US" sz="6000" b="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33169" t="26091" r="12641" b="16040"/>
          <a:stretch/>
        </p:blipFill>
        <p:spPr>
          <a:xfrm>
            <a:off x="1375893" y="1190191"/>
            <a:ext cx="9440214" cy="5667809"/>
          </a:xfrm>
          <a:prstGeom prst="rect">
            <a:avLst/>
          </a:prstGeom>
        </p:spPr>
      </p:pic>
    </p:spTree>
    <p:extLst>
      <p:ext uri="{BB962C8B-B14F-4D97-AF65-F5344CB8AC3E}">
        <p14:creationId xmlns:p14="http://schemas.microsoft.com/office/powerpoint/2010/main" xmlns="" val="1058766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sychi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20705" y="13642"/>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rot="20428293">
            <a:off x="723572" y="2128318"/>
            <a:ext cx="3965354" cy="930274"/>
          </a:xfrm>
          <a:solidFill>
            <a:schemeClr val="bg1"/>
          </a:solidFill>
        </p:spPr>
        <p:txBody>
          <a:bodyPr>
            <a:normAutofit/>
          </a:bodyPr>
          <a:lstStyle/>
          <a:p>
            <a:pPr algn="ctr"/>
            <a:r>
              <a:rPr lang="en-US" sz="6000" b="1" dirty="0">
                <a:latin typeface="+mn-lt"/>
              </a:rPr>
              <a:t>P</a:t>
            </a:r>
            <a:r>
              <a:rPr lang="en-US" sz="6000" b="1" dirty="0" smtClean="0">
                <a:latin typeface="+mn-lt"/>
              </a:rPr>
              <a:t>rediction</a:t>
            </a:r>
            <a:endParaRPr lang="en-US" sz="6000" b="1" dirty="0">
              <a:latin typeface="+mn-lt"/>
            </a:endParaRPr>
          </a:p>
        </p:txBody>
      </p:sp>
    </p:spTree>
    <p:extLst>
      <p:ext uri="{BB962C8B-B14F-4D97-AF65-F5344CB8AC3E}">
        <p14:creationId xmlns:p14="http://schemas.microsoft.com/office/powerpoint/2010/main" xmlns="" val="1394298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1160" t="26893" r="13310" b="22403"/>
          <a:stretch/>
        </p:blipFill>
        <p:spPr>
          <a:xfrm>
            <a:off x="26157" y="296217"/>
            <a:ext cx="12192268" cy="6259131"/>
          </a:xfrm>
          <a:prstGeom prst="rect">
            <a:avLst/>
          </a:prstGeom>
        </p:spPr>
      </p:pic>
    </p:spTree>
    <p:extLst>
      <p:ext uri="{BB962C8B-B14F-4D97-AF65-F5344CB8AC3E}">
        <p14:creationId xmlns:p14="http://schemas.microsoft.com/office/powerpoint/2010/main" xmlns="" val="1610596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795" t="20731" r="11826" b="9199"/>
          <a:stretch/>
        </p:blipFill>
        <p:spPr>
          <a:xfrm>
            <a:off x="1052636" y="-1"/>
            <a:ext cx="10323483" cy="6735651"/>
          </a:xfrm>
          <a:prstGeom prst="rect">
            <a:avLst/>
          </a:prstGeom>
        </p:spPr>
      </p:pic>
    </p:spTree>
    <p:extLst>
      <p:ext uri="{BB962C8B-B14F-4D97-AF65-F5344CB8AC3E}">
        <p14:creationId xmlns:p14="http://schemas.microsoft.com/office/powerpoint/2010/main" xmlns="" val="1298431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645" t="29358" r="19249" b="14305"/>
          <a:stretch/>
        </p:blipFill>
        <p:spPr>
          <a:xfrm>
            <a:off x="953036" y="10335"/>
            <a:ext cx="10399891" cy="6847665"/>
          </a:xfrm>
          <a:prstGeom prst="rect">
            <a:avLst/>
          </a:prstGeom>
        </p:spPr>
      </p:pic>
    </p:spTree>
    <p:extLst>
      <p:ext uri="{BB962C8B-B14F-4D97-AF65-F5344CB8AC3E}">
        <p14:creationId xmlns:p14="http://schemas.microsoft.com/office/powerpoint/2010/main" xmlns="" val="908682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4997271"/>
          </a:xfrm>
          <a:solidFill>
            <a:schemeClr val="bg1"/>
          </a:solidFill>
        </p:spPr>
        <p:txBody>
          <a:bodyPr>
            <a:normAutofit/>
          </a:bodyPr>
          <a:lstStyle/>
          <a:p>
            <a:pPr marL="365760" indent="-365760">
              <a:lnSpc>
                <a:spcPct val="100000"/>
              </a:lnSpc>
            </a:pPr>
            <a:r>
              <a:rPr lang="en-US" sz="4000" dirty="0" smtClean="0"/>
              <a:t>Validity of a test is the accuracy with which it measures whatever it purports to measure.</a:t>
            </a:r>
          </a:p>
          <a:p>
            <a:pPr marL="365760" indent="-365760">
              <a:lnSpc>
                <a:spcPct val="100000"/>
              </a:lnSpc>
            </a:pPr>
            <a:r>
              <a:rPr lang="en-US" sz="4000" dirty="0" smtClean="0"/>
              <a:t>Validity is measured for a specific purpose; it does not exist by itself.</a:t>
            </a:r>
          </a:p>
          <a:p>
            <a:pPr marL="365760" indent="-365760">
              <a:lnSpc>
                <a:spcPct val="100000"/>
              </a:lnSpc>
            </a:pPr>
            <a:r>
              <a:rPr lang="en-US" sz="4000" dirty="0" smtClean="0"/>
              <a:t>The FAR </a:t>
            </a:r>
            <a:r>
              <a:rPr lang="en-US" sz="4000" i="1" dirty="0" smtClean="0"/>
              <a:t>Professional Manual </a:t>
            </a:r>
            <a:r>
              <a:rPr lang="en-US" sz="4000" dirty="0" smtClean="0"/>
              <a:t>offers a good deal of evidence regarding validity.</a:t>
            </a:r>
          </a:p>
        </p:txBody>
      </p:sp>
    </p:spTree>
    <p:extLst>
      <p:ext uri="{BB962C8B-B14F-4D97-AF65-F5344CB8AC3E}">
        <p14:creationId xmlns:p14="http://schemas.microsoft.com/office/powerpoint/2010/main" xmlns="" val="2001576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259307" y="1254172"/>
            <a:ext cx="11655189" cy="4997271"/>
          </a:xfrm>
          <a:solidFill>
            <a:schemeClr val="bg1"/>
          </a:solidFill>
        </p:spPr>
        <p:txBody>
          <a:bodyPr>
            <a:normAutofit lnSpcReduction="10000"/>
          </a:bodyPr>
          <a:lstStyle/>
          <a:p>
            <a:pPr marL="365760" indent="-365760">
              <a:lnSpc>
                <a:spcPct val="100000"/>
              </a:lnSpc>
            </a:pPr>
            <a:r>
              <a:rPr lang="en-US" sz="4000" dirty="0" smtClean="0"/>
              <a:t>FAR raw scores correlate with grade level at .76 or higher except for NWD</a:t>
            </a:r>
            <a:r>
              <a:rPr lang="en-US" sz="4000" dirty="0"/>
              <a:t> </a:t>
            </a:r>
            <a:r>
              <a:rPr lang="en-US" sz="4000" dirty="0" smtClean="0"/>
              <a:t>and VP.</a:t>
            </a:r>
          </a:p>
          <a:p>
            <a:pPr marL="365760" indent="-365760">
              <a:lnSpc>
                <a:spcPct val="100000"/>
              </a:lnSpc>
            </a:pPr>
            <a:r>
              <a:rPr lang="en-US" sz="4000" dirty="0" smtClean="0"/>
              <a:t>Correlations are provided between the FAR and Process Assessment of the Learner (PAL-II), Gray Silent Reading Test (GSRT), Gray Oral Reading Test (GORT-5), Academic Achievement Battery (AAB), Child and Adolescent Memory Profile (ChAMP), and Reynolds Intellectual Assessment Scales (RIAS-2).</a:t>
            </a:r>
          </a:p>
        </p:txBody>
      </p:sp>
    </p:spTree>
    <p:extLst>
      <p:ext uri="{BB962C8B-B14F-4D97-AF65-F5344CB8AC3E}">
        <p14:creationId xmlns:p14="http://schemas.microsoft.com/office/powerpoint/2010/main" xmlns="" val="29923492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4997271"/>
          </a:xfrm>
          <a:solidFill>
            <a:schemeClr val="bg1"/>
          </a:solidFill>
        </p:spPr>
        <p:txBody>
          <a:bodyPr>
            <a:normAutofit/>
          </a:bodyPr>
          <a:lstStyle/>
          <a:p>
            <a:pPr marL="365760" indent="-365760">
              <a:lnSpc>
                <a:spcPct val="100000"/>
              </a:lnSpc>
            </a:pPr>
            <a:r>
              <a:rPr lang="en-US" sz="4000" dirty="0" smtClean="0"/>
              <a:t>Based on scores of 33 students (</a:t>
            </a:r>
            <a:r>
              <a:rPr lang="en-US" sz="4000" u="sng" dirty="0" smtClean="0"/>
              <a:t>not</a:t>
            </a:r>
            <a:r>
              <a:rPr lang="en-US" sz="4000" dirty="0" smtClean="0"/>
              <a:t> a big sample), correlations between the FAR and the PAL-II are mixed, partly because the PAL-II is a complex test with many unusual subtest formats.  For the most part, correlations were higher between the FAR and PAL-II subtests with similar content.  </a:t>
            </a: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862466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4604"/>
            <a:ext cx="7886700" cy="930274"/>
          </a:xfrm>
        </p:spPr>
        <p:txBody>
          <a:bodyPr>
            <a:normAutofit/>
          </a:bodyPr>
          <a:lstStyle/>
          <a:p>
            <a:pPr algn="ctr"/>
            <a:r>
              <a:rPr lang="en-US" sz="6000" b="1" dirty="0"/>
              <a:t>FAR NORMS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27254" t="24589" r="6620" b="19985"/>
          <a:stretch/>
        </p:blipFill>
        <p:spPr>
          <a:xfrm>
            <a:off x="823170" y="709744"/>
            <a:ext cx="10545659" cy="4969599"/>
          </a:xfrm>
          <a:prstGeom prst="rect">
            <a:avLst/>
          </a:prstGeom>
        </p:spPr>
      </p:pic>
      <p:sp>
        <p:nvSpPr>
          <p:cNvPr id="5" name="Rectangle 4"/>
          <p:cNvSpPr/>
          <p:nvPr/>
        </p:nvSpPr>
        <p:spPr>
          <a:xfrm>
            <a:off x="9214328" y="3323990"/>
            <a:ext cx="2028092" cy="22273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132976" y="3319634"/>
            <a:ext cx="2028092" cy="22273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704252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5293485"/>
          </a:xfrm>
          <a:solidFill>
            <a:schemeClr val="bg1"/>
          </a:solidFill>
        </p:spPr>
        <p:txBody>
          <a:bodyPr>
            <a:normAutofit lnSpcReduction="10000"/>
          </a:bodyPr>
          <a:lstStyle/>
          <a:p>
            <a:pPr marL="365760" indent="-365760">
              <a:lnSpc>
                <a:spcPct val="100000"/>
              </a:lnSpc>
            </a:pPr>
            <a:r>
              <a:rPr lang="en-US" sz="4000" dirty="0" smtClean="0"/>
              <a:t>"Interestingly, the FAR Morphological Processing subtest was only moderately correlated with the PAL-II Reading and Writing Morphological Decoding Accuracy subtest (r = .35), suggesting that the FAR's ability to measure morphological word completion taps into a more unique skill than merely reading a complete word list" (</a:t>
            </a:r>
            <a:r>
              <a:rPr lang="en-US" sz="4000" i="1" dirty="0" smtClean="0"/>
              <a:t>Professional Manual</a:t>
            </a:r>
            <a:r>
              <a:rPr lang="en-US" sz="4000" dirty="0" smtClean="0"/>
              <a:t>, p. 102)</a:t>
            </a:r>
            <a:r>
              <a:rPr lang="en-US" sz="4000" i="1" dirty="0" smtClean="0"/>
              <a:t>.</a:t>
            </a:r>
            <a:endParaRPr lang="en-US" sz="4000" dirty="0" smtClean="0"/>
          </a:p>
        </p:txBody>
      </p:sp>
    </p:spTree>
    <p:extLst>
      <p:ext uri="{BB962C8B-B14F-4D97-AF65-F5344CB8AC3E}">
        <p14:creationId xmlns:p14="http://schemas.microsoft.com/office/powerpoint/2010/main" xmlns="" val="14045255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1"/>
            <a:ext cx="9994005" cy="4829846"/>
          </a:xfrm>
          <a:solidFill>
            <a:schemeClr val="bg1"/>
          </a:solidFill>
        </p:spPr>
        <p:txBody>
          <a:bodyPr>
            <a:normAutofit/>
          </a:bodyPr>
          <a:lstStyle/>
          <a:p>
            <a:pPr marL="0" indent="0">
              <a:lnSpc>
                <a:spcPct val="100000"/>
              </a:lnSpc>
              <a:buNone/>
            </a:pPr>
            <a:r>
              <a:rPr lang="en-US" sz="4000" b="1" dirty="0" smtClean="0"/>
              <a:t>LESSONS</a:t>
            </a:r>
            <a:r>
              <a:rPr lang="en-US" sz="4000" dirty="0" smtClean="0"/>
              <a:t>:</a:t>
            </a:r>
          </a:p>
          <a:p>
            <a:pPr marL="742950" indent="-742950">
              <a:lnSpc>
                <a:spcPct val="100000"/>
              </a:lnSpc>
              <a:buFont typeface="+mj-lt"/>
              <a:buAutoNum type="arabicPeriod"/>
            </a:pPr>
            <a:r>
              <a:rPr lang="en-US" sz="4000" dirty="0" smtClean="0"/>
              <a:t>Never trust subtest names (e.g., the RIAS has a subtest named "Guess What").</a:t>
            </a:r>
          </a:p>
          <a:p>
            <a:pPr marL="742950" indent="-742950">
              <a:lnSpc>
                <a:spcPct val="100000"/>
              </a:lnSpc>
              <a:buFont typeface="+mj-lt"/>
              <a:buAutoNum type="arabicPeriod"/>
            </a:pPr>
            <a:r>
              <a:rPr lang="en-US" sz="4000" dirty="0" smtClean="0"/>
              <a:t>Subtle differences in content, format, and administration can greatly affect scores.</a:t>
            </a:r>
          </a:p>
          <a:p>
            <a:pPr marL="742950" indent="-742950">
              <a:lnSpc>
                <a:spcPct val="100000"/>
              </a:lnSpc>
              <a:buFont typeface="+mj-lt"/>
              <a:buAutoNum type="arabicPeriod"/>
            </a:pPr>
            <a:r>
              <a:rPr lang="en-US" sz="4000" dirty="0" smtClean="0"/>
              <a:t>It is possible, after all, for one thing to be "more unique" than another.</a:t>
            </a:r>
          </a:p>
        </p:txBody>
      </p:sp>
    </p:spTree>
    <p:extLst>
      <p:ext uri="{BB962C8B-B14F-4D97-AF65-F5344CB8AC3E}">
        <p14:creationId xmlns:p14="http://schemas.microsoft.com/office/powerpoint/2010/main" xmlns="" val="415559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1"/>
            <a:ext cx="9994005" cy="4218580"/>
          </a:xfrm>
          <a:solidFill>
            <a:schemeClr val="bg1"/>
          </a:solidFill>
        </p:spPr>
        <p:txBody>
          <a:bodyPr>
            <a:normAutofit/>
          </a:bodyPr>
          <a:lstStyle/>
          <a:p>
            <a:pPr marL="365760" indent="-365760">
              <a:lnSpc>
                <a:spcPct val="100000"/>
              </a:lnSpc>
            </a:pPr>
            <a:r>
              <a:rPr lang="en-US" sz="4000" dirty="0" smtClean="0"/>
              <a:t>FAR Irregular Word Reading Fluency was correlated r = .76 with </a:t>
            </a:r>
            <a:r>
              <a:rPr lang="en-US" sz="4000" dirty="0"/>
              <a:t>PAL-II </a:t>
            </a:r>
            <a:r>
              <a:rPr lang="en-US" sz="4000" dirty="0" smtClean="0"/>
              <a:t>Orthographic Coding Composite (.76</a:t>
            </a:r>
            <a:r>
              <a:rPr lang="en-US" sz="4000" baseline="30000" dirty="0" smtClean="0"/>
              <a:t>2</a:t>
            </a:r>
            <a:r>
              <a:rPr lang="en-US" sz="4000" dirty="0" smtClean="0"/>
              <a:t> </a:t>
            </a:r>
            <a:r>
              <a:rPr lang="en-US" sz="4000" dirty="0"/>
              <a:t>= 5</a:t>
            </a:r>
            <a:r>
              <a:rPr lang="en-US" sz="4000" dirty="0" smtClean="0"/>
              <a:t>6</a:t>
            </a:r>
            <a:r>
              <a:rPr lang="en-US" sz="4000" dirty="0"/>
              <a:t>% </a:t>
            </a:r>
            <a:r>
              <a:rPr lang="en-US" sz="4000" dirty="0" smtClean="0"/>
              <a:t>overlap).</a:t>
            </a:r>
          </a:p>
          <a:p>
            <a:pPr marL="365760" indent="-365760">
              <a:lnSpc>
                <a:spcPct val="100000"/>
              </a:lnSpc>
            </a:pPr>
            <a:r>
              <a:rPr lang="en-US" sz="4000" dirty="0"/>
              <a:t>FAR Isolated Word Reading Fluency was correlated r = .75 with PAL-II Morphological Decoding </a:t>
            </a:r>
            <a:r>
              <a:rPr lang="en-US" sz="4000" dirty="0" smtClean="0"/>
              <a:t>Fluency</a:t>
            </a:r>
            <a:r>
              <a:rPr lang="en-US" sz="4000" dirty="0"/>
              <a:t> </a:t>
            </a:r>
            <a:r>
              <a:rPr lang="en-US" sz="4000" dirty="0" smtClean="0"/>
              <a:t>(.</a:t>
            </a:r>
            <a:r>
              <a:rPr lang="en-US" sz="4000" dirty="0"/>
              <a:t>75</a:t>
            </a:r>
            <a:r>
              <a:rPr lang="en-US" sz="4000" baseline="30000" dirty="0"/>
              <a:t>2</a:t>
            </a:r>
            <a:r>
              <a:rPr lang="en-US" sz="4000" dirty="0"/>
              <a:t> = </a:t>
            </a:r>
            <a:r>
              <a:rPr lang="en-US" sz="4000" dirty="0" smtClean="0"/>
              <a:t>58% </a:t>
            </a:r>
            <a:r>
              <a:rPr lang="en-US" sz="4000" dirty="0"/>
              <a:t>overlap).</a:t>
            </a:r>
          </a:p>
          <a:p>
            <a:pPr marL="0" indent="0">
              <a:lnSpc>
                <a:spcPct val="100000"/>
              </a:lnSpc>
              <a:buNone/>
            </a:pPr>
            <a:endParaRPr lang="en-US" sz="4000" dirty="0" smtClean="0">
              <a:solidFill>
                <a:schemeClr val="bg1"/>
              </a:solidFill>
            </a:endParaRPr>
          </a:p>
        </p:txBody>
      </p:sp>
    </p:spTree>
    <p:extLst>
      <p:ext uri="{BB962C8B-B14F-4D97-AF65-F5344CB8AC3E}">
        <p14:creationId xmlns:p14="http://schemas.microsoft.com/office/powerpoint/2010/main" xmlns="" val="1455216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1"/>
            <a:ext cx="9994005" cy="4218580"/>
          </a:xfrm>
          <a:solidFill>
            <a:schemeClr val="bg1"/>
          </a:solidFill>
        </p:spPr>
        <p:txBody>
          <a:bodyPr>
            <a:normAutofit/>
          </a:bodyPr>
          <a:lstStyle/>
          <a:p>
            <a:pPr marL="365760" indent="-365760">
              <a:lnSpc>
                <a:spcPct val="100000"/>
              </a:lnSpc>
            </a:pPr>
            <a:r>
              <a:rPr lang="en-US" sz="4000" dirty="0" smtClean="0"/>
              <a:t>FAR Positioning Sounds was correlated r = .74 with </a:t>
            </a:r>
            <a:r>
              <a:rPr lang="en-US" sz="4000" dirty="0"/>
              <a:t>PAL-II </a:t>
            </a:r>
            <a:r>
              <a:rPr lang="en-US" sz="4000" dirty="0" smtClean="0"/>
              <a:t>Reading and Writing Phonemes (.74</a:t>
            </a:r>
            <a:r>
              <a:rPr lang="en-US" sz="4000" baseline="30000" dirty="0" smtClean="0"/>
              <a:t>2</a:t>
            </a:r>
            <a:r>
              <a:rPr lang="en-US" sz="4000" dirty="0" smtClean="0"/>
              <a:t> </a:t>
            </a:r>
            <a:r>
              <a:rPr lang="en-US" sz="4000" dirty="0"/>
              <a:t>= </a:t>
            </a:r>
            <a:r>
              <a:rPr lang="en-US" sz="4000" dirty="0" smtClean="0"/>
              <a:t>5</a:t>
            </a:r>
            <a:r>
              <a:rPr lang="en-US" sz="4000" dirty="0"/>
              <a:t>5</a:t>
            </a:r>
            <a:r>
              <a:rPr lang="en-US" sz="4000" dirty="0" smtClean="0"/>
              <a:t>% overlap).</a:t>
            </a:r>
          </a:p>
          <a:p>
            <a:pPr marL="365760" indent="-365760">
              <a:lnSpc>
                <a:spcPct val="100000"/>
              </a:lnSpc>
            </a:pPr>
            <a:r>
              <a:rPr lang="en-US" sz="4000" dirty="0"/>
              <a:t>FAR </a:t>
            </a:r>
            <a:r>
              <a:rPr lang="en-US" sz="4000" dirty="0" smtClean="0"/>
              <a:t>Phonemic Awareness was </a:t>
            </a:r>
            <a:r>
              <a:rPr lang="en-US" sz="4000" dirty="0"/>
              <a:t>correlated r = </a:t>
            </a:r>
            <a:r>
              <a:rPr lang="en-US" sz="4000" dirty="0" smtClean="0"/>
              <a:t>.65 </a:t>
            </a:r>
            <a:r>
              <a:rPr lang="en-US" sz="4000" dirty="0"/>
              <a:t>with PAL-II Reading and Writing </a:t>
            </a:r>
            <a:r>
              <a:rPr lang="en-US" sz="4000" dirty="0" smtClean="0"/>
              <a:t>Phonemes (.65</a:t>
            </a:r>
            <a:r>
              <a:rPr lang="en-US" sz="4000" baseline="30000" dirty="0" smtClean="0"/>
              <a:t>2</a:t>
            </a:r>
            <a:r>
              <a:rPr lang="en-US" sz="4000" dirty="0" smtClean="0"/>
              <a:t> </a:t>
            </a:r>
            <a:r>
              <a:rPr lang="en-US" sz="4000" dirty="0"/>
              <a:t>= </a:t>
            </a:r>
            <a:r>
              <a:rPr lang="en-US" sz="4000" dirty="0" smtClean="0"/>
              <a:t>42% </a:t>
            </a:r>
            <a:r>
              <a:rPr lang="en-US" sz="4000" dirty="0"/>
              <a:t>overlap).</a:t>
            </a:r>
          </a:p>
          <a:p>
            <a:pPr marL="0" indent="0">
              <a:lnSpc>
                <a:spcPct val="100000"/>
              </a:lnSpc>
              <a:buNone/>
            </a:pPr>
            <a:endParaRPr lang="en-US" sz="4000" dirty="0" smtClean="0">
              <a:solidFill>
                <a:schemeClr val="bg1"/>
              </a:solidFill>
            </a:endParaRPr>
          </a:p>
        </p:txBody>
      </p:sp>
    </p:spTree>
    <p:extLst>
      <p:ext uri="{BB962C8B-B14F-4D97-AF65-F5344CB8AC3E}">
        <p14:creationId xmlns:p14="http://schemas.microsoft.com/office/powerpoint/2010/main" xmlns="" val="1357803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4997271"/>
          </a:xfrm>
          <a:solidFill>
            <a:schemeClr val="bg1"/>
          </a:solidFill>
        </p:spPr>
        <p:txBody>
          <a:bodyPr>
            <a:normAutofit/>
          </a:bodyPr>
          <a:lstStyle/>
          <a:p>
            <a:pPr marL="365760" indent="-365760">
              <a:lnSpc>
                <a:spcPct val="100000"/>
              </a:lnSpc>
            </a:pPr>
            <a:r>
              <a:rPr lang="en-US" sz="4000" dirty="0" smtClean="0"/>
              <a:t>FAR Rapid Automatic Naming correlation with PAL-II Rapid Automatic Naming Composite was only r = .04</a:t>
            </a:r>
            <a:r>
              <a:rPr lang="en-US" sz="4000" dirty="0"/>
              <a:t>! (.04</a:t>
            </a:r>
            <a:r>
              <a:rPr lang="en-US" sz="4000" baseline="30000" dirty="0"/>
              <a:t>2</a:t>
            </a:r>
            <a:r>
              <a:rPr lang="en-US" sz="4000" dirty="0"/>
              <a:t> = </a:t>
            </a:r>
            <a:r>
              <a:rPr lang="en-US" sz="4000" dirty="0" smtClean="0"/>
              <a:t>0.16</a:t>
            </a:r>
            <a:r>
              <a:rPr lang="en-US" sz="4000" dirty="0"/>
              <a:t>% overlap). </a:t>
            </a:r>
            <a:r>
              <a:rPr lang="en-US" sz="4000" dirty="0" smtClean="0"/>
              <a:t>They use different types of symbols.</a:t>
            </a:r>
            <a:endParaRPr lang="en-US" sz="4000" baseline="30000" dirty="0" smtClean="0"/>
          </a:p>
          <a:p>
            <a:pPr marL="365760" indent="-365760">
              <a:lnSpc>
                <a:spcPct val="100000"/>
              </a:lnSpc>
            </a:pPr>
            <a:r>
              <a:rPr lang="en-US" sz="4000" dirty="0" smtClean="0"/>
              <a:t>However, FAR Isolated Word Reading Fluency had r = .68 with </a:t>
            </a:r>
            <a:r>
              <a:rPr lang="en-US" sz="4000" dirty="0"/>
              <a:t>PAL-II Rapid Automatic Naming </a:t>
            </a:r>
            <a:r>
              <a:rPr lang="en-US" sz="4000" dirty="0" smtClean="0"/>
              <a:t>Composite. (.68</a:t>
            </a:r>
            <a:r>
              <a:rPr lang="en-US" sz="4000" baseline="30000" dirty="0" smtClean="0"/>
              <a:t>2</a:t>
            </a:r>
            <a:r>
              <a:rPr lang="en-US" sz="4000" dirty="0" smtClean="0"/>
              <a:t> </a:t>
            </a:r>
            <a:r>
              <a:rPr lang="en-US" sz="4000" dirty="0"/>
              <a:t>= </a:t>
            </a:r>
            <a:r>
              <a:rPr lang="en-US" sz="4000" dirty="0" smtClean="0"/>
              <a:t>46</a:t>
            </a:r>
            <a:r>
              <a:rPr lang="en-US" sz="4000" dirty="0"/>
              <a:t>% overlap).</a:t>
            </a:r>
            <a:endParaRPr lang="en-US" sz="4000" dirty="0" smtClean="0"/>
          </a:p>
        </p:txBody>
      </p:sp>
    </p:spTree>
    <p:extLst>
      <p:ext uri="{BB962C8B-B14F-4D97-AF65-F5344CB8AC3E}">
        <p14:creationId xmlns:p14="http://schemas.microsoft.com/office/powerpoint/2010/main" xmlns="" val="36340172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38956" t="23470" r="18060" b="12021"/>
          <a:stretch/>
        </p:blipFill>
        <p:spPr>
          <a:xfrm>
            <a:off x="4012445" y="78902"/>
            <a:ext cx="7913174" cy="6676740"/>
          </a:xfrm>
          <a:prstGeom prst="rect">
            <a:avLst/>
          </a:prstGeom>
        </p:spPr>
      </p:pic>
      <p:sp>
        <p:nvSpPr>
          <p:cNvPr id="6" name="TextBox 5"/>
          <p:cNvSpPr txBox="1"/>
          <p:nvPr/>
        </p:nvSpPr>
        <p:spPr>
          <a:xfrm>
            <a:off x="9703569" y="4012441"/>
            <a:ext cx="368489" cy="523220"/>
          </a:xfrm>
          <a:prstGeom prst="rect">
            <a:avLst/>
          </a:prstGeom>
          <a:noFill/>
        </p:spPr>
        <p:txBody>
          <a:bodyPr wrap="square" rtlCol="0">
            <a:spAutoFit/>
          </a:bodyPr>
          <a:lstStyle/>
          <a:p>
            <a:r>
              <a:rPr lang="en-US" sz="2800" b="1" dirty="0" smtClean="0">
                <a:solidFill>
                  <a:srgbClr val="FF0000"/>
                </a:solidFill>
              </a:rPr>
              <a:t>?</a:t>
            </a:r>
            <a:endParaRPr lang="en-US" b="1" dirty="0">
              <a:solidFill>
                <a:srgbClr val="FF0000"/>
              </a:solidFill>
            </a:endParaRPr>
          </a:p>
        </p:txBody>
      </p:sp>
      <p:sp>
        <p:nvSpPr>
          <p:cNvPr id="7" name="TextBox 6"/>
          <p:cNvSpPr txBox="1"/>
          <p:nvPr/>
        </p:nvSpPr>
        <p:spPr>
          <a:xfrm>
            <a:off x="9719489" y="4806291"/>
            <a:ext cx="368489" cy="523220"/>
          </a:xfrm>
          <a:prstGeom prst="rect">
            <a:avLst/>
          </a:prstGeom>
          <a:noFill/>
        </p:spPr>
        <p:txBody>
          <a:bodyPr wrap="square" rtlCol="0">
            <a:spAutoFit/>
          </a:bodyPr>
          <a:lstStyle/>
          <a:p>
            <a:r>
              <a:rPr lang="en-US" sz="2800" b="1" dirty="0" smtClean="0">
                <a:solidFill>
                  <a:srgbClr val="FF0000"/>
                </a:solidFill>
              </a:rPr>
              <a:t>?</a:t>
            </a:r>
            <a:endParaRPr lang="en-US" b="1" dirty="0">
              <a:solidFill>
                <a:srgbClr val="FF0000"/>
              </a:solidFill>
            </a:endParaRPr>
          </a:p>
        </p:txBody>
      </p:sp>
      <p:sp>
        <p:nvSpPr>
          <p:cNvPr id="9" name="TextBox 8"/>
          <p:cNvSpPr txBox="1"/>
          <p:nvPr/>
        </p:nvSpPr>
        <p:spPr>
          <a:xfrm>
            <a:off x="7604087" y="1940253"/>
            <a:ext cx="368489" cy="523220"/>
          </a:xfrm>
          <a:prstGeom prst="rect">
            <a:avLst/>
          </a:prstGeom>
          <a:noFill/>
        </p:spPr>
        <p:txBody>
          <a:bodyPr wrap="square" rtlCol="0">
            <a:spAutoFit/>
          </a:bodyPr>
          <a:lstStyle/>
          <a:p>
            <a:r>
              <a:rPr lang="en-US" sz="2800" b="1" dirty="0" smtClean="0">
                <a:solidFill>
                  <a:srgbClr val="FF0000"/>
                </a:solidFill>
              </a:rPr>
              <a:t>?</a:t>
            </a:r>
            <a:endParaRPr lang="en-US" b="1" dirty="0">
              <a:solidFill>
                <a:srgbClr val="FF0000"/>
              </a:solidFill>
            </a:endParaRPr>
          </a:p>
        </p:txBody>
      </p:sp>
      <p:sp>
        <p:nvSpPr>
          <p:cNvPr id="10" name="TextBox 9"/>
          <p:cNvSpPr txBox="1"/>
          <p:nvPr/>
        </p:nvSpPr>
        <p:spPr>
          <a:xfrm>
            <a:off x="7620007" y="2761401"/>
            <a:ext cx="368489" cy="523220"/>
          </a:xfrm>
          <a:prstGeom prst="rect">
            <a:avLst/>
          </a:prstGeom>
          <a:noFill/>
        </p:spPr>
        <p:txBody>
          <a:bodyPr wrap="square" rtlCol="0">
            <a:spAutoFit/>
          </a:bodyPr>
          <a:lstStyle/>
          <a:p>
            <a:r>
              <a:rPr lang="en-US" sz="2800" b="1" dirty="0" smtClean="0">
                <a:solidFill>
                  <a:srgbClr val="FF0000"/>
                </a:solidFill>
              </a:rPr>
              <a:t>?</a:t>
            </a:r>
            <a:endParaRPr lang="en-US" b="1" dirty="0">
              <a:solidFill>
                <a:srgbClr val="FF0000"/>
              </a:solidFill>
            </a:endParaRPr>
          </a:p>
        </p:txBody>
      </p:sp>
      <p:sp>
        <p:nvSpPr>
          <p:cNvPr id="12" name="Oval 11"/>
          <p:cNvSpPr/>
          <p:nvPr/>
        </p:nvSpPr>
        <p:spPr>
          <a:xfrm>
            <a:off x="4067035" y="370760"/>
            <a:ext cx="222912" cy="243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41444" y="2292826"/>
            <a:ext cx="3041440" cy="3477875"/>
          </a:xfrm>
          <a:prstGeom prst="rect">
            <a:avLst/>
          </a:prstGeom>
          <a:noFill/>
        </p:spPr>
        <p:txBody>
          <a:bodyPr wrap="square" rtlCol="0">
            <a:spAutoFit/>
          </a:bodyPr>
          <a:lstStyle/>
          <a:p>
            <a:r>
              <a:rPr lang="en-US" sz="4400" b="1" dirty="0" smtClean="0">
                <a:solidFill>
                  <a:srgbClr val="FF0000"/>
                </a:solidFill>
              </a:rPr>
              <a:t>?</a:t>
            </a:r>
            <a:r>
              <a:rPr lang="en-US" sz="4400" dirty="0" smtClean="0"/>
              <a:t> = I would have expected a significant correlation.</a:t>
            </a:r>
            <a:endParaRPr lang="en-US" sz="4400" dirty="0"/>
          </a:p>
        </p:txBody>
      </p:sp>
      <p:sp>
        <p:nvSpPr>
          <p:cNvPr id="13" name="Oval 12"/>
          <p:cNvSpPr/>
          <p:nvPr/>
        </p:nvSpPr>
        <p:spPr>
          <a:xfrm>
            <a:off x="7440313" y="2964946"/>
            <a:ext cx="222912" cy="243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10794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4900968"/>
          </a:xfrm>
          <a:noFill/>
        </p:spPr>
        <p:txBody>
          <a:bodyPr>
            <a:normAutofit/>
          </a:bodyPr>
          <a:lstStyle/>
          <a:p>
            <a:pPr marL="365760" indent="-365760">
              <a:lnSpc>
                <a:spcPct val="100000"/>
              </a:lnSpc>
            </a:pPr>
            <a:r>
              <a:rPr lang="en-US" sz="4000" dirty="0" smtClean="0"/>
              <a:t>The correlations are based on the scores of 25 students (definitely not a big group).</a:t>
            </a:r>
          </a:p>
          <a:p>
            <a:pPr marL="365760" indent="-365760">
              <a:lnSpc>
                <a:spcPct val="100000"/>
              </a:lnSpc>
            </a:pPr>
            <a:r>
              <a:rPr lang="en-US" sz="4000" dirty="0" smtClean="0"/>
              <a:t>FAR Phonemic Awareness, RAN, Verbal Fluency, Visual Perception, Orthographical Processing, and Word Recall had no significant correlations with any of the Gray subtests or quotients.</a:t>
            </a:r>
          </a:p>
          <a:p>
            <a:pPr marL="0" indent="0">
              <a:lnSpc>
                <a:spcPct val="100000"/>
              </a:lnSpc>
              <a:buNone/>
            </a:pPr>
            <a:endParaRPr lang="en-US" sz="4000" dirty="0" smtClean="0">
              <a:solidFill>
                <a:schemeClr val="bg1"/>
              </a:solidFill>
            </a:endParaRPr>
          </a:p>
        </p:txBody>
      </p:sp>
    </p:spTree>
    <p:extLst>
      <p:ext uri="{BB962C8B-B14F-4D97-AF65-F5344CB8AC3E}">
        <p14:creationId xmlns:p14="http://schemas.microsoft.com/office/powerpoint/2010/main" xmlns="" val="19093466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5092037"/>
          </a:xfrm>
          <a:noFill/>
        </p:spPr>
        <p:txBody>
          <a:bodyPr>
            <a:normAutofit lnSpcReduction="10000"/>
          </a:bodyPr>
          <a:lstStyle/>
          <a:p>
            <a:pPr marL="365760" indent="-365760">
              <a:lnSpc>
                <a:spcPct val="100000"/>
              </a:lnSpc>
            </a:pPr>
            <a:r>
              <a:rPr lang="en-US" sz="4000" dirty="0" smtClean="0"/>
              <a:t>All statistical measurements are subject to some random variation.  A "significant" difference, correlation, or other statistic is one too great to occur just by random variation more than a certain proportion of the time.</a:t>
            </a:r>
          </a:p>
          <a:p>
            <a:pPr marL="365760" indent="-365760">
              <a:lnSpc>
                <a:spcPct val="100000"/>
              </a:lnSpc>
            </a:pPr>
            <a:r>
              <a:rPr lang="en-US" sz="4000" dirty="0" smtClean="0"/>
              <a:t>p ≤ .05 means no more than 5 times in 100.</a:t>
            </a:r>
          </a:p>
          <a:p>
            <a:pPr marL="365760" indent="-365760">
              <a:lnSpc>
                <a:spcPct val="100000"/>
              </a:lnSpc>
            </a:pPr>
            <a:r>
              <a:rPr lang="en-US" sz="4000" dirty="0"/>
              <a:t>p ≤ .</a:t>
            </a:r>
            <a:r>
              <a:rPr lang="en-US" sz="4000" dirty="0" smtClean="0"/>
              <a:t>01 </a:t>
            </a:r>
            <a:r>
              <a:rPr lang="en-US" sz="4000" dirty="0"/>
              <a:t>means no more than </a:t>
            </a:r>
            <a:r>
              <a:rPr lang="en-US" sz="4000" dirty="0" smtClean="0"/>
              <a:t>1 time </a:t>
            </a:r>
            <a:r>
              <a:rPr lang="en-US" sz="4000" dirty="0"/>
              <a:t>in 100</a:t>
            </a:r>
            <a:r>
              <a:rPr lang="en-US" sz="4000" dirty="0" smtClean="0"/>
              <a:t>.</a:t>
            </a:r>
            <a:endParaRPr lang="en-US" sz="4000" dirty="0"/>
          </a:p>
        </p:txBody>
      </p:sp>
    </p:spTree>
    <p:extLst>
      <p:ext uri="{BB962C8B-B14F-4D97-AF65-F5344CB8AC3E}">
        <p14:creationId xmlns:p14="http://schemas.microsoft.com/office/powerpoint/2010/main" xmlns="" val="22312520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a:t>A</a:t>
            </a:r>
            <a:r>
              <a:rPr lang="en-US" sz="6000" b="1" dirty="0" smtClean="0"/>
              <a:t> Quick Digression</a:t>
            </a:r>
            <a:endParaRPr lang="en-US" sz="6000" b="1" dirty="0"/>
          </a:p>
        </p:txBody>
      </p:sp>
      <p:sp>
        <p:nvSpPr>
          <p:cNvPr id="5" name="Content Placeholder 4"/>
          <p:cNvSpPr>
            <a:spLocks noGrp="1"/>
          </p:cNvSpPr>
          <p:nvPr>
            <p:ph idx="1"/>
          </p:nvPr>
        </p:nvSpPr>
        <p:spPr>
          <a:xfrm>
            <a:off x="1249251" y="1390650"/>
            <a:ext cx="9994005" cy="5092037"/>
          </a:xfrm>
          <a:noFill/>
        </p:spPr>
        <p:txBody>
          <a:bodyPr>
            <a:normAutofit/>
          </a:bodyPr>
          <a:lstStyle/>
          <a:p>
            <a:pPr>
              <a:lnSpc>
                <a:spcPct val="100000"/>
              </a:lnSpc>
            </a:pPr>
            <a:r>
              <a:rPr lang="en-US" sz="4000" dirty="0" smtClean="0"/>
              <a:t>In evaluation reports, we often refer to "significant differences" between scores.  The evaluator could include footnotes such as the following.</a:t>
            </a:r>
          </a:p>
          <a:p>
            <a:pPr marL="457200" lvl="1" indent="0">
              <a:lnSpc>
                <a:spcPct val="100000"/>
              </a:lnSpc>
              <a:buNone/>
            </a:pPr>
            <a:r>
              <a:rPr lang="en-US" sz="3600" i="1" dirty="0" smtClean="0"/>
              <a:t>Scores cannot be perfectly accurate on even the best tests.  Lucky and unlucky guesses, barely beating or missing a time limit, and other random factors influence test scores.</a:t>
            </a:r>
            <a:endParaRPr lang="en-US" sz="3600" i="1" dirty="0"/>
          </a:p>
        </p:txBody>
      </p:sp>
    </p:spTree>
    <p:extLst>
      <p:ext uri="{BB962C8B-B14F-4D97-AF65-F5344CB8AC3E}">
        <p14:creationId xmlns:p14="http://schemas.microsoft.com/office/powerpoint/2010/main" xmlns="" val="16091152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a:t>D</a:t>
            </a:r>
            <a:r>
              <a:rPr lang="en-US" sz="6000" b="1" dirty="0" smtClean="0"/>
              <a:t>igression</a:t>
            </a:r>
            <a:endParaRPr lang="en-US" sz="6000" b="1" dirty="0"/>
          </a:p>
        </p:txBody>
      </p:sp>
      <p:sp>
        <p:nvSpPr>
          <p:cNvPr id="5" name="Content Placeholder 4"/>
          <p:cNvSpPr>
            <a:spLocks noGrp="1"/>
          </p:cNvSpPr>
          <p:nvPr>
            <p:ph idx="1"/>
          </p:nvPr>
        </p:nvSpPr>
        <p:spPr>
          <a:xfrm>
            <a:off x="1249251" y="1390650"/>
            <a:ext cx="9994005" cy="5092037"/>
          </a:xfrm>
          <a:noFill/>
        </p:spPr>
        <p:txBody>
          <a:bodyPr>
            <a:normAutofit/>
          </a:bodyPr>
          <a:lstStyle/>
          <a:p>
            <a:pPr marL="0" indent="0">
              <a:lnSpc>
                <a:spcPct val="100000"/>
              </a:lnSpc>
              <a:buNone/>
            </a:pPr>
            <a:r>
              <a:rPr lang="en-US" sz="4000" i="1" dirty="0" smtClean="0"/>
              <a:t>In this report, a "significant difference" is one too great to occur just by random variation more than 5 times in 100.</a:t>
            </a:r>
          </a:p>
          <a:p>
            <a:pPr marL="0" indent="0">
              <a:lnSpc>
                <a:spcPct val="100000"/>
              </a:lnSpc>
              <a:buNone/>
            </a:pPr>
            <a:r>
              <a:rPr lang="en-US" sz="4000" i="1" dirty="0" smtClean="0"/>
              <a:t>Even significant differences may not be uncommon.  In this report, an </a:t>
            </a:r>
            <a:r>
              <a:rPr lang="en-US" sz="4000" i="1" dirty="0"/>
              <a:t>"</a:t>
            </a:r>
            <a:r>
              <a:rPr lang="en-US" sz="4000" i="1" dirty="0" smtClean="0"/>
              <a:t>uncommon difference" is one so great that it is not seen in more than 10 percent of examinees.</a:t>
            </a:r>
            <a:endParaRPr lang="en-US" sz="4000" i="1" dirty="0"/>
          </a:p>
        </p:txBody>
      </p:sp>
    </p:spTree>
    <p:extLst>
      <p:ext uri="{BB962C8B-B14F-4D97-AF65-F5344CB8AC3E}">
        <p14:creationId xmlns:p14="http://schemas.microsoft.com/office/powerpoint/2010/main" xmlns="" val="3538071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4604"/>
            <a:ext cx="7886700" cy="930274"/>
          </a:xfrm>
        </p:spPr>
        <p:txBody>
          <a:bodyPr>
            <a:normAutofit/>
          </a:bodyPr>
          <a:lstStyle/>
          <a:p>
            <a:pPr algn="ctr"/>
            <a:r>
              <a:rPr lang="en-US" sz="6000" b="1" dirty="0"/>
              <a:t>FAR NORMS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27254" t="24589" r="6620" b="19985"/>
          <a:stretch/>
        </p:blipFill>
        <p:spPr>
          <a:xfrm>
            <a:off x="823170" y="709744"/>
            <a:ext cx="10545659" cy="4969599"/>
          </a:xfrm>
          <a:prstGeom prst="rect">
            <a:avLst/>
          </a:prstGeom>
        </p:spPr>
      </p:pic>
      <p:sp>
        <p:nvSpPr>
          <p:cNvPr id="5" name="Rectangle 4"/>
          <p:cNvSpPr/>
          <p:nvPr/>
        </p:nvSpPr>
        <p:spPr>
          <a:xfrm>
            <a:off x="9214328" y="3323990"/>
            <a:ext cx="2028092" cy="22273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2359" y="5630088"/>
            <a:ext cx="10419250" cy="615553"/>
          </a:xfrm>
          <a:prstGeom prst="rect">
            <a:avLst/>
          </a:prstGeom>
          <a:noFill/>
        </p:spPr>
        <p:txBody>
          <a:bodyPr wrap="square" rtlCol="0">
            <a:spAutoFit/>
          </a:bodyPr>
          <a:lstStyle/>
          <a:p>
            <a:pPr algn="ctr"/>
            <a:r>
              <a:rPr lang="en-US" sz="3400" dirty="0" smtClean="0"/>
              <a:t>Same raw scores 4  months later = same standard scores.</a:t>
            </a:r>
            <a:endParaRPr lang="en-US" sz="3400" dirty="0"/>
          </a:p>
        </p:txBody>
      </p:sp>
    </p:spTree>
    <p:extLst>
      <p:ext uri="{BB962C8B-B14F-4D97-AF65-F5344CB8AC3E}">
        <p14:creationId xmlns:p14="http://schemas.microsoft.com/office/powerpoint/2010/main" xmlns="" val="1417861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a:t>D</a:t>
            </a:r>
            <a:r>
              <a:rPr lang="en-US" sz="6000" b="1" dirty="0" smtClean="0"/>
              <a:t>igression</a:t>
            </a:r>
            <a:endParaRPr lang="en-US" sz="6000" b="1" dirty="0"/>
          </a:p>
        </p:txBody>
      </p:sp>
      <p:sp>
        <p:nvSpPr>
          <p:cNvPr id="5" name="Content Placeholder 4"/>
          <p:cNvSpPr>
            <a:spLocks noGrp="1"/>
          </p:cNvSpPr>
          <p:nvPr>
            <p:ph idx="1"/>
          </p:nvPr>
        </p:nvSpPr>
        <p:spPr>
          <a:xfrm>
            <a:off x="1249251" y="1390650"/>
            <a:ext cx="9994005" cy="5092037"/>
          </a:xfrm>
          <a:solidFill>
            <a:schemeClr val="tx1"/>
          </a:solidFill>
        </p:spPr>
        <p:txBody>
          <a:bodyPr>
            <a:normAutofit/>
          </a:bodyPr>
          <a:lstStyle/>
          <a:p>
            <a:pPr marL="365760" indent="-365760">
              <a:lnSpc>
                <a:spcPct val="100000"/>
              </a:lnSpc>
            </a:pPr>
            <a:r>
              <a:rPr lang="en-US" sz="4000" dirty="0" smtClean="0">
                <a:solidFill>
                  <a:schemeClr val="bg1"/>
                </a:solidFill>
              </a:rPr>
              <a:t>Footnotes</a:t>
            </a:r>
            <a:endParaRPr lang="en-US" sz="4000" dirty="0">
              <a:solidFill>
                <a:schemeClr val="bg1"/>
              </a:solidFill>
            </a:endParaRPr>
          </a:p>
        </p:txBody>
      </p:sp>
      <p:pic>
        <p:nvPicPr>
          <p:cNvPr id="5122" name="Picture 2" descr="Image result for tattoo on fo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1916" y="1599917"/>
            <a:ext cx="4718996" cy="47189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16244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Digression</a:t>
            </a:r>
            <a:endParaRPr lang="en-US" sz="6000" b="1" dirty="0"/>
          </a:p>
        </p:txBody>
      </p:sp>
      <p:sp>
        <p:nvSpPr>
          <p:cNvPr id="5" name="Content Placeholder 4"/>
          <p:cNvSpPr>
            <a:spLocks noGrp="1"/>
          </p:cNvSpPr>
          <p:nvPr>
            <p:ph idx="1"/>
          </p:nvPr>
        </p:nvSpPr>
        <p:spPr>
          <a:xfrm>
            <a:off x="1249251" y="1390650"/>
            <a:ext cx="9994005" cy="5092037"/>
          </a:xfrm>
          <a:noFill/>
        </p:spPr>
        <p:txBody>
          <a:bodyPr>
            <a:normAutofit lnSpcReduction="10000"/>
          </a:bodyPr>
          <a:lstStyle/>
          <a:p>
            <a:pPr marL="365760" indent="-365760">
              <a:lnSpc>
                <a:spcPct val="100000"/>
              </a:lnSpc>
            </a:pPr>
            <a:r>
              <a:rPr lang="en-US" sz="4000" dirty="0" smtClean="0"/>
              <a:t>Most readers ignore these (and other footnotes, such as "Your Kindle is about to explode."), but the footnotes are there for those who want to know.</a:t>
            </a:r>
          </a:p>
          <a:p>
            <a:pPr marL="365760" indent="-365760">
              <a:lnSpc>
                <a:spcPct val="100000"/>
              </a:lnSpc>
            </a:pPr>
            <a:r>
              <a:rPr lang="en-US" sz="4000" dirty="0" smtClean="0"/>
              <a:t>The evaluator might write "in this report," because the choice of cut-offs for significance and uncommonness is, within reason, arbitrary.</a:t>
            </a:r>
            <a:endParaRPr lang="en-US" sz="4000" dirty="0"/>
          </a:p>
        </p:txBody>
      </p:sp>
    </p:spTree>
    <p:extLst>
      <p:ext uri="{BB962C8B-B14F-4D97-AF65-F5344CB8AC3E}">
        <p14:creationId xmlns:p14="http://schemas.microsoft.com/office/powerpoint/2010/main" xmlns="" val="490676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571" y="288927"/>
            <a:ext cx="11443063" cy="930274"/>
          </a:xfrm>
        </p:spPr>
        <p:txBody>
          <a:bodyPr>
            <a:normAutofit/>
          </a:bodyPr>
          <a:lstStyle/>
          <a:p>
            <a:pPr algn="ctr"/>
            <a:r>
              <a:rPr lang="en-US" sz="6000" b="1" dirty="0" smtClean="0"/>
              <a:t>FAR VALIDITY: ACHIEVEMENT TESTS</a:t>
            </a:r>
            <a:endParaRPr lang="en-US" sz="6000" b="1" dirty="0"/>
          </a:p>
        </p:txBody>
      </p:sp>
      <p:sp>
        <p:nvSpPr>
          <p:cNvPr id="5" name="Content Placeholder 4"/>
          <p:cNvSpPr>
            <a:spLocks noGrp="1"/>
          </p:cNvSpPr>
          <p:nvPr>
            <p:ph idx="1"/>
          </p:nvPr>
        </p:nvSpPr>
        <p:spPr>
          <a:xfrm>
            <a:off x="1249251" y="1390650"/>
            <a:ext cx="9994005" cy="4997271"/>
          </a:xfrm>
          <a:noFill/>
        </p:spPr>
        <p:txBody>
          <a:bodyPr>
            <a:normAutofit/>
          </a:bodyPr>
          <a:lstStyle/>
          <a:p>
            <a:pPr marL="365760" indent="-365760">
              <a:lnSpc>
                <a:spcPct val="100000"/>
              </a:lnSpc>
            </a:pPr>
            <a:r>
              <a:rPr lang="en-US" sz="4000" dirty="0" smtClean="0"/>
              <a:t>In a study with 109 students, all FAR Index scores had significant correlations with all Academic Achievement Battery (AAB) composite scores, including Mathematical Calculation and Reasoning.</a:t>
            </a:r>
          </a:p>
          <a:p>
            <a:pPr marL="365760" indent="-365760">
              <a:lnSpc>
                <a:spcPct val="100000"/>
              </a:lnSpc>
            </a:pPr>
            <a:r>
              <a:rPr lang="en-US" sz="4000" dirty="0" smtClean="0"/>
              <a:t>The mean FAR Total Index was 99.0 and the mean AAB Total Achievement was 99.5.</a:t>
            </a:r>
          </a:p>
        </p:txBody>
      </p:sp>
    </p:spTree>
    <p:extLst>
      <p:ext uri="{BB962C8B-B14F-4D97-AF65-F5344CB8AC3E}">
        <p14:creationId xmlns:p14="http://schemas.microsoft.com/office/powerpoint/2010/main" xmlns="" val="1908663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9633" y="288927"/>
            <a:ext cx="11560629" cy="930274"/>
          </a:xfrm>
        </p:spPr>
        <p:txBody>
          <a:bodyPr>
            <a:normAutofit/>
          </a:bodyPr>
          <a:lstStyle/>
          <a:p>
            <a:pPr algn="ctr"/>
            <a:r>
              <a:rPr lang="en-US" sz="6000" b="1" dirty="0" smtClean="0"/>
              <a:t>FAR VALIDITY: ACHIEVEMENT TESTS</a:t>
            </a:r>
            <a:endParaRPr lang="en-US" sz="6000" b="1" dirty="0"/>
          </a:p>
        </p:txBody>
      </p:sp>
      <p:sp>
        <p:nvSpPr>
          <p:cNvPr id="5" name="Content Placeholder 4"/>
          <p:cNvSpPr>
            <a:spLocks noGrp="1"/>
          </p:cNvSpPr>
          <p:nvPr>
            <p:ph idx="1"/>
          </p:nvPr>
        </p:nvSpPr>
        <p:spPr>
          <a:xfrm>
            <a:off x="1249251" y="1390650"/>
            <a:ext cx="9994005" cy="4997271"/>
          </a:xfrm>
          <a:noFill/>
          <a:ln>
            <a:noFill/>
          </a:ln>
        </p:spPr>
        <p:txBody>
          <a:bodyPr>
            <a:normAutofit/>
          </a:bodyPr>
          <a:lstStyle/>
          <a:p>
            <a:pPr marL="365760" indent="-365760">
              <a:lnSpc>
                <a:spcPct val="100000"/>
              </a:lnSpc>
            </a:pPr>
            <a:r>
              <a:rPr lang="en-US" sz="4000" dirty="0" smtClean="0"/>
              <a:t>Correlations of FAR index scores with AAB Basic Reading and Reading Comprehension composites were .39 to .64, median .59.</a:t>
            </a:r>
          </a:p>
          <a:p>
            <a:pPr marL="365760" indent="-365760">
              <a:lnSpc>
                <a:spcPct val="100000"/>
              </a:lnSpc>
            </a:pPr>
            <a:r>
              <a:rPr lang="en-US" sz="4000" dirty="0"/>
              <a:t>Correlations of FAR index scores with AAB </a:t>
            </a:r>
            <a:r>
              <a:rPr lang="en-US" sz="4000" dirty="0" smtClean="0"/>
              <a:t>Listening Comprehension and Expressive Communication composites </a:t>
            </a:r>
            <a:r>
              <a:rPr lang="en-US" sz="4000" dirty="0"/>
              <a:t>were </a:t>
            </a:r>
            <a:r>
              <a:rPr lang="en-US" sz="4000" dirty="0" smtClean="0"/>
              <a:t>.22 to .51, </a:t>
            </a:r>
            <a:r>
              <a:rPr lang="en-US" sz="4000" dirty="0"/>
              <a:t>median </a:t>
            </a:r>
            <a:r>
              <a:rPr lang="en-US" sz="4000" dirty="0" smtClean="0"/>
              <a:t>.44. </a:t>
            </a:r>
          </a:p>
        </p:txBody>
      </p:sp>
    </p:spTree>
    <p:extLst>
      <p:ext uri="{BB962C8B-B14F-4D97-AF65-F5344CB8AC3E}">
        <p14:creationId xmlns:p14="http://schemas.microsoft.com/office/powerpoint/2010/main" xmlns="" val="23241907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4949" y="288927"/>
            <a:ext cx="11456125" cy="930274"/>
          </a:xfrm>
        </p:spPr>
        <p:txBody>
          <a:bodyPr>
            <a:normAutofit/>
          </a:bodyPr>
          <a:lstStyle/>
          <a:p>
            <a:pPr algn="ctr"/>
            <a:r>
              <a:rPr lang="en-US" sz="6000" b="1" dirty="0" smtClean="0"/>
              <a:t>FAR VALIDITY: ACHIEVEMENT TESTS</a:t>
            </a:r>
            <a:endParaRPr lang="en-US" sz="6000" b="1" dirty="0"/>
          </a:p>
        </p:txBody>
      </p:sp>
      <p:sp>
        <p:nvSpPr>
          <p:cNvPr id="5" name="Content Placeholder 4"/>
          <p:cNvSpPr>
            <a:spLocks noGrp="1"/>
          </p:cNvSpPr>
          <p:nvPr>
            <p:ph idx="1"/>
          </p:nvPr>
        </p:nvSpPr>
        <p:spPr>
          <a:xfrm>
            <a:off x="1249251" y="1390650"/>
            <a:ext cx="9994005" cy="4997271"/>
          </a:xfrm>
          <a:noFill/>
        </p:spPr>
        <p:txBody>
          <a:bodyPr>
            <a:normAutofit/>
          </a:bodyPr>
          <a:lstStyle/>
          <a:p>
            <a:pPr marL="365760" indent="-365760">
              <a:lnSpc>
                <a:spcPct val="100000"/>
              </a:lnSpc>
            </a:pPr>
            <a:r>
              <a:rPr lang="en-US" sz="4000" dirty="0" smtClean="0"/>
              <a:t>Correlations of FAR index scores with the   AAB Written Expression composite were       .47 to .61, median .58.</a:t>
            </a:r>
          </a:p>
          <a:p>
            <a:pPr marL="365760" indent="-365760">
              <a:lnSpc>
                <a:spcPct val="100000"/>
              </a:lnSpc>
            </a:pPr>
            <a:r>
              <a:rPr lang="en-US" sz="4000" dirty="0"/>
              <a:t>Correlations of FAR index scores with </a:t>
            </a:r>
            <a:r>
              <a:rPr lang="en-US" sz="4000" dirty="0" smtClean="0"/>
              <a:t>the   AAB Mathematical Calculation composite  were .24 to .35, </a:t>
            </a:r>
            <a:r>
              <a:rPr lang="en-US" sz="4000" dirty="0"/>
              <a:t>median </a:t>
            </a:r>
            <a:r>
              <a:rPr lang="en-US" sz="4000" dirty="0" smtClean="0"/>
              <a:t>.33. </a:t>
            </a:r>
          </a:p>
        </p:txBody>
      </p:sp>
    </p:spTree>
    <p:extLst>
      <p:ext uri="{BB962C8B-B14F-4D97-AF65-F5344CB8AC3E}">
        <p14:creationId xmlns:p14="http://schemas.microsoft.com/office/powerpoint/2010/main" xmlns="" val="2788211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1" y="288927"/>
            <a:ext cx="11808822" cy="930274"/>
          </a:xfrm>
        </p:spPr>
        <p:txBody>
          <a:bodyPr>
            <a:normAutofit/>
          </a:bodyPr>
          <a:lstStyle/>
          <a:p>
            <a:pPr algn="ctr"/>
            <a:r>
              <a:rPr lang="en-US" sz="6000" b="1" dirty="0" smtClean="0"/>
              <a:t>FAR VALIDITY: ACHIEVEMENT TESTS</a:t>
            </a:r>
            <a:endParaRPr lang="en-US" sz="6000" b="1" dirty="0"/>
          </a:p>
        </p:txBody>
      </p:sp>
      <p:sp>
        <p:nvSpPr>
          <p:cNvPr id="5" name="Content Placeholder 4"/>
          <p:cNvSpPr>
            <a:spLocks noGrp="1"/>
          </p:cNvSpPr>
          <p:nvPr>
            <p:ph idx="1"/>
          </p:nvPr>
        </p:nvSpPr>
        <p:spPr>
          <a:xfrm>
            <a:off x="1249251" y="1390650"/>
            <a:ext cx="9994005" cy="5283105"/>
          </a:xfrm>
          <a:noFill/>
        </p:spPr>
        <p:txBody>
          <a:bodyPr>
            <a:normAutofit fontScale="92500" lnSpcReduction="20000"/>
          </a:bodyPr>
          <a:lstStyle/>
          <a:p>
            <a:pPr marL="365760" indent="-365760">
              <a:lnSpc>
                <a:spcPct val="100000"/>
              </a:lnSpc>
            </a:pPr>
            <a:r>
              <a:rPr lang="en-US" sz="4000" dirty="0" smtClean="0"/>
              <a:t>Correlations of FAR index scores with the AAB</a:t>
            </a:r>
            <a:r>
              <a:rPr lang="en-US" sz="4000" dirty="0"/>
              <a:t>  </a:t>
            </a:r>
            <a:r>
              <a:rPr lang="en-US" sz="4000" dirty="0" smtClean="0"/>
              <a:t>Mathematical Reasoning composite were          .23 to .53, median .46.</a:t>
            </a:r>
          </a:p>
          <a:p>
            <a:pPr marL="365760" indent="-365760">
              <a:lnSpc>
                <a:spcPct val="100000"/>
              </a:lnSpc>
            </a:pPr>
            <a:r>
              <a:rPr lang="en-US" sz="4000" dirty="0"/>
              <a:t>Correlations of FAR index scores with </a:t>
            </a:r>
            <a:r>
              <a:rPr lang="en-US" sz="4000" dirty="0" smtClean="0"/>
              <a:t>the AAB Total Achievement composite were .46 to .71, </a:t>
            </a:r>
            <a:r>
              <a:rPr lang="en-US" sz="4000" dirty="0"/>
              <a:t>median </a:t>
            </a:r>
            <a:r>
              <a:rPr lang="en-US" sz="4000" dirty="0" smtClean="0"/>
              <a:t>.69. </a:t>
            </a:r>
          </a:p>
          <a:p>
            <a:pPr marL="365760" indent="-365760">
              <a:lnSpc>
                <a:spcPct val="100000"/>
              </a:lnSpc>
            </a:pPr>
            <a:r>
              <a:rPr lang="en-US" sz="4000" dirty="0" smtClean="0"/>
              <a:t>Correlation </a:t>
            </a:r>
            <a:r>
              <a:rPr lang="en-US" sz="4000" dirty="0"/>
              <a:t>of FAR </a:t>
            </a:r>
            <a:r>
              <a:rPr lang="en-US" sz="4000" dirty="0" smtClean="0"/>
              <a:t>Comprehension Index with </a:t>
            </a:r>
            <a:r>
              <a:rPr lang="en-US" sz="4000" dirty="0"/>
              <a:t>the AAB </a:t>
            </a:r>
            <a:r>
              <a:rPr lang="en-US" sz="4000" dirty="0" smtClean="0"/>
              <a:t>Basic Reading and Reading Comprehension index scores were, respectively, .39 and .40. </a:t>
            </a:r>
            <a:endParaRPr lang="en-US" sz="4000" dirty="0"/>
          </a:p>
          <a:p>
            <a:pPr marL="365760" indent="-365760">
              <a:lnSpc>
                <a:spcPct val="100000"/>
              </a:lnSpc>
            </a:pPr>
            <a:endParaRPr lang="en-US" sz="4000" dirty="0" smtClean="0"/>
          </a:p>
        </p:txBody>
      </p:sp>
    </p:spTree>
    <p:extLst>
      <p:ext uri="{BB962C8B-B14F-4D97-AF65-F5344CB8AC3E}">
        <p14:creationId xmlns:p14="http://schemas.microsoft.com/office/powerpoint/2010/main" xmlns="" val="36378800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823" y="288927"/>
            <a:ext cx="11440138" cy="930274"/>
          </a:xfrm>
        </p:spPr>
        <p:txBody>
          <a:bodyPr>
            <a:normAutofit/>
          </a:bodyPr>
          <a:lstStyle/>
          <a:p>
            <a:pPr algn="ctr"/>
            <a:r>
              <a:rPr lang="en-US" sz="6000" b="1" dirty="0" smtClean="0"/>
              <a:t>FAR VALIDITY: MEMORY TESTS</a:t>
            </a:r>
            <a:endParaRPr lang="en-US" sz="6000" b="1" dirty="0"/>
          </a:p>
        </p:txBody>
      </p:sp>
      <p:sp>
        <p:nvSpPr>
          <p:cNvPr id="5" name="Content Placeholder 4"/>
          <p:cNvSpPr>
            <a:spLocks noGrp="1"/>
          </p:cNvSpPr>
          <p:nvPr>
            <p:ph idx="1"/>
          </p:nvPr>
        </p:nvSpPr>
        <p:spPr>
          <a:xfrm>
            <a:off x="477673" y="1390650"/>
            <a:ext cx="11341288" cy="5283105"/>
          </a:xfrm>
          <a:noFill/>
        </p:spPr>
        <p:txBody>
          <a:bodyPr>
            <a:normAutofit lnSpcReduction="10000"/>
          </a:bodyPr>
          <a:lstStyle/>
          <a:p>
            <a:pPr marL="365760" indent="-365760">
              <a:lnSpc>
                <a:spcPct val="100000"/>
              </a:lnSpc>
            </a:pPr>
            <a:r>
              <a:rPr lang="en-US" sz="4000" dirty="0" smtClean="0"/>
              <a:t>Correlations of 129 students' FAR subtest scores with the Child and Adolescent Memory Profile (ChAMP) were generally low, although some were statistically significant.</a:t>
            </a:r>
          </a:p>
          <a:p>
            <a:pPr marL="365760" indent="-365760">
              <a:lnSpc>
                <a:spcPct val="100000"/>
              </a:lnSpc>
            </a:pPr>
            <a:r>
              <a:rPr lang="en-US" sz="4000" dirty="0" smtClean="0"/>
              <a:t>The higher of the low correlations make sense, such as RAN, Verbal Fluency, and Word Recall with the ChAMP Lists and Lists Delayed.  (Print Knowledge correlations were inflated by the narrow grade range [PK – 1] in case you're keeping score.)   </a:t>
            </a:r>
            <a:endParaRPr lang="en-US" sz="4000" dirty="0"/>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9562954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451" y="288927"/>
            <a:ext cx="11312435" cy="930274"/>
          </a:xfrm>
        </p:spPr>
        <p:txBody>
          <a:bodyPr>
            <a:normAutofit/>
          </a:bodyPr>
          <a:lstStyle/>
          <a:p>
            <a:pPr algn="ctr"/>
            <a:r>
              <a:rPr lang="en-US" sz="6000" b="1" dirty="0" smtClean="0"/>
              <a:t>FAR VALIDITY: INTELLIGENCE TESTS</a:t>
            </a:r>
            <a:endParaRPr lang="en-US" sz="6000" b="1" dirty="0"/>
          </a:p>
        </p:txBody>
      </p:sp>
      <p:sp>
        <p:nvSpPr>
          <p:cNvPr id="5" name="Content Placeholder 4"/>
          <p:cNvSpPr>
            <a:spLocks noGrp="1"/>
          </p:cNvSpPr>
          <p:nvPr>
            <p:ph idx="1"/>
          </p:nvPr>
        </p:nvSpPr>
        <p:spPr>
          <a:xfrm>
            <a:off x="1249251" y="1390650"/>
            <a:ext cx="9994005" cy="5283105"/>
          </a:xfrm>
          <a:noFill/>
        </p:spPr>
        <p:txBody>
          <a:bodyPr>
            <a:normAutofit/>
          </a:bodyPr>
          <a:lstStyle/>
          <a:p>
            <a:pPr marL="365760" indent="-365760">
              <a:lnSpc>
                <a:spcPct val="100000"/>
              </a:lnSpc>
            </a:pPr>
            <a:r>
              <a:rPr lang="en-US" sz="4000" dirty="0" smtClean="0"/>
              <a:t>Correlations, for 144 students,  of FAR index scores with the Reynolds Intellectual Assessment Scales (RIAS-2) Composite Index were .33 to .52, median .46.</a:t>
            </a:r>
          </a:p>
          <a:p>
            <a:pPr marL="365760" indent="-365760">
              <a:lnSpc>
                <a:spcPct val="100000"/>
              </a:lnSpc>
            </a:pPr>
            <a:r>
              <a:rPr lang="en-US" sz="4000" dirty="0" smtClean="0"/>
              <a:t>The mean FAR Total Index was 98.5 and the mean RIAS-2 Composite Index was 101.5.  Close enough for government work. </a:t>
            </a: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27176329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0" y="2210939"/>
            <a:ext cx="2893325" cy="1451213"/>
          </a:xfrm>
        </p:spPr>
        <p:txBody>
          <a:bodyPr>
            <a:normAutofit fontScale="90000"/>
          </a:bodyPr>
          <a:lstStyle/>
          <a:p>
            <a:pPr algn="ctr"/>
            <a:r>
              <a:rPr lang="en-US" sz="6000" b="1" dirty="0" smtClean="0"/>
              <a:t>FAR VALIDITY</a:t>
            </a:r>
            <a:endParaRPr lang="en-US" sz="6000"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39739" t="24665" r="19068" b="20782"/>
          <a:stretch/>
        </p:blipFill>
        <p:spPr>
          <a:xfrm>
            <a:off x="3125338" y="84408"/>
            <a:ext cx="9014896" cy="6712178"/>
          </a:xfrm>
          <a:prstGeom prst="rect">
            <a:avLst/>
          </a:prstGeom>
        </p:spPr>
      </p:pic>
    </p:spTree>
    <p:extLst>
      <p:ext uri="{BB962C8B-B14F-4D97-AF65-F5344CB8AC3E}">
        <p14:creationId xmlns:p14="http://schemas.microsoft.com/office/powerpoint/2010/main" xmlns="" val="10035750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5283105"/>
          </a:xfrm>
          <a:noFill/>
        </p:spPr>
        <p:txBody>
          <a:bodyPr>
            <a:normAutofit/>
          </a:bodyPr>
          <a:lstStyle/>
          <a:p>
            <a:pPr marL="365760" indent="-365760">
              <a:lnSpc>
                <a:spcPct val="100000"/>
              </a:lnSpc>
            </a:pPr>
            <a:r>
              <a:rPr lang="en-US" sz="4000" dirty="0" smtClean="0"/>
              <a:t>Correlations, especially for Comprehension, are higher with verbal than with nonverbal intelligence on the RIAS-2.</a:t>
            </a:r>
          </a:p>
          <a:p>
            <a:pPr marL="365760" indent="-365760">
              <a:lnSpc>
                <a:spcPct val="100000"/>
              </a:lnSpc>
            </a:pPr>
            <a:r>
              <a:rPr lang="en-US" sz="4000" dirty="0" smtClean="0"/>
              <a:t>The Fluency correlations make sense.</a:t>
            </a:r>
          </a:p>
          <a:p>
            <a:pPr marL="365760" indent="-365760">
              <a:lnSpc>
                <a:spcPct val="100000"/>
              </a:lnSpc>
            </a:pPr>
            <a:r>
              <a:rPr lang="en-US" sz="4000" dirty="0" smtClean="0"/>
              <a:t>The FAR Total Composite and RIAS-2 Composite are correlated .48 (23% overlap), so 77% of variance on the FAR total must be accounted for by variables other than IQ.</a:t>
            </a: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3243039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4604"/>
            <a:ext cx="7886700" cy="930274"/>
          </a:xfrm>
        </p:spPr>
        <p:txBody>
          <a:bodyPr>
            <a:normAutofit/>
          </a:bodyPr>
          <a:lstStyle/>
          <a:p>
            <a:pPr algn="ctr"/>
            <a:r>
              <a:rPr lang="en-US" sz="6000" b="1" dirty="0"/>
              <a:t>FAR NORMS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27254" t="24589" r="6620" b="19985"/>
          <a:stretch/>
        </p:blipFill>
        <p:spPr>
          <a:xfrm>
            <a:off x="823170" y="709744"/>
            <a:ext cx="10545659" cy="4969599"/>
          </a:xfrm>
          <a:prstGeom prst="rect">
            <a:avLst/>
          </a:prstGeom>
        </p:spPr>
      </p:pic>
      <p:sp>
        <p:nvSpPr>
          <p:cNvPr id="2" name="TextBox 1"/>
          <p:cNvSpPr txBox="1"/>
          <p:nvPr/>
        </p:nvSpPr>
        <p:spPr>
          <a:xfrm>
            <a:off x="862359" y="5630088"/>
            <a:ext cx="10419250" cy="615553"/>
          </a:xfrm>
          <a:prstGeom prst="rect">
            <a:avLst/>
          </a:prstGeom>
          <a:noFill/>
        </p:spPr>
        <p:txBody>
          <a:bodyPr wrap="square" rtlCol="0">
            <a:spAutoFit/>
          </a:bodyPr>
          <a:lstStyle/>
          <a:p>
            <a:pPr algn="ctr"/>
            <a:r>
              <a:rPr lang="en-US" sz="3400" dirty="0" smtClean="0"/>
              <a:t>Same raw scores 9  months later = same standard scores.</a:t>
            </a:r>
            <a:endParaRPr lang="en-US" sz="3400" dirty="0"/>
          </a:p>
        </p:txBody>
      </p:sp>
    </p:spTree>
    <p:extLst>
      <p:ext uri="{BB962C8B-B14F-4D97-AF65-F5344CB8AC3E}">
        <p14:creationId xmlns:p14="http://schemas.microsoft.com/office/powerpoint/2010/main" xmlns="" val="4834066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5283105"/>
          </a:xfrm>
          <a:noFill/>
        </p:spPr>
        <p:txBody>
          <a:bodyPr>
            <a:normAutofit/>
          </a:bodyPr>
          <a:lstStyle/>
          <a:p>
            <a:pPr marL="365760" indent="-365760">
              <a:lnSpc>
                <a:spcPct val="100000"/>
              </a:lnSpc>
            </a:pPr>
            <a:r>
              <a:rPr lang="en-US" sz="4000" dirty="0"/>
              <a:t>T</a:t>
            </a:r>
            <a:r>
              <a:rPr lang="en-US" sz="4000" dirty="0" smtClean="0"/>
              <a:t>hat 78% might include measurement error, quality of reading instruction, number of books in the home, number of words spoken to the child, hours of screen time, dyslexia, other disabilities, and other factors.  The correlation of .48 looks pretty reasonable.</a:t>
            </a:r>
            <a:endParaRPr lang="en-US" sz="4000" dirty="0"/>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41997269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1"/>
            <a:ext cx="9994005" cy="4641660"/>
          </a:xfrm>
          <a:noFill/>
        </p:spPr>
        <p:txBody>
          <a:bodyPr>
            <a:normAutofit lnSpcReduction="10000"/>
          </a:bodyPr>
          <a:lstStyle/>
          <a:p>
            <a:pPr marL="365760" indent="-365760">
              <a:lnSpc>
                <a:spcPct val="100000"/>
              </a:lnSpc>
            </a:pPr>
            <a:r>
              <a:rPr lang="en-US" sz="4000" dirty="0" smtClean="0"/>
              <a:t> The </a:t>
            </a:r>
            <a:r>
              <a:rPr lang="en-US" sz="4000" i="1" dirty="0" smtClean="0"/>
              <a:t>Professional Manual </a:t>
            </a:r>
            <a:r>
              <a:rPr lang="en-US" sz="4000" dirty="0" smtClean="0"/>
              <a:t>includes scores of samples of students diagnosed with IDD (28), ADHD (36), and LD (59) compared with matched control groups, whose index scores were close to 100.</a:t>
            </a:r>
          </a:p>
          <a:p>
            <a:pPr marL="365760" indent="-365760">
              <a:lnSpc>
                <a:spcPct val="100000"/>
              </a:lnSpc>
            </a:pPr>
            <a:r>
              <a:rPr lang="en-US" sz="4000" dirty="0" smtClean="0"/>
              <a:t>For the IDD group, the mean Total was 52.  All subtest means were &lt; 70, except VP (79), WR (75), SRF-R (72).</a:t>
            </a: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19002715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1"/>
            <a:ext cx="9994005" cy="4641660"/>
          </a:xfrm>
          <a:noFill/>
        </p:spPr>
        <p:txBody>
          <a:bodyPr>
            <a:normAutofit/>
          </a:bodyPr>
          <a:lstStyle/>
          <a:p>
            <a:pPr marL="365760" indent="-365760">
              <a:lnSpc>
                <a:spcPct val="100000"/>
              </a:lnSpc>
            </a:pPr>
            <a:r>
              <a:rPr lang="en-US" sz="4000" dirty="0" smtClean="0"/>
              <a:t>For the ADHD group, the mean Total was 95.  All subtest means were between 91 and 100.</a:t>
            </a:r>
          </a:p>
          <a:p>
            <a:pPr marL="365760" indent="-365760">
              <a:lnSpc>
                <a:spcPct val="100000"/>
              </a:lnSpc>
            </a:pPr>
            <a:r>
              <a:rPr lang="en-US" sz="4000" dirty="0" smtClean="0"/>
              <a:t>The students in the LD group had a Total score of 61 with subtests between 63 and 88.</a:t>
            </a: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31514897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007" t="27566" r="23817" b="19449"/>
          <a:stretch/>
        </p:blipFill>
        <p:spPr>
          <a:xfrm>
            <a:off x="545907" y="346259"/>
            <a:ext cx="11075791" cy="6204666"/>
          </a:xfrm>
          <a:prstGeom prst="rect">
            <a:avLst/>
          </a:prstGeom>
        </p:spPr>
      </p:pic>
    </p:spTree>
    <p:extLst>
      <p:ext uri="{BB962C8B-B14F-4D97-AF65-F5344CB8AC3E}">
        <p14:creationId xmlns:p14="http://schemas.microsoft.com/office/powerpoint/2010/main" xmlns="" val="38930565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1"/>
            <a:ext cx="9994005" cy="4641660"/>
          </a:xfrm>
          <a:noFill/>
        </p:spPr>
        <p:txBody>
          <a:bodyPr>
            <a:normAutofit/>
          </a:bodyPr>
          <a:lstStyle/>
          <a:p>
            <a:pPr marL="365760" indent="-365760">
              <a:lnSpc>
                <a:spcPct val="100000"/>
              </a:lnSpc>
            </a:pPr>
            <a:r>
              <a:rPr lang="en-US" sz="4000" dirty="0" smtClean="0"/>
              <a:t>If we use cut-off scores to diagnose a condition or disability, we will make two kinds of errors: </a:t>
            </a:r>
          </a:p>
          <a:p>
            <a:pPr marL="365760" indent="-365760">
              <a:lnSpc>
                <a:spcPct val="100000"/>
              </a:lnSpc>
            </a:pPr>
            <a:r>
              <a:rPr lang="en-US" sz="4000" dirty="0" smtClean="0"/>
              <a:t>False Positive: person without the disability is diagnosed as having it.</a:t>
            </a:r>
          </a:p>
          <a:p>
            <a:pPr marL="365760" indent="-365760">
              <a:lnSpc>
                <a:spcPct val="100000"/>
              </a:lnSpc>
            </a:pPr>
            <a:r>
              <a:rPr lang="en-US" sz="4000" dirty="0" smtClean="0"/>
              <a:t>False Negative: person with the disability is not diagnosed as having it.</a:t>
            </a: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2355697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1"/>
            <a:ext cx="9994005" cy="4641660"/>
          </a:xfrm>
          <a:noFill/>
        </p:spPr>
        <p:txBody>
          <a:bodyPr>
            <a:normAutofit/>
          </a:bodyPr>
          <a:lstStyle/>
          <a:p>
            <a:pPr marL="365760" indent="-365760">
              <a:lnSpc>
                <a:spcPct val="100000"/>
              </a:lnSpc>
            </a:pPr>
            <a:r>
              <a:rPr lang="en-US" sz="4000" dirty="0" smtClean="0"/>
              <a:t>We can adjust the cutoff to alter the balance of false positives and false negatives.  If, for instance, I decide that the cutoff for a diagnosis of dyslexia is a reading standard score of 160, I will not have many false negatives, but an awful lot of false positives.</a:t>
            </a: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35370184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1"/>
            <a:ext cx="9994005" cy="4641660"/>
          </a:xfrm>
          <a:noFill/>
        </p:spPr>
        <p:txBody>
          <a:bodyPr>
            <a:normAutofit/>
          </a:bodyPr>
          <a:lstStyle/>
          <a:p>
            <a:pPr marL="365760" indent="-365760">
              <a:lnSpc>
                <a:spcPct val="100000"/>
              </a:lnSpc>
            </a:pPr>
            <a:r>
              <a:rPr lang="en-US" sz="4000" dirty="0" smtClean="0"/>
              <a:t>These decisions are value judgments based on the costs of false positives and negatives.  </a:t>
            </a:r>
          </a:p>
          <a:p>
            <a:pPr marL="365760" indent="-365760">
              <a:lnSpc>
                <a:spcPct val="100000"/>
              </a:lnSpc>
            </a:pPr>
            <a:r>
              <a:rPr lang="en-US" sz="4000" dirty="0" smtClean="0"/>
              <a:t>For instance, a false negative test for a lethal, but curable, disease is disastrous.</a:t>
            </a:r>
          </a:p>
          <a:p>
            <a:pPr marL="365760" indent="-365760">
              <a:lnSpc>
                <a:spcPct val="100000"/>
              </a:lnSpc>
            </a:pPr>
            <a:r>
              <a:rPr lang="en-US" sz="4000" dirty="0" smtClean="0"/>
              <a:t>However, a false positive for a terrifying disease that requires a painful and debilitating treatment is not good, either.</a:t>
            </a: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20310588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390650"/>
            <a:ext cx="9994005" cy="5184961"/>
          </a:xfrm>
          <a:noFill/>
        </p:spPr>
        <p:txBody>
          <a:bodyPr>
            <a:normAutofit/>
          </a:bodyPr>
          <a:lstStyle/>
          <a:p>
            <a:pPr marL="365760" indent="-365760">
              <a:lnSpc>
                <a:spcPct val="100000"/>
              </a:lnSpc>
            </a:pPr>
            <a:r>
              <a:rPr lang="en-US" sz="4000" dirty="0" smtClean="0"/>
              <a:t>The FAR </a:t>
            </a:r>
            <a:r>
              <a:rPr lang="en-US" sz="4000" i="1" dirty="0" smtClean="0"/>
              <a:t>Professional Manual </a:t>
            </a:r>
            <a:r>
              <a:rPr lang="en-US" sz="4000" dirty="0" smtClean="0"/>
              <a:t>authors tell us, “These results indicate that an optimal cutoff score for the FAR Total Index is in the low- to mid-70s. . . .  Several potential cutoff scores were identified. . . .  The user can consider this information when choosing the cutoff score [to] use to identify individuals with a potential learning disability” (p. 112).</a:t>
            </a: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34890744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849" y="1081827"/>
            <a:ext cx="1068947" cy="3039966"/>
          </a:xfrm>
        </p:spPr>
        <p:txBody>
          <a:bodyPr vert="vert270">
            <a:normAutofit/>
          </a:bodyPr>
          <a:lstStyle/>
          <a:p>
            <a:pPr algn="ctr"/>
            <a:r>
              <a:rPr lang="en-US" b="1" dirty="0" smtClean="0"/>
              <a:t>FAR Validity</a:t>
            </a:r>
            <a:endParaRPr lang="en-US" b="1" dirty="0"/>
          </a:p>
        </p:txBody>
      </p:sp>
      <p:pic>
        <p:nvPicPr>
          <p:cNvPr id="2" name="Picture 1"/>
          <p:cNvPicPr>
            <a:picLocks noChangeAspect="1"/>
          </p:cNvPicPr>
          <p:nvPr/>
        </p:nvPicPr>
        <p:blipFill rotWithShape="1">
          <a:blip r:embed="rId2"/>
          <a:srcRect l="34427" t="28477" r="16873" b="12896"/>
          <a:stretch/>
        </p:blipFill>
        <p:spPr>
          <a:xfrm>
            <a:off x="1767306" y="34712"/>
            <a:ext cx="10081256" cy="6823288"/>
          </a:xfrm>
          <a:prstGeom prst="rect">
            <a:avLst/>
          </a:prstGeom>
        </p:spPr>
      </p:pic>
    </p:spTree>
    <p:extLst>
      <p:ext uri="{BB962C8B-B14F-4D97-AF65-F5344CB8AC3E}">
        <p14:creationId xmlns:p14="http://schemas.microsoft.com/office/powerpoint/2010/main" xmlns="" val="39613498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47" t="100001" b="-6999"/>
          <a:stretch/>
        </p:blipFill>
        <p:spPr>
          <a:xfrm>
            <a:off x="12879" y="7086599"/>
            <a:ext cx="12588695" cy="511936"/>
          </a:xfrm>
          <a:prstGeom prst="rect">
            <a:avLst/>
          </a:prstGeom>
        </p:spPr>
      </p:pic>
      <p:pic>
        <p:nvPicPr>
          <p:cNvPr id="5" name="Picture 4"/>
          <p:cNvPicPr>
            <a:picLocks noChangeAspect="1"/>
          </p:cNvPicPr>
          <p:nvPr/>
        </p:nvPicPr>
        <p:blipFill rotWithShape="1">
          <a:blip r:embed="rId2"/>
          <a:srcRect l="3246" t="35871" r="58151" b="14657"/>
          <a:stretch/>
        </p:blipFill>
        <p:spPr>
          <a:xfrm>
            <a:off x="360612" y="901524"/>
            <a:ext cx="5022760" cy="3618964"/>
          </a:xfrm>
          <a:prstGeom prst="rect">
            <a:avLst/>
          </a:prstGeom>
        </p:spPr>
      </p:pic>
      <p:pic>
        <p:nvPicPr>
          <p:cNvPr id="11" name="Picture 10"/>
          <p:cNvPicPr>
            <a:picLocks noChangeAspect="1"/>
          </p:cNvPicPr>
          <p:nvPr/>
        </p:nvPicPr>
        <p:blipFill rotWithShape="1">
          <a:blip r:embed="rId3"/>
          <a:srcRect l="27399" t="31118" r="33206" b="12720"/>
          <a:stretch/>
        </p:blipFill>
        <p:spPr>
          <a:xfrm>
            <a:off x="5434882" y="940160"/>
            <a:ext cx="6459458" cy="5177305"/>
          </a:xfrm>
          <a:prstGeom prst="rect">
            <a:avLst/>
          </a:prstGeom>
        </p:spPr>
      </p:pic>
    </p:spTree>
    <p:extLst>
      <p:ext uri="{BB962C8B-B14F-4D97-AF65-F5344CB8AC3E}">
        <p14:creationId xmlns:p14="http://schemas.microsoft.com/office/powerpoint/2010/main" xmlns="" val="3277257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a:t>FAR NORMS</a:t>
            </a:r>
          </a:p>
        </p:txBody>
      </p:sp>
      <p:sp>
        <p:nvSpPr>
          <p:cNvPr id="5" name="Content Placeholder 4"/>
          <p:cNvSpPr>
            <a:spLocks noGrp="1"/>
          </p:cNvSpPr>
          <p:nvPr>
            <p:ph idx="1"/>
          </p:nvPr>
        </p:nvSpPr>
        <p:spPr>
          <a:xfrm>
            <a:off x="1249251" y="1116327"/>
            <a:ext cx="9994005" cy="5306364"/>
          </a:xfrm>
          <a:noFill/>
        </p:spPr>
        <p:txBody>
          <a:bodyPr>
            <a:normAutofit/>
          </a:bodyPr>
          <a:lstStyle/>
          <a:p>
            <a:pPr marL="365760" indent="-365760">
              <a:lnSpc>
                <a:spcPct val="100000"/>
              </a:lnSpc>
            </a:pPr>
            <a:r>
              <a:rPr lang="en-US" sz="4000" dirty="0" smtClean="0"/>
              <a:t>Your standard score remains the same for any given raw score from the first day of school to the last day of school.</a:t>
            </a:r>
          </a:p>
          <a:p>
            <a:pPr marL="365760" indent="-365760">
              <a:lnSpc>
                <a:spcPct val="100000"/>
              </a:lnSpc>
            </a:pPr>
            <a:r>
              <a:rPr lang="en-US" sz="4000" dirty="0" smtClean="0"/>
              <a:t>Most achievement tests have Fall and Spring or Fall, Winter, and Spring norms.</a:t>
            </a:r>
          </a:p>
          <a:p>
            <a:pPr marL="365760" indent="-365760">
              <a:lnSpc>
                <a:spcPct val="100000"/>
              </a:lnSpc>
            </a:pPr>
            <a:r>
              <a:rPr lang="en-US" sz="4000" dirty="0" smtClean="0"/>
              <a:t>The Woodcock-Johnson has norms for each month of the school year and for each month of age.</a:t>
            </a:r>
            <a:endParaRPr lang="en-US" sz="4000" dirty="0"/>
          </a:p>
        </p:txBody>
      </p:sp>
    </p:spTree>
    <p:extLst>
      <p:ext uri="{BB962C8B-B14F-4D97-AF65-F5344CB8AC3E}">
        <p14:creationId xmlns:p14="http://schemas.microsoft.com/office/powerpoint/2010/main" xmlns="" val="19219974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701" t="27245" r="34691" b="12544"/>
          <a:stretch/>
        </p:blipFill>
        <p:spPr>
          <a:xfrm>
            <a:off x="270453" y="-25758"/>
            <a:ext cx="11670633" cy="6858000"/>
          </a:xfrm>
          <a:prstGeom prst="rect">
            <a:avLst/>
          </a:prstGeom>
        </p:spPr>
      </p:pic>
    </p:spTree>
    <p:extLst>
      <p:ext uri="{BB962C8B-B14F-4D97-AF65-F5344CB8AC3E}">
        <p14:creationId xmlns:p14="http://schemas.microsoft.com/office/powerpoint/2010/main" xmlns="" val="42274288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6"/>
            <a:ext cx="10515600" cy="716702"/>
          </a:xfrm>
        </p:spPr>
        <p:txBody>
          <a:bodyPr/>
          <a:lstStyle/>
          <a:p>
            <a:pPr algn="ctr"/>
            <a:r>
              <a:rPr lang="en-US" b="1" dirty="0" smtClean="0">
                <a:latin typeface="+mn-lt"/>
              </a:rPr>
              <a:t>Note</a:t>
            </a:r>
            <a:endParaRPr lang="en-US" b="1" dirty="0">
              <a:latin typeface="+mn-lt"/>
            </a:endParaRPr>
          </a:p>
        </p:txBody>
      </p:sp>
      <p:sp>
        <p:nvSpPr>
          <p:cNvPr id="3" name="Content Placeholder 2"/>
          <p:cNvSpPr>
            <a:spLocks noGrp="1"/>
          </p:cNvSpPr>
          <p:nvPr>
            <p:ph idx="1"/>
          </p:nvPr>
        </p:nvSpPr>
        <p:spPr>
          <a:xfrm>
            <a:off x="321972" y="824248"/>
            <a:ext cx="11603865" cy="5352715"/>
          </a:xfrm>
        </p:spPr>
        <p:txBody>
          <a:bodyPr/>
          <a:lstStyle/>
          <a:p>
            <a:pPr marL="0" indent="0">
              <a:buNone/>
            </a:pPr>
            <a:r>
              <a:rPr lang="en-US" dirty="0"/>
              <a:t> </a:t>
            </a:r>
            <a:r>
              <a:rPr lang="en-US" dirty="0" smtClean="0"/>
              <a:t>       It </a:t>
            </a:r>
            <a:r>
              <a:rPr lang="en-US" dirty="0"/>
              <a:t>is only a coincidence that the Sensitivity and </a:t>
            </a:r>
            <a:r>
              <a:rPr lang="en-US" dirty="0" smtClean="0"/>
              <a:t>Positive Predictive Power </a:t>
            </a:r>
            <a:r>
              <a:rPr lang="en-US" dirty="0"/>
              <a:t>are the same </a:t>
            </a:r>
            <a:r>
              <a:rPr lang="en-US" dirty="0" smtClean="0"/>
              <a:t>(0.678) and that the </a:t>
            </a:r>
            <a:r>
              <a:rPr lang="en-US" dirty="0"/>
              <a:t>Specificity and </a:t>
            </a:r>
            <a:r>
              <a:rPr lang="en-US" dirty="0" smtClean="0"/>
              <a:t>Negative Predictive Power </a:t>
            </a:r>
            <a:r>
              <a:rPr lang="en-US" dirty="0"/>
              <a:t>are the </a:t>
            </a:r>
            <a:r>
              <a:rPr lang="en-US" dirty="0" smtClean="0"/>
              <a:t>same (0.982) in this example.  </a:t>
            </a:r>
            <a:r>
              <a:rPr lang="en-US" dirty="0"/>
              <a:t>Because of the chosen cut-off, there just </a:t>
            </a:r>
            <a:r>
              <a:rPr lang="en-US" dirty="0" smtClean="0"/>
              <a:t>happen </a:t>
            </a:r>
            <a:r>
              <a:rPr lang="en-US" dirty="0"/>
              <a:t>to be 19 false positives and also 19 false negatives</a:t>
            </a:r>
            <a:r>
              <a:rPr lang="en-US" dirty="0" smtClean="0"/>
              <a:t>.</a:t>
            </a:r>
          </a:p>
          <a:p>
            <a:pPr marL="0" indent="0">
              <a:buNone/>
            </a:pPr>
            <a:endParaRPr lang="en-US" dirty="0" smtClean="0"/>
          </a:p>
          <a:p>
            <a:r>
              <a:rPr lang="en-US" dirty="0" smtClean="0"/>
              <a:t>Sensitivity = (True Positive)/(True Positive + False Negative)</a:t>
            </a:r>
          </a:p>
          <a:p>
            <a:r>
              <a:rPr lang="en-US" dirty="0" smtClean="0"/>
              <a:t>Specificity </a:t>
            </a:r>
            <a:r>
              <a:rPr lang="en-US" dirty="0"/>
              <a:t>= (True </a:t>
            </a:r>
            <a:r>
              <a:rPr lang="en-US" dirty="0" smtClean="0"/>
              <a:t>Negative</a:t>
            </a:r>
            <a:r>
              <a:rPr lang="en-US" dirty="0"/>
              <a:t>)/(True </a:t>
            </a:r>
            <a:r>
              <a:rPr lang="en-US" dirty="0" smtClean="0"/>
              <a:t>Negative </a:t>
            </a:r>
            <a:r>
              <a:rPr lang="en-US" dirty="0"/>
              <a:t>+ False </a:t>
            </a:r>
            <a:r>
              <a:rPr lang="en-US" dirty="0" smtClean="0"/>
              <a:t>Positive)</a:t>
            </a:r>
          </a:p>
          <a:p>
            <a:r>
              <a:rPr lang="en-US" dirty="0" smtClean="0"/>
              <a:t>Positive Predictive Power </a:t>
            </a:r>
            <a:r>
              <a:rPr lang="en-US" dirty="0"/>
              <a:t>= (True Positive)/(True Positive + </a:t>
            </a:r>
            <a:r>
              <a:rPr lang="en-US" dirty="0" smtClean="0"/>
              <a:t>False Positive)</a:t>
            </a:r>
            <a:endParaRPr lang="en-US" dirty="0"/>
          </a:p>
          <a:p>
            <a:r>
              <a:rPr lang="en-US" dirty="0" smtClean="0"/>
              <a:t>Negative </a:t>
            </a:r>
            <a:r>
              <a:rPr lang="en-US" dirty="0"/>
              <a:t>Predictive Power = (True </a:t>
            </a:r>
            <a:r>
              <a:rPr lang="en-US" dirty="0" smtClean="0"/>
              <a:t>Negative)/(</a:t>
            </a:r>
            <a:r>
              <a:rPr lang="en-US" dirty="0"/>
              <a:t>True </a:t>
            </a:r>
            <a:r>
              <a:rPr lang="en-US" dirty="0" smtClean="0"/>
              <a:t>Negative </a:t>
            </a:r>
            <a:r>
              <a:rPr lang="en-US" dirty="0"/>
              <a:t>+ False </a:t>
            </a:r>
            <a:r>
              <a:rPr lang="en-US" dirty="0" smtClean="0"/>
              <a:t>Negative)</a:t>
            </a:r>
          </a:p>
          <a:p>
            <a:r>
              <a:rPr lang="en-US" dirty="0" smtClean="0"/>
              <a:t>False Positive = (False Positive)/(True Positive and False Positive)</a:t>
            </a:r>
          </a:p>
          <a:p>
            <a:r>
              <a:rPr lang="en-US" dirty="0" smtClean="0"/>
              <a:t>False Negative = (False Negative)/(True Negative and False Negative)</a:t>
            </a:r>
            <a:endParaRPr lang="en-US" dirty="0"/>
          </a:p>
          <a:p>
            <a:endParaRPr lang="en-US" dirty="0"/>
          </a:p>
          <a:p>
            <a:endParaRPr lang="en-US" dirty="0"/>
          </a:p>
        </p:txBody>
      </p:sp>
    </p:spTree>
    <p:extLst>
      <p:ext uri="{BB962C8B-B14F-4D97-AF65-F5344CB8AC3E}">
        <p14:creationId xmlns:p14="http://schemas.microsoft.com/office/powerpoint/2010/main" xmlns="" val="2142881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4604"/>
            <a:ext cx="7886700" cy="930274"/>
          </a:xfrm>
        </p:spPr>
        <p:txBody>
          <a:bodyPr>
            <a:normAutofit/>
          </a:bodyPr>
          <a:lstStyle/>
          <a:p>
            <a:pPr algn="ctr"/>
            <a:r>
              <a:rPr lang="en-US" sz="6000" b="1" dirty="0" smtClean="0"/>
              <a:t>FAR VALIDITY</a:t>
            </a:r>
            <a:endParaRPr lang="en-US" sz="6000" b="1" dirty="0"/>
          </a:p>
        </p:txBody>
      </p:sp>
      <p:sp>
        <p:nvSpPr>
          <p:cNvPr id="5" name="Content Placeholder 4"/>
          <p:cNvSpPr>
            <a:spLocks noGrp="1"/>
          </p:cNvSpPr>
          <p:nvPr>
            <p:ph idx="1"/>
          </p:nvPr>
        </p:nvSpPr>
        <p:spPr>
          <a:xfrm>
            <a:off x="1249251" y="1116328"/>
            <a:ext cx="9994005" cy="5297532"/>
          </a:xfrm>
          <a:noFill/>
        </p:spPr>
        <p:txBody>
          <a:bodyPr>
            <a:normAutofit fontScale="92500" lnSpcReduction="10000"/>
          </a:bodyPr>
          <a:lstStyle/>
          <a:p>
            <a:pPr marL="365760" indent="-365760">
              <a:lnSpc>
                <a:spcPct val="100000"/>
              </a:lnSpc>
            </a:pPr>
            <a:r>
              <a:rPr lang="en-US" sz="4000" dirty="0" smtClean="0"/>
              <a:t>With any test, if you use a higher cut-off score, you will identify more examinees as having a learning disability, but that will include more falsely identified students who had no disability (false positive).</a:t>
            </a:r>
          </a:p>
          <a:p>
            <a:pPr marL="365760" indent="-365760">
              <a:lnSpc>
                <a:spcPct val="100000"/>
              </a:lnSpc>
            </a:pPr>
            <a:r>
              <a:rPr lang="en-US" sz="4000" dirty="0"/>
              <a:t>If you use a </a:t>
            </a:r>
            <a:r>
              <a:rPr lang="en-US" sz="4000" dirty="0" smtClean="0"/>
              <a:t>lower </a:t>
            </a:r>
            <a:r>
              <a:rPr lang="en-US" sz="4000" dirty="0"/>
              <a:t>cut-off score, you will identify more examinees as </a:t>
            </a:r>
            <a:r>
              <a:rPr lang="en-US" sz="4000" dirty="0" smtClean="0"/>
              <a:t>not having </a:t>
            </a:r>
            <a:r>
              <a:rPr lang="en-US" sz="4000" dirty="0"/>
              <a:t>a learning disability (LD), but that will include </a:t>
            </a:r>
            <a:r>
              <a:rPr lang="en-US" sz="4000" dirty="0" smtClean="0"/>
              <a:t>more falsely non-identified </a:t>
            </a:r>
            <a:r>
              <a:rPr lang="en-US" sz="4000" dirty="0"/>
              <a:t>students who </a:t>
            </a:r>
            <a:r>
              <a:rPr lang="en-US" sz="4000" dirty="0" smtClean="0"/>
              <a:t>actually did have a learning disability (false negative).</a:t>
            </a:r>
            <a:endParaRPr lang="en-US" sz="4000" dirty="0"/>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a:solidFill>
                <a:schemeClr val="bg1"/>
              </a:solidFill>
            </a:endParaRPr>
          </a:p>
          <a:p>
            <a:pPr marL="365760" indent="-365760">
              <a:lnSpc>
                <a:spcPct val="100000"/>
              </a:lnSpc>
            </a:pPr>
            <a:endParaRPr lang="en-US" sz="4000" dirty="0" smtClean="0">
              <a:solidFill>
                <a:schemeClr val="bg1"/>
              </a:solidFill>
            </a:endParaRPr>
          </a:p>
          <a:p>
            <a:pPr marL="365760" indent="-365760">
              <a:lnSpc>
                <a:spcPct val="100000"/>
              </a:lnSpc>
            </a:pPr>
            <a:endParaRPr lang="en-US" sz="4000" dirty="0" smtClean="0">
              <a:solidFill>
                <a:schemeClr val="bg1"/>
              </a:solidFill>
            </a:endParaRPr>
          </a:p>
        </p:txBody>
      </p:sp>
    </p:spTree>
    <p:extLst>
      <p:ext uri="{BB962C8B-B14F-4D97-AF65-F5344CB8AC3E}">
        <p14:creationId xmlns:p14="http://schemas.microsoft.com/office/powerpoint/2010/main" xmlns="" val="40023605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06062" y="1270113"/>
          <a:ext cx="11831388" cy="2865120"/>
        </p:xfrm>
        <a:graphic>
          <a:graphicData uri="http://schemas.openxmlformats.org/drawingml/2006/table">
            <a:tbl>
              <a:tblPr firstRow="1" firstCol="1" bandRow="1">
                <a:tableStyleId>{5C22544A-7EE6-4342-B048-85BDC9FD1C3A}</a:tableStyleId>
              </a:tblPr>
              <a:tblGrid>
                <a:gridCol w="695964"/>
                <a:gridCol w="695964"/>
                <a:gridCol w="695964"/>
                <a:gridCol w="695964"/>
                <a:gridCol w="695964"/>
                <a:gridCol w="695964"/>
                <a:gridCol w="695964"/>
                <a:gridCol w="695964"/>
                <a:gridCol w="695964"/>
                <a:gridCol w="695964"/>
                <a:gridCol w="695964"/>
                <a:gridCol w="695964"/>
                <a:gridCol w="695964"/>
                <a:gridCol w="695964"/>
                <a:gridCol w="695964"/>
                <a:gridCol w="695964"/>
                <a:gridCol w="695964"/>
              </a:tblGrid>
              <a:tr h="264629">
                <a:tc>
                  <a:txBody>
                    <a:bodyPr/>
                    <a:lstStyle/>
                    <a:p>
                      <a:pPr marL="0" marR="0" algn="ctr">
                        <a:spcBef>
                          <a:spcPts val="0"/>
                        </a:spcBef>
                        <a:spcAft>
                          <a:spcPts val="0"/>
                        </a:spcAft>
                      </a:pPr>
                      <a:r>
                        <a:rPr lang="en-US" sz="1100" dirty="0">
                          <a:effectLst/>
                        </a:rPr>
                        <a:t>Grade</a:t>
                      </a:r>
                      <a:endParaRPr lang="en-US" sz="11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PA</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1800" dirty="0">
                          <a:effectLst/>
                        </a:rPr>
                        <a:t>NWD</a:t>
                      </a:r>
                      <a:endParaRPr lang="en-US" sz="18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ISO</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ORF</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PS</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RAN</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VF</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VP</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IRR</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OP</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SC</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WR</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PK</a:t>
                      </a:r>
                      <a:endParaRPr lang="en-US" sz="2000" dirty="0">
                        <a:effectLst/>
                        <a:latin typeface="Times New Roman" panose="02020603050405020304" pitchFamily="18" charset="0"/>
                        <a:ea typeface="Calibri" panose="020F0502020204030204" pitchFamily="34" charset="0"/>
                      </a:endParaRPr>
                    </a:p>
                  </a:txBody>
                  <a:tcPr marL="81371" marR="81371" marT="0" marB="0" anchor="ctr"/>
                </a:tc>
                <a:tc>
                  <a:txBody>
                    <a:bodyPr/>
                    <a:lstStyle/>
                    <a:p>
                      <a:pPr marL="0" marR="0" algn="ctr">
                        <a:spcBef>
                          <a:spcPts val="0"/>
                        </a:spcBef>
                        <a:spcAft>
                          <a:spcPts val="0"/>
                        </a:spcAft>
                      </a:pPr>
                      <a:r>
                        <a:rPr lang="en-US" sz="2000" dirty="0">
                          <a:effectLst/>
                        </a:rPr>
                        <a:t>MP</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SRF-C</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SRF-R</a:t>
                      </a:r>
                      <a:endParaRPr lang="en-US" sz="2000" dirty="0">
                        <a:effectLst/>
                        <a:latin typeface="Times New Roman" panose="02020603050405020304" pitchFamily="18" charset="0"/>
                        <a:ea typeface="Calibri" panose="020F0502020204030204" pitchFamily="34" charset="0"/>
                      </a:endParaRPr>
                    </a:p>
                  </a:txBody>
                  <a:tcPr marL="0" marR="0" marT="0" marB="0" anchor="ctr"/>
                </a:tc>
              </a:tr>
              <a:tr h="264629">
                <a:tc>
                  <a:txBody>
                    <a:bodyPr/>
                    <a:lstStyle/>
                    <a:p>
                      <a:pPr marL="0" marR="0" algn="ctr">
                        <a:spcBef>
                          <a:spcPts val="0"/>
                        </a:spcBef>
                        <a:spcAft>
                          <a:spcPts val="0"/>
                        </a:spcAft>
                      </a:pPr>
                      <a:r>
                        <a:rPr lang="en-US" sz="2400" dirty="0">
                          <a:effectLst/>
                        </a:rPr>
                        <a:t>PK</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 </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 </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 </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85</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 </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 </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75</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r>
              <a:tr h="264629">
                <a:tc>
                  <a:txBody>
                    <a:bodyPr/>
                    <a:lstStyle/>
                    <a:p>
                      <a:pPr marL="0" marR="0" algn="ctr">
                        <a:spcBef>
                          <a:spcPts val="0"/>
                        </a:spcBef>
                        <a:spcAft>
                          <a:spcPts val="0"/>
                        </a:spcAft>
                      </a:pPr>
                      <a:r>
                        <a:rPr lang="en-US" sz="2400" dirty="0">
                          <a:effectLst/>
                        </a:rPr>
                        <a:t>K</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58</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57</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66</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69</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75</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67</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r>
              <a:tr h="264629">
                <a:tc>
                  <a:txBody>
                    <a:bodyPr/>
                    <a:lstStyle/>
                    <a:p>
                      <a:pPr marL="0" marR="0" algn="ctr">
                        <a:spcBef>
                          <a:spcPts val="0"/>
                        </a:spcBef>
                        <a:spcAft>
                          <a:spcPts val="0"/>
                        </a:spcAft>
                      </a:pPr>
                      <a:r>
                        <a:rPr lang="en-US" sz="2400" dirty="0">
                          <a:effectLst/>
                        </a:rPr>
                        <a:t>1</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58</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64</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62</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69</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64</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66</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63</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81371" marR="81371" marT="0" marB="0"/>
                </a:tc>
              </a:tr>
              <a:tr h="264629">
                <a:tc>
                  <a:txBody>
                    <a:bodyPr/>
                    <a:lstStyle/>
                    <a:p>
                      <a:pPr marL="0" marR="0" algn="ctr">
                        <a:spcBef>
                          <a:spcPts val="0"/>
                        </a:spcBef>
                        <a:spcAft>
                          <a:spcPts val="0"/>
                        </a:spcAft>
                      </a:pPr>
                      <a:r>
                        <a:rPr lang="en-US" sz="2400" dirty="0">
                          <a:effectLst/>
                        </a:rPr>
                        <a:t>2</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75</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57</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57</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68</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62</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52</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57</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 </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70</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 </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65</a:t>
                      </a:r>
                      <a:endParaRPr lang="en-US" sz="2400" b="1" dirty="0">
                        <a:effectLst/>
                        <a:latin typeface="Times New Roman" panose="02020603050405020304" pitchFamily="18" charset="0"/>
                        <a:ea typeface="Calibri" panose="020F0502020204030204" pitchFamily="34" charset="0"/>
                      </a:endParaRPr>
                    </a:p>
                  </a:txBody>
                  <a:tcPr marL="81371" marR="81371" marT="0" marB="0"/>
                </a:tc>
              </a:tr>
              <a:tr h="264629">
                <a:tc>
                  <a:txBody>
                    <a:bodyPr/>
                    <a:lstStyle/>
                    <a:p>
                      <a:pPr marL="0" marR="0" algn="ctr">
                        <a:spcBef>
                          <a:spcPts val="0"/>
                        </a:spcBef>
                        <a:spcAft>
                          <a:spcPts val="0"/>
                        </a:spcAft>
                      </a:pPr>
                      <a:r>
                        <a:rPr lang="en-US" sz="2400" dirty="0">
                          <a:effectLst/>
                        </a:rPr>
                        <a:t>3</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72</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55</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52</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68</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63</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59</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 </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68</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65</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63</a:t>
                      </a:r>
                      <a:endParaRPr lang="en-US" sz="2400" b="1" dirty="0">
                        <a:effectLst/>
                        <a:latin typeface="Times New Roman" panose="02020603050405020304" pitchFamily="18" charset="0"/>
                        <a:ea typeface="Calibri" panose="020F0502020204030204" pitchFamily="34" charset="0"/>
                      </a:endParaRPr>
                    </a:p>
                  </a:txBody>
                  <a:tcPr marL="81371" marR="81371" marT="0" marB="0"/>
                </a:tc>
              </a:tr>
              <a:tr h="264629">
                <a:tc>
                  <a:txBody>
                    <a:bodyPr/>
                    <a:lstStyle/>
                    <a:p>
                      <a:pPr marL="0" marR="0" algn="ctr">
                        <a:spcBef>
                          <a:spcPts val="0"/>
                        </a:spcBef>
                        <a:spcAft>
                          <a:spcPts val="0"/>
                        </a:spcAft>
                      </a:pPr>
                      <a:r>
                        <a:rPr lang="en-US" sz="2400" dirty="0">
                          <a:effectLst/>
                        </a:rPr>
                        <a:t>4</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dirty="0">
                          <a:solidFill>
                            <a:srgbClr val="FF0000"/>
                          </a:solidFill>
                          <a:effectLst/>
                        </a:rPr>
                        <a:t>68</a:t>
                      </a:r>
                      <a:endParaRPr lang="en-US" sz="2400" dirty="0">
                        <a:solidFill>
                          <a:srgbClr val="FF0000"/>
                        </a:solidFill>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51</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64</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54</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 </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65</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66</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55</a:t>
                      </a:r>
                      <a:endParaRPr lang="en-US" sz="2400" b="1" dirty="0">
                        <a:effectLst/>
                        <a:latin typeface="Times New Roman" panose="02020603050405020304" pitchFamily="18" charset="0"/>
                        <a:ea typeface="Calibri" panose="020F0502020204030204" pitchFamily="34" charset="0"/>
                      </a:endParaRPr>
                    </a:p>
                  </a:txBody>
                  <a:tcPr marL="81371" marR="81371" marT="0" marB="0"/>
                </a:tc>
              </a:tr>
              <a:tr h="264629">
                <a:tc>
                  <a:txBody>
                    <a:bodyPr/>
                    <a:lstStyle/>
                    <a:p>
                      <a:pPr marL="0" marR="0" algn="ctr">
                        <a:spcBef>
                          <a:spcPts val="0"/>
                        </a:spcBef>
                        <a:spcAft>
                          <a:spcPts val="0"/>
                        </a:spcAft>
                      </a:pPr>
                      <a:r>
                        <a:rPr lang="en-US" sz="2400" dirty="0">
                          <a:effectLst/>
                        </a:rPr>
                        <a:t>5</a:t>
                      </a:r>
                      <a:endParaRPr lang="en-US" sz="2400"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61</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 </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62</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57</a:t>
                      </a:r>
                      <a:endParaRPr lang="en-US" sz="2400" b="1" dirty="0">
                        <a:effectLst/>
                        <a:latin typeface="Times New Roman" panose="02020603050405020304" pitchFamily="18" charset="0"/>
                        <a:ea typeface="Calibri" panose="020F0502020204030204" pitchFamily="34" charset="0"/>
                      </a:endParaRPr>
                    </a:p>
                  </a:txBody>
                  <a:tcPr marL="81371" marR="81371" marT="0" marB="0"/>
                </a:tc>
                <a:tc>
                  <a:txBody>
                    <a:bodyPr/>
                    <a:lstStyle/>
                    <a:p>
                      <a:pPr marL="0" marR="0" algn="ctr">
                        <a:spcBef>
                          <a:spcPts val="0"/>
                        </a:spcBef>
                        <a:spcAft>
                          <a:spcPts val="0"/>
                        </a:spcAft>
                      </a:pPr>
                      <a:r>
                        <a:rPr lang="en-US" sz="2400" b="1" dirty="0">
                          <a:effectLst/>
                        </a:rPr>
                        <a:t>50</a:t>
                      </a:r>
                      <a:endParaRPr lang="en-US" sz="2400" b="1" dirty="0">
                        <a:effectLst/>
                        <a:latin typeface="Times New Roman" panose="02020603050405020304" pitchFamily="18" charset="0"/>
                        <a:ea typeface="Calibri" panose="020F0502020204030204" pitchFamily="34" charset="0"/>
                      </a:endParaRPr>
                    </a:p>
                  </a:txBody>
                  <a:tcPr marL="81371" marR="81371" marT="0" marB="0"/>
                </a:tc>
              </a:tr>
            </a:tbl>
          </a:graphicData>
        </a:graphic>
      </p:graphicFrame>
      <p:sp>
        <p:nvSpPr>
          <p:cNvPr id="4" name="TextBox 3"/>
          <p:cNvSpPr txBox="1"/>
          <p:nvPr/>
        </p:nvSpPr>
        <p:spPr>
          <a:xfrm>
            <a:off x="206062" y="334848"/>
            <a:ext cx="11676845" cy="830997"/>
          </a:xfrm>
          <a:prstGeom prst="rect">
            <a:avLst/>
          </a:prstGeom>
          <a:noFill/>
        </p:spPr>
        <p:txBody>
          <a:bodyPr wrap="square" rtlCol="0">
            <a:spAutoFit/>
          </a:bodyPr>
          <a:lstStyle/>
          <a:p>
            <a:pPr algn="ctr"/>
            <a:r>
              <a:rPr lang="en-US" sz="2400" b="1" dirty="0"/>
              <a:t>Lowest Possible FAR Subtest Standard Scores (Raw Score = 0)</a:t>
            </a:r>
            <a:endParaRPr lang="en-US" sz="2400" dirty="0"/>
          </a:p>
          <a:p>
            <a:pPr algn="ctr"/>
            <a:r>
              <a:rPr lang="en-US" sz="2400" dirty="0"/>
              <a:t>Scores </a:t>
            </a:r>
            <a:r>
              <a:rPr lang="en-US" sz="2400" dirty="0" smtClean="0"/>
              <a:t>above </a:t>
            </a:r>
            <a:r>
              <a:rPr lang="en-US" sz="2400" dirty="0"/>
              <a:t>the first percentile (lowest 1% of all scores) are in </a:t>
            </a:r>
            <a:r>
              <a:rPr lang="en-US" sz="2400" dirty="0" smtClean="0">
                <a:solidFill>
                  <a:srgbClr val="FF0000"/>
                </a:solidFill>
              </a:rPr>
              <a:t>red</a:t>
            </a:r>
            <a:r>
              <a:rPr lang="en-US" sz="2400" dirty="0" smtClean="0"/>
              <a:t>.</a:t>
            </a:r>
            <a:endParaRPr lang="en-US" sz="2400" dirty="0"/>
          </a:p>
        </p:txBody>
      </p:sp>
      <p:sp>
        <p:nvSpPr>
          <p:cNvPr id="5" name="TextBox 4"/>
          <p:cNvSpPr txBox="1"/>
          <p:nvPr/>
        </p:nvSpPr>
        <p:spPr>
          <a:xfrm>
            <a:off x="412126" y="4546238"/>
            <a:ext cx="11676845" cy="1862048"/>
          </a:xfrm>
          <a:prstGeom prst="rect">
            <a:avLst/>
          </a:prstGeom>
          <a:noFill/>
        </p:spPr>
        <p:txBody>
          <a:bodyPr wrap="square" rtlCol="0">
            <a:spAutoFit/>
          </a:bodyPr>
          <a:lstStyle/>
          <a:p>
            <a:r>
              <a:rPr lang="en-US" sz="2300" dirty="0"/>
              <a:t>By fifth grade (age 10 years), a child who makes no response at all will score in the lowest one percent of same-grade and same-age students on all FAR subtests.  In PK, a totally unresponsive child's scores would range from 70 (percentile rank 2) to 85 (percentile rank 16).  A totally unresponsive Kindergartener would have scores from 50 (percentile rank 0.1) to 75 (percentile rank 5</a:t>
            </a:r>
            <a:r>
              <a:rPr lang="en-US" sz="2300" dirty="0" smtClean="0"/>
              <a:t>).</a:t>
            </a:r>
            <a:endParaRPr lang="en-US" sz="2300" dirty="0"/>
          </a:p>
        </p:txBody>
      </p:sp>
    </p:spTree>
    <p:extLst>
      <p:ext uri="{BB962C8B-B14F-4D97-AF65-F5344CB8AC3E}">
        <p14:creationId xmlns:p14="http://schemas.microsoft.com/office/powerpoint/2010/main" xmlns="" val="4803869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1723" y="1429554"/>
          <a:ext cx="11814208" cy="3322320"/>
        </p:xfrm>
        <a:graphic>
          <a:graphicData uri="http://schemas.openxmlformats.org/drawingml/2006/table">
            <a:tbl>
              <a:tblPr firstRow="1" firstCol="1" bandRow="1">
                <a:tableStyleId>{5C22544A-7EE6-4342-B048-85BDC9FD1C3A}</a:tableStyleId>
              </a:tblPr>
              <a:tblGrid>
                <a:gridCol w="738388"/>
                <a:gridCol w="738388"/>
                <a:gridCol w="738388"/>
                <a:gridCol w="738388"/>
                <a:gridCol w="738388"/>
                <a:gridCol w="738388"/>
                <a:gridCol w="738388"/>
                <a:gridCol w="738388"/>
                <a:gridCol w="738388"/>
                <a:gridCol w="738388"/>
                <a:gridCol w="738388"/>
                <a:gridCol w="738388"/>
                <a:gridCol w="738388"/>
                <a:gridCol w="738388"/>
                <a:gridCol w="738388"/>
                <a:gridCol w="738388"/>
              </a:tblGrid>
              <a:tr h="253478">
                <a:tc>
                  <a:txBody>
                    <a:bodyPr/>
                    <a:lstStyle/>
                    <a:p>
                      <a:pPr marL="0" marR="0" algn="ctr">
                        <a:spcBef>
                          <a:spcPts val="0"/>
                        </a:spcBef>
                        <a:spcAft>
                          <a:spcPts val="0"/>
                        </a:spcAft>
                      </a:pPr>
                      <a:r>
                        <a:rPr lang="en-US" sz="1600" dirty="0">
                          <a:effectLst/>
                        </a:rPr>
                        <a:t>Grade</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PA</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1800" dirty="0">
                          <a:effectLst/>
                        </a:rPr>
                        <a:t>NWD</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ISO</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ORF</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PS</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RAN</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VF</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VP</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IRR</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OP</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SC</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WR</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MP</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SRF-C</a:t>
                      </a:r>
                      <a:endParaRPr lang="en-US" sz="20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0" marR="0" algn="ctr">
                        <a:spcBef>
                          <a:spcPts val="0"/>
                        </a:spcBef>
                        <a:spcAft>
                          <a:spcPts val="0"/>
                        </a:spcAft>
                      </a:pPr>
                      <a:r>
                        <a:rPr lang="en-US" sz="2000" dirty="0">
                          <a:effectLst/>
                        </a:rPr>
                        <a:t>SRF-R</a:t>
                      </a:r>
                      <a:endParaRPr lang="en-US" sz="2000" dirty="0">
                        <a:effectLst/>
                        <a:latin typeface="Times New Roman" panose="02020603050405020304" pitchFamily="18" charset="0"/>
                        <a:ea typeface="Calibri" panose="020F0502020204030204" pitchFamily="34" charset="0"/>
                      </a:endParaRPr>
                    </a:p>
                  </a:txBody>
                  <a:tcPr marL="0" marR="0" marT="0" marB="0" anchor="ctr"/>
                </a:tc>
              </a:tr>
              <a:tr h="253478">
                <a:tc>
                  <a:txBody>
                    <a:bodyPr/>
                    <a:lstStyle/>
                    <a:p>
                      <a:pPr marL="0" marR="0" algn="ctr">
                        <a:spcBef>
                          <a:spcPts val="0"/>
                        </a:spcBef>
                        <a:spcAft>
                          <a:spcPts val="0"/>
                        </a:spcAft>
                      </a:pPr>
                      <a:r>
                        <a:rPr lang="en-US" sz="1400" dirty="0" smtClean="0">
                          <a:effectLst/>
                        </a:rPr>
                        <a:t>15-16</a:t>
                      </a:r>
                      <a:endParaRPr lang="en-US" sz="14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141</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139</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143</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148</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r h="253478">
                <a:tc>
                  <a:txBody>
                    <a:bodyPr/>
                    <a:lstStyle/>
                    <a:p>
                      <a:pPr marL="0" marR="0" algn="ctr">
                        <a:spcBef>
                          <a:spcPts val="0"/>
                        </a:spcBef>
                        <a:spcAft>
                          <a:spcPts val="0"/>
                        </a:spcAft>
                      </a:pPr>
                      <a:r>
                        <a:rPr lang="en-US" sz="1400" dirty="0">
                          <a:effectLst/>
                        </a:rPr>
                        <a:t>13-14</a:t>
                      </a:r>
                      <a:endParaRPr lang="en-US" sz="14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141</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147</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143</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132</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r h="253478">
                <a:tc>
                  <a:txBody>
                    <a:bodyPr/>
                    <a:lstStyle/>
                    <a:p>
                      <a:pPr marL="0" marR="0" algn="ctr">
                        <a:spcBef>
                          <a:spcPts val="0"/>
                        </a:spcBef>
                        <a:spcAft>
                          <a:spcPts val="0"/>
                        </a:spcAft>
                      </a:pPr>
                      <a:r>
                        <a:rPr lang="en-US" sz="1800" dirty="0">
                          <a:effectLst/>
                        </a:rPr>
                        <a:t>12</a:t>
                      </a:r>
                      <a:endParaRPr lang="en-US" sz="18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135</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141</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132</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148</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144</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137</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r h="253478">
                <a:tc>
                  <a:txBody>
                    <a:bodyPr/>
                    <a:lstStyle/>
                    <a:p>
                      <a:pPr marL="0" marR="0" algn="ctr">
                        <a:spcBef>
                          <a:spcPts val="0"/>
                        </a:spcBef>
                        <a:spcAft>
                          <a:spcPts val="0"/>
                        </a:spcAft>
                      </a:pPr>
                      <a:r>
                        <a:rPr lang="en-US" sz="1800" dirty="0">
                          <a:effectLst/>
                        </a:rPr>
                        <a:t>11</a:t>
                      </a:r>
                      <a:endParaRPr lang="en-US" sz="18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122</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120</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132</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142</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134</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123</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144</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141</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r h="253478">
                <a:tc>
                  <a:txBody>
                    <a:bodyPr/>
                    <a:lstStyle/>
                    <a:p>
                      <a:pPr marL="0" marR="0" algn="ctr">
                        <a:spcBef>
                          <a:spcPts val="0"/>
                        </a:spcBef>
                        <a:spcAft>
                          <a:spcPts val="0"/>
                        </a:spcAft>
                      </a:pPr>
                      <a:r>
                        <a:rPr lang="en-US" sz="1800" dirty="0">
                          <a:effectLst/>
                        </a:rPr>
                        <a:t>10</a:t>
                      </a:r>
                      <a:endParaRPr lang="en-US" sz="18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122</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124</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134</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143</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137</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127</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144</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142</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smtClean="0">
                          <a:effectLst/>
                        </a:rPr>
                        <a:t>140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r h="253478">
                <a:tc>
                  <a:txBody>
                    <a:bodyPr/>
                    <a:lstStyle/>
                    <a:p>
                      <a:pPr marL="0" marR="0" algn="ctr">
                        <a:spcBef>
                          <a:spcPts val="0"/>
                        </a:spcBef>
                        <a:spcAft>
                          <a:spcPts val="0"/>
                        </a:spcAft>
                      </a:pPr>
                      <a:r>
                        <a:rPr lang="en-US" sz="1800" dirty="0">
                          <a:effectLst/>
                        </a:rPr>
                        <a:t>9</a:t>
                      </a:r>
                      <a:endParaRPr lang="en-US" sz="18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125</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126</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122</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137</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145</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141</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128</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145</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r h="253478">
                <a:tc>
                  <a:txBody>
                    <a:bodyPr/>
                    <a:lstStyle/>
                    <a:p>
                      <a:pPr marL="0" marR="0" algn="ctr">
                        <a:spcBef>
                          <a:spcPts val="0"/>
                        </a:spcBef>
                        <a:spcAft>
                          <a:spcPts val="0"/>
                        </a:spcAft>
                      </a:pPr>
                      <a:r>
                        <a:rPr lang="en-US" sz="1800" dirty="0">
                          <a:effectLst/>
                        </a:rPr>
                        <a:t>8</a:t>
                      </a:r>
                      <a:endParaRPr lang="en-US" sz="18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127</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129</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128</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141</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146</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146</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146</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smtClean="0">
                          <a:effectLst/>
                        </a:rPr>
                        <a:t>142</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r h="253478">
                <a:tc>
                  <a:txBody>
                    <a:bodyPr/>
                    <a:lstStyle/>
                    <a:p>
                      <a:pPr marL="0" marR="0" algn="ctr">
                        <a:spcBef>
                          <a:spcPts val="0"/>
                        </a:spcBef>
                        <a:spcAft>
                          <a:spcPts val="0"/>
                        </a:spcAft>
                      </a:pPr>
                      <a:r>
                        <a:rPr lang="en-US" sz="1800" dirty="0">
                          <a:effectLst/>
                        </a:rPr>
                        <a:t>7</a:t>
                      </a:r>
                      <a:endParaRPr lang="en-US" sz="18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129</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133</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solidFill>
                            <a:srgbClr val="FF0000"/>
                          </a:solidFill>
                          <a:effectLst/>
                        </a:rPr>
                        <a:t>131</a:t>
                      </a:r>
                      <a:endParaRPr lang="en-US" sz="2200" dirty="0">
                        <a:solidFill>
                          <a:srgbClr val="FF0000"/>
                        </a:solidFill>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146</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148</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136</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smtClean="0">
                          <a:effectLst/>
                        </a:rPr>
                        <a:t>143</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r h="253478">
                <a:tc>
                  <a:txBody>
                    <a:bodyPr/>
                    <a:lstStyle/>
                    <a:p>
                      <a:pPr marL="0" marR="0" algn="ctr">
                        <a:spcBef>
                          <a:spcPts val="0"/>
                        </a:spcBef>
                        <a:spcAft>
                          <a:spcPts val="0"/>
                        </a:spcAft>
                      </a:pPr>
                      <a:r>
                        <a:rPr lang="en-US" sz="1800" dirty="0">
                          <a:effectLst/>
                        </a:rPr>
                        <a:t>6</a:t>
                      </a:r>
                      <a:endParaRPr lang="en-US" sz="18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133</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137</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135</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143</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smtClean="0">
                          <a:effectLst/>
                        </a:rPr>
                        <a:t>143</a:t>
                      </a:r>
                      <a:endParaRPr lang="en-US" sz="2200" dirty="0">
                        <a:effectLst/>
                        <a:latin typeface="Times New Roman" panose="02020603050405020304" pitchFamily="18" charset="0"/>
                        <a:ea typeface="Calibri" panose="020F0502020204030204" pitchFamily="34" charset="0"/>
                      </a:endParaRPr>
                    </a:p>
                  </a:txBody>
                  <a:tcPr marL="86456" marR="86456" marT="0" marB="0"/>
                </a:tc>
                <a:tc>
                  <a:txBody>
                    <a:bodyPr/>
                    <a:lstStyle/>
                    <a:p>
                      <a:pPr marL="0" marR="0" algn="ctr">
                        <a:spcBef>
                          <a:spcPts val="0"/>
                        </a:spcBef>
                        <a:spcAft>
                          <a:spcPts val="0"/>
                        </a:spcAft>
                      </a:pPr>
                      <a:r>
                        <a:rPr lang="en-US" sz="2200" dirty="0">
                          <a:effectLst/>
                        </a:rPr>
                        <a:t>150</a:t>
                      </a:r>
                      <a:endParaRPr lang="en-US" sz="2200" dirty="0">
                        <a:effectLst/>
                        <a:latin typeface="Times New Roman" panose="02020603050405020304" pitchFamily="18" charset="0"/>
                        <a:ea typeface="Calibri" panose="020F0502020204030204" pitchFamily="34" charset="0"/>
                      </a:endParaRPr>
                    </a:p>
                  </a:txBody>
                  <a:tcPr marL="86456" marR="86456" marT="0" marB="0"/>
                </a:tc>
              </a:tr>
            </a:tbl>
          </a:graphicData>
        </a:graphic>
      </p:graphicFrame>
      <p:sp>
        <p:nvSpPr>
          <p:cNvPr id="3" name="TextBox 2"/>
          <p:cNvSpPr txBox="1"/>
          <p:nvPr/>
        </p:nvSpPr>
        <p:spPr>
          <a:xfrm>
            <a:off x="171724" y="347727"/>
            <a:ext cx="11676841" cy="830997"/>
          </a:xfrm>
          <a:prstGeom prst="rect">
            <a:avLst/>
          </a:prstGeom>
          <a:noFill/>
        </p:spPr>
        <p:txBody>
          <a:bodyPr wrap="square" rtlCol="0">
            <a:spAutoFit/>
          </a:bodyPr>
          <a:lstStyle/>
          <a:p>
            <a:pPr algn="ctr"/>
            <a:r>
              <a:rPr lang="en-US" sz="2400" b="1" dirty="0"/>
              <a:t>Highest Possible FAR Subtest Standard Scores (Perfect Raw Score)</a:t>
            </a:r>
            <a:endParaRPr lang="en-US" sz="2400" dirty="0"/>
          </a:p>
          <a:p>
            <a:pPr algn="ctr"/>
            <a:r>
              <a:rPr lang="en-US" sz="2400" dirty="0"/>
              <a:t>Scores </a:t>
            </a:r>
            <a:r>
              <a:rPr lang="en-US" sz="2400" dirty="0" smtClean="0"/>
              <a:t>below the </a:t>
            </a:r>
            <a:r>
              <a:rPr lang="en-US" sz="2400" dirty="0"/>
              <a:t>99th percentile (highest 1% of all scores) are in </a:t>
            </a:r>
            <a:r>
              <a:rPr lang="en-US" sz="2400" dirty="0" smtClean="0">
                <a:solidFill>
                  <a:srgbClr val="FF0000"/>
                </a:solidFill>
              </a:rPr>
              <a:t>red</a:t>
            </a:r>
            <a:r>
              <a:rPr lang="en-US" sz="2400" dirty="0" smtClean="0"/>
              <a:t>.</a:t>
            </a:r>
            <a:endParaRPr lang="en-US" dirty="0"/>
          </a:p>
        </p:txBody>
      </p:sp>
      <p:sp>
        <p:nvSpPr>
          <p:cNvPr id="4" name="TextBox 3"/>
          <p:cNvSpPr txBox="1"/>
          <p:nvPr/>
        </p:nvSpPr>
        <p:spPr>
          <a:xfrm>
            <a:off x="257584" y="5177306"/>
            <a:ext cx="11676841" cy="1384995"/>
          </a:xfrm>
          <a:prstGeom prst="rect">
            <a:avLst/>
          </a:prstGeom>
          <a:noFill/>
        </p:spPr>
        <p:txBody>
          <a:bodyPr wrap="square" rtlCol="0">
            <a:spAutoFit/>
          </a:bodyPr>
          <a:lstStyle/>
          <a:p>
            <a:r>
              <a:rPr lang="en-US" sz="2100" dirty="0"/>
              <a:t>In sixth grade (age 11 years), a child who earns the highest possible raw score (no errors at all or greatest measured speed) will score in the highest one percent of same-grade and same-age students on all FAR subtests.  In 12th grade, a perfect raw score would range from 120 (percentile rank 91) to 150 (percentile rank 99.9).</a:t>
            </a:r>
          </a:p>
        </p:txBody>
      </p:sp>
    </p:spTree>
    <p:extLst>
      <p:ext uri="{BB962C8B-B14F-4D97-AF65-F5344CB8AC3E}">
        <p14:creationId xmlns:p14="http://schemas.microsoft.com/office/powerpoint/2010/main" xmlns="" val="29820498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99"/>
            <a:ext cx="10515600" cy="1325563"/>
          </a:xfrm>
        </p:spPr>
        <p:txBody>
          <a:bodyPr/>
          <a:lstStyle/>
          <a:p>
            <a:pPr algn="ctr"/>
            <a:r>
              <a:rPr lang="en-US" dirty="0" smtClean="0">
                <a:latin typeface="Calibri" panose="020F0502020204030204" pitchFamily="34" charset="0"/>
                <a:cs typeface="Calibri" panose="020F0502020204030204" pitchFamily="34" charset="0"/>
              </a:rPr>
              <a:t>Reliable Score Changes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224732"/>
            <a:ext cx="10515600" cy="5476514"/>
          </a:xfrm>
        </p:spPr>
        <p:txBody>
          <a:bodyPr>
            <a:normAutofit/>
          </a:bodyPr>
          <a:lstStyle/>
          <a:p>
            <a:r>
              <a:rPr lang="en-US" sz="3600" dirty="0" smtClean="0"/>
              <a:t>Appendix H of the FAR </a:t>
            </a:r>
            <a:r>
              <a:rPr lang="en-US" sz="3600" i="1" dirty="0" smtClean="0"/>
              <a:t>Professional Manual</a:t>
            </a:r>
            <a:r>
              <a:rPr lang="en-US" sz="3600" dirty="0" smtClean="0"/>
              <a:t> provides tables to determine whether changes in test scores are statistically significant (too large to be likely to have occurred just by random variation).</a:t>
            </a:r>
          </a:p>
          <a:p>
            <a:r>
              <a:rPr lang="en-US" sz="3600" dirty="0" smtClean="0"/>
              <a:t>The tables do not appear to take into account </a:t>
            </a:r>
            <a:r>
              <a:rPr lang="en-US" sz="3600" dirty="0"/>
              <a:t>the span of time </a:t>
            </a:r>
            <a:r>
              <a:rPr lang="en-US" sz="3600" dirty="0" smtClean="0"/>
              <a:t>or the times of year for first and second tests.</a:t>
            </a:r>
          </a:p>
          <a:p>
            <a:r>
              <a:rPr lang="en-US" sz="3600" dirty="0" smtClean="0"/>
              <a:t>Values are given for probabilities of less than .01 or .05 (1 or 5 chances in 100), but also .10 and .15, which we would </a:t>
            </a:r>
            <a:r>
              <a:rPr lang="en-US" sz="3600" u="sng" dirty="0" smtClean="0"/>
              <a:t>not</a:t>
            </a:r>
            <a:r>
              <a:rPr lang="en-US" sz="3600" dirty="0" smtClean="0"/>
              <a:t> recommend considering significant.</a:t>
            </a:r>
          </a:p>
        </p:txBody>
      </p:sp>
    </p:spTree>
    <p:extLst>
      <p:ext uri="{BB962C8B-B14F-4D97-AF65-F5344CB8AC3E}">
        <p14:creationId xmlns:p14="http://schemas.microsoft.com/office/powerpoint/2010/main" xmlns="" val="20381479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41413" y="330477"/>
            <a:ext cx="9905998" cy="622561"/>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b="1" dirty="0" smtClean="0">
                <a:solidFill>
                  <a:schemeClr val="bg1"/>
                </a:solidFill>
              </a:rPr>
              <a:t>Reliable Change Scores</a:t>
            </a:r>
            <a:endParaRPr lang="en-US" b="1"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73694" t="14274" r="3547" b="78253"/>
          <a:stretch/>
        </p:blipFill>
        <p:spPr>
          <a:xfrm>
            <a:off x="1996260" y="884493"/>
            <a:ext cx="8116734" cy="3456409"/>
          </a:xfrm>
          <a:prstGeom prst="rect">
            <a:avLst/>
          </a:prstGeom>
        </p:spPr>
      </p:pic>
      <p:sp>
        <p:nvSpPr>
          <p:cNvPr id="2" name="TextBox 1"/>
          <p:cNvSpPr txBox="1"/>
          <p:nvPr/>
        </p:nvSpPr>
        <p:spPr>
          <a:xfrm>
            <a:off x="614149" y="4858603"/>
            <a:ext cx="10918209" cy="1569660"/>
          </a:xfrm>
          <a:prstGeom prst="rect">
            <a:avLst/>
          </a:prstGeom>
          <a:noFill/>
        </p:spPr>
        <p:txBody>
          <a:bodyPr wrap="square" rtlCol="0">
            <a:spAutoFit/>
          </a:bodyPr>
          <a:lstStyle/>
          <a:p>
            <a:r>
              <a:rPr lang="en-US" sz="4800" dirty="0" smtClean="0">
                <a:solidFill>
                  <a:schemeClr val="bg1"/>
                </a:solidFill>
              </a:rPr>
              <a:t>  </a:t>
            </a:r>
            <a:r>
              <a:rPr lang="en-US" sz="4800" dirty="0" smtClean="0"/>
              <a:t>    Libertine          Liberal        Conservative</a:t>
            </a:r>
          </a:p>
          <a:p>
            <a:r>
              <a:rPr lang="en-US" sz="4800" dirty="0"/>
              <a:t> </a:t>
            </a:r>
            <a:r>
              <a:rPr lang="en-US" sz="4800" dirty="0" smtClean="0"/>
              <a:t>               Libertarian     Moderate</a:t>
            </a:r>
            <a:endParaRPr lang="en-US" sz="4800" dirty="0"/>
          </a:p>
        </p:txBody>
      </p:sp>
      <p:cxnSp>
        <p:nvCxnSpPr>
          <p:cNvPr id="9" name="Straight Arrow Connector 8"/>
          <p:cNvCxnSpPr/>
          <p:nvPr/>
        </p:nvCxnSpPr>
        <p:spPr>
          <a:xfrm flipV="1">
            <a:off x="2852382" y="3957852"/>
            <a:ext cx="0" cy="107817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396856" y="3960125"/>
            <a:ext cx="13644" cy="179923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968624" y="3976044"/>
            <a:ext cx="0" cy="107817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098519" y="3966940"/>
            <a:ext cx="0" cy="107817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51775" y="3948749"/>
            <a:ext cx="13644" cy="179923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14797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1789"/>
            <a:ext cx="7886700" cy="690942"/>
          </a:xfrm>
        </p:spPr>
        <p:txBody>
          <a:bodyPr>
            <a:normAutofit fontScale="90000"/>
          </a:bodyPr>
          <a:lstStyle/>
          <a:p>
            <a:pPr algn="ctr"/>
            <a:r>
              <a:rPr lang="en-US" b="1" dirty="0" smtClean="0">
                <a:solidFill>
                  <a:srgbClr val="0000FF"/>
                </a:solidFill>
              </a:rPr>
              <a:t>Skills and Error Analyses</a:t>
            </a:r>
            <a:endParaRPr lang="en-US" b="1" dirty="0">
              <a:solidFill>
                <a:srgbClr val="0000FF"/>
              </a:solidFill>
            </a:endParaRPr>
          </a:p>
        </p:txBody>
      </p:sp>
      <p:sp>
        <p:nvSpPr>
          <p:cNvPr id="3" name="Content Placeholder 2"/>
          <p:cNvSpPr>
            <a:spLocks noGrp="1"/>
          </p:cNvSpPr>
          <p:nvPr>
            <p:ph idx="1"/>
          </p:nvPr>
        </p:nvSpPr>
        <p:spPr>
          <a:xfrm>
            <a:off x="309093" y="965916"/>
            <a:ext cx="11645299" cy="5254582"/>
          </a:xfrm>
          <a:noFill/>
        </p:spPr>
        <p:txBody>
          <a:bodyPr>
            <a:normAutofit/>
          </a:bodyPr>
          <a:lstStyle/>
          <a:p>
            <a:pPr marL="0" indent="0">
              <a:buNone/>
            </a:pPr>
            <a:r>
              <a:rPr lang="en-US" sz="3300" dirty="0"/>
              <a:t>Examiners spend too much time testing and too little </a:t>
            </a:r>
            <a:r>
              <a:rPr lang="en-US" sz="3300" dirty="0" smtClean="0"/>
              <a:t>analyzing</a:t>
            </a:r>
            <a:r>
              <a:rPr lang="en-US" sz="3300" dirty="0"/>
              <a:t>.</a:t>
            </a:r>
          </a:p>
          <a:p>
            <a:r>
              <a:rPr lang="en-US" sz="3300" dirty="0"/>
              <a:t>The FAR offers Skills and Error Analyses forms in Appendix I.</a:t>
            </a:r>
          </a:p>
          <a:p>
            <a:r>
              <a:rPr lang="en-US" sz="3300" dirty="0"/>
              <a:t>Unfortunately, these analyses are not normed, but they are useful.</a:t>
            </a:r>
          </a:p>
          <a:p>
            <a:r>
              <a:rPr lang="en-US" sz="3300" dirty="0"/>
              <a:t>They compare categories within subtests (e.g., % correct for Synonyms vs. Antonyms)</a:t>
            </a:r>
          </a:p>
          <a:p>
            <a:r>
              <a:rPr lang="en-US" sz="3300" dirty="0"/>
              <a:t>and same </a:t>
            </a:r>
            <a:r>
              <a:rPr lang="en-US" sz="3300" dirty="0" smtClean="0"/>
              <a:t>items </a:t>
            </a:r>
            <a:r>
              <a:rPr lang="en-US" sz="3300" dirty="0"/>
              <a:t>on two subtests (e.g., target word on ISO vs. </a:t>
            </a:r>
            <a:r>
              <a:rPr lang="en-US" sz="3300" dirty="0" smtClean="0"/>
              <a:t>ORF).</a:t>
            </a:r>
          </a:p>
          <a:p>
            <a:r>
              <a:rPr lang="en-US" sz="3300" dirty="0" smtClean="0"/>
              <a:t>A few examples follow.</a:t>
            </a:r>
            <a:endParaRPr lang="en-US" sz="3300" dirty="0"/>
          </a:p>
        </p:txBody>
      </p:sp>
    </p:spTree>
    <p:extLst>
      <p:ext uri="{BB962C8B-B14F-4D97-AF65-F5344CB8AC3E}">
        <p14:creationId xmlns:p14="http://schemas.microsoft.com/office/powerpoint/2010/main" xmlns="" val="9105987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1789"/>
            <a:ext cx="7886700" cy="690942"/>
          </a:xfrm>
        </p:spPr>
        <p:txBody>
          <a:bodyPr>
            <a:normAutofit fontScale="90000"/>
          </a:bodyPr>
          <a:lstStyle/>
          <a:p>
            <a:pPr algn="ctr"/>
            <a:r>
              <a:rPr lang="en-US" b="1" dirty="0" smtClean="0">
                <a:solidFill>
                  <a:srgbClr val="0000FF"/>
                </a:solidFill>
              </a:rPr>
              <a:t>Skills and Error Analyses</a:t>
            </a:r>
            <a:endParaRPr lang="en-US" b="1" dirty="0">
              <a:solidFill>
                <a:srgbClr val="0000FF"/>
              </a:solidFill>
            </a:endParaRPr>
          </a:p>
        </p:txBody>
      </p:sp>
      <p:sp>
        <p:nvSpPr>
          <p:cNvPr id="3" name="Content Placeholder 2"/>
          <p:cNvSpPr>
            <a:spLocks noGrp="1"/>
          </p:cNvSpPr>
          <p:nvPr>
            <p:ph idx="1"/>
          </p:nvPr>
        </p:nvSpPr>
        <p:spPr>
          <a:xfrm>
            <a:off x="515155" y="772731"/>
            <a:ext cx="11294772" cy="5962920"/>
          </a:xfrm>
          <a:noFill/>
        </p:spPr>
        <p:txBody>
          <a:bodyPr>
            <a:normAutofit/>
          </a:bodyPr>
          <a:lstStyle/>
          <a:p>
            <a:pPr marL="0" indent="0">
              <a:lnSpc>
                <a:spcPct val="100000"/>
              </a:lnSpc>
              <a:buNone/>
            </a:pPr>
            <a:r>
              <a:rPr lang="en-US" sz="3600" dirty="0" smtClean="0"/>
              <a:t>This is what the authors call the optional Level 5 of interpretation.</a:t>
            </a:r>
            <a:endParaRPr lang="en-US" sz="3600" dirty="0"/>
          </a:p>
          <a:p>
            <a:pPr marL="0" indent="0">
              <a:lnSpc>
                <a:spcPct val="100000"/>
              </a:lnSpc>
              <a:buNone/>
            </a:pPr>
            <a:r>
              <a:rPr lang="en-US" sz="3600" dirty="0" smtClean="0"/>
              <a:t>"An error analysis identifies the types of miscues the examinee tends to make during the reading process.  Being aware of consistent error patterns </a:t>
            </a:r>
            <a:r>
              <a:rPr lang="en-US" sz="3600" dirty="0"/>
              <a:t>i</a:t>
            </a:r>
            <a:r>
              <a:rPr lang="en-US" sz="3600" dirty="0" smtClean="0"/>
              <a:t>s extremely useful for intervention planning and decision making.  For instance, if an examinee consistently has difficulty with medical vowel positions in words, targeted interventions can be applied directly at fostering this particular skill" (p. 74).</a:t>
            </a:r>
            <a:endParaRPr lang="en-US" sz="3600" dirty="0"/>
          </a:p>
        </p:txBody>
      </p:sp>
    </p:spTree>
    <p:extLst>
      <p:ext uri="{BB962C8B-B14F-4D97-AF65-F5344CB8AC3E}">
        <p14:creationId xmlns:p14="http://schemas.microsoft.com/office/powerpoint/2010/main" xmlns="" val="36200162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1789"/>
            <a:ext cx="7886700" cy="690942"/>
          </a:xfrm>
        </p:spPr>
        <p:txBody>
          <a:bodyPr>
            <a:normAutofit fontScale="90000"/>
          </a:bodyPr>
          <a:lstStyle/>
          <a:p>
            <a:pPr algn="ctr"/>
            <a:r>
              <a:rPr lang="en-US" b="1" dirty="0" smtClean="0">
                <a:solidFill>
                  <a:srgbClr val="0000FF"/>
                </a:solidFill>
              </a:rPr>
              <a:t>Skills and Error Analyses</a:t>
            </a:r>
            <a:endParaRPr lang="en-US" b="1" dirty="0">
              <a:solidFill>
                <a:srgbClr val="0000FF"/>
              </a:solidFill>
            </a:endParaRPr>
          </a:p>
        </p:txBody>
      </p:sp>
      <p:sp>
        <p:nvSpPr>
          <p:cNvPr id="3" name="Content Placeholder 2"/>
          <p:cNvSpPr>
            <a:spLocks noGrp="1"/>
          </p:cNvSpPr>
          <p:nvPr>
            <p:ph idx="1"/>
          </p:nvPr>
        </p:nvSpPr>
        <p:spPr>
          <a:xfrm>
            <a:off x="772733" y="772731"/>
            <a:ext cx="10756658" cy="5383370"/>
          </a:xfrm>
          <a:noFill/>
        </p:spPr>
        <p:txBody>
          <a:bodyPr>
            <a:normAutofit/>
          </a:bodyPr>
          <a:lstStyle/>
          <a:p>
            <a:pPr>
              <a:lnSpc>
                <a:spcPct val="100000"/>
              </a:lnSpc>
            </a:pPr>
            <a:r>
              <a:rPr lang="en-US" sz="3600" dirty="0" smtClean="0"/>
              <a:t>Maximum number of phonemic blends and segmentations helps determine phonological working memory capacity, important for planning interventions.</a:t>
            </a:r>
            <a:endParaRPr lang="en-US" sz="3600" dirty="0"/>
          </a:p>
          <a:p>
            <a:pPr>
              <a:lnSpc>
                <a:spcPct val="100000"/>
              </a:lnSpc>
            </a:pPr>
            <a:r>
              <a:rPr lang="en-US" sz="3600" dirty="0" smtClean="0"/>
              <a:t>Phonological categories help differentiate between basic skills, such as Rhyming and Blending, and advanced Manipulation skills.</a:t>
            </a:r>
            <a:endParaRPr lang="en-US" sz="3600" dirty="0"/>
          </a:p>
          <a:p>
            <a:pPr>
              <a:lnSpc>
                <a:spcPct val="100000"/>
              </a:lnSpc>
            </a:pPr>
            <a:r>
              <a:rPr lang="en-US" sz="3600" dirty="0" smtClean="0"/>
              <a:t>Maximum number of syllables in a single Nonsense Word helps estimate phonological working memory capacity.</a:t>
            </a:r>
            <a:endParaRPr lang="en-US" sz="3600" dirty="0"/>
          </a:p>
        </p:txBody>
      </p:sp>
    </p:spTree>
    <p:extLst>
      <p:ext uri="{BB962C8B-B14F-4D97-AF65-F5344CB8AC3E}">
        <p14:creationId xmlns:p14="http://schemas.microsoft.com/office/powerpoint/2010/main" xmlns="" val="2814260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288927"/>
            <a:ext cx="7886700" cy="930274"/>
          </a:xfrm>
        </p:spPr>
        <p:txBody>
          <a:bodyPr>
            <a:normAutofit/>
          </a:bodyPr>
          <a:lstStyle/>
          <a:p>
            <a:pPr algn="ctr"/>
            <a:r>
              <a:rPr lang="en-US" sz="6000" b="1" dirty="0" smtClean="0"/>
              <a:t>FAR NORMS</a:t>
            </a:r>
            <a:endParaRPr lang="en-US" sz="6000" b="1" dirty="0"/>
          </a:p>
        </p:txBody>
      </p:sp>
      <p:sp>
        <p:nvSpPr>
          <p:cNvPr id="5" name="Content Placeholder 4"/>
          <p:cNvSpPr>
            <a:spLocks noGrp="1"/>
          </p:cNvSpPr>
          <p:nvPr>
            <p:ph idx="1"/>
          </p:nvPr>
        </p:nvSpPr>
        <p:spPr>
          <a:xfrm>
            <a:off x="1249251" y="1390650"/>
            <a:ext cx="9994005" cy="4997271"/>
          </a:xfrm>
          <a:noFill/>
        </p:spPr>
        <p:txBody>
          <a:bodyPr>
            <a:normAutofit/>
          </a:bodyPr>
          <a:lstStyle/>
          <a:p>
            <a:pPr marL="365760" indent="-365760">
              <a:lnSpc>
                <a:spcPct val="100000"/>
              </a:lnSpc>
            </a:pPr>
            <a:r>
              <a:rPr lang="en-US" sz="4000" dirty="0" smtClean="0"/>
              <a:t>Most achievement tests have age-based norms as well as grade-based norms.  Most have age norms at intervals of less than a year (e.g., 10:0 – 10:3 or 10:0 – 10:6), at least for younger ages. </a:t>
            </a:r>
          </a:p>
          <a:p>
            <a:pPr marL="365760" indent="-365760">
              <a:lnSpc>
                <a:spcPct val="100000"/>
              </a:lnSpc>
            </a:pPr>
            <a:r>
              <a:rPr lang="en-US" sz="4000" dirty="0" smtClean="0"/>
              <a:t>Each norming system has its own special set of problems</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xmlns="" val="25324879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1789"/>
            <a:ext cx="7886700" cy="690942"/>
          </a:xfrm>
        </p:spPr>
        <p:txBody>
          <a:bodyPr>
            <a:normAutofit fontScale="90000"/>
          </a:bodyPr>
          <a:lstStyle/>
          <a:p>
            <a:pPr algn="ctr"/>
            <a:r>
              <a:rPr lang="en-US" b="1" dirty="0" smtClean="0">
                <a:solidFill>
                  <a:srgbClr val="0000FF"/>
                </a:solidFill>
              </a:rPr>
              <a:t>Skills and Error Analyses</a:t>
            </a:r>
            <a:endParaRPr lang="en-US" b="1" dirty="0">
              <a:solidFill>
                <a:srgbClr val="0000FF"/>
              </a:solidFill>
            </a:endParaRPr>
          </a:p>
        </p:txBody>
      </p:sp>
      <p:sp>
        <p:nvSpPr>
          <p:cNvPr id="3" name="Content Placeholder 2"/>
          <p:cNvSpPr>
            <a:spLocks noGrp="1"/>
          </p:cNvSpPr>
          <p:nvPr>
            <p:ph idx="1"/>
          </p:nvPr>
        </p:nvSpPr>
        <p:spPr>
          <a:xfrm>
            <a:off x="772733" y="772731"/>
            <a:ext cx="10756658" cy="5383370"/>
          </a:xfrm>
          <a:noFill/>
        </p:spPr>
        <p:txBody>
          <a:bodyPr>
            <a:normAutofit/>
          </a:bodyPr>
          <a:lstStyle/>
          <a:p>
            <a:pPr>
              <a:lnSpc>
                <a:spcPct val="100000"/>
              </a:lnSpc>
            </a:pPr>
            <a:r>
              <a:rPr lang="en-US" sz="3600" dirty="0" smtClean="0"/>
              <a:t>On Oral Reading Fluency, examiners can compare rate and accuracy.</a:t>
            </a:r>
            <a:endParaRPr lang="en-US" sz="3600" dirty="0"/>
          </a:p>
          <a:p>
            <a:pPr>
              <a:lnSpc>
                <a:spcPct val="100000"/>
              </a:lnSpc>
            </a:pPr>
            <a:r>
              <a:rPr lang="en-US" sz="3600" dirty="0" smtClean="0"/>
              <a:t>Comparing Oral Reading Fluency and Isolated Word Reading Fluency allows the obvious contrast.</a:t>
            </a:r>
            <a:endParaRPr lang="en-US" sz="3600" dirty="0"/>
          </a:p>
          <a:p>
            <a:pPr>
              <a:lnSpc>
                <a:spcPct val="100000"/>
              </a:lnSpc>
            </a:pPr>
            <a:r>
              <a:rPr lang="en-US" sz="3600" dirty="0" smtClean="0"/>
              <a:t>Verbal Fluency. "If repetitions are far apart in proximity, a working memory deficit may be present. If repetitions are close together or consecutive, a true perseverative error has occurred [which] generally reflect rigid and inflexible thinking" (p. 75).</a:t>
            </a:r>
            <a:endParaRPr lang="en-US" sz="3600" dirty="0"/>
          </a:p>
        </p:txBody>
      </p:sp>
    </p:spTree>
    <p:extLst>
      <p:ext uri="{BB962C8B-B14F-4D97-AF65-F5344CB8AC3E}">
        <p14:creationId xmlns:p14="http://schemas.microsoft.com/office/powerpoint/2010/main" xmlns="" val="41999069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1789"/>
            <a:ext cx="7886700" cy="690942"/>
          </a:xfrm>
        </p:spPr>
        <p:txBody>
          <a:bodyPr>
            <a:normAutofit fontScale="90000"/>
          </a:bodyPr>
          <a:lstStyle/>
          <a:p>
            <a:pPr algn="ctr"/>
            <a:r>
              <a:rPr lang="en-US" b="1" dirty="0" smtClean="0">
                <a:solidFill>
                  <a:srgbClr val="0000FF"/>
                </a:solidFill>
              </a:rPr>
              <a:t>Skills and Error Analyses</a:t>
            </a:r>
            <a:endParaRPr lang="en-US" b="1" dirty="0">
              <a:solidFill>
                <a:srgbClr val="0000FF"/>
              </a:solidFill>
            </a:endParaRPr>
          </a:p>
        </p:txBody>
      </p:sp>
      <p:sp>
        <p:nvSpPr>
          <p:cNvPr id="3" name="TextBox 2"/>
          <p:cNvSpPr txBox="1"/>
          <p:nvPr/>
        </p:nvSpPr>
        <p:spPr>
          <a:xfrm>
            <a:off x="2027583" y="1007165"/>
            <a:ext cx="8216347" cy="4832092"/>
          </a:xfrm>
          <a:prstGeom prst="rect">
            <a:avLst/>
          </a:prstGeom>
          <a:noFill/>
        </p:spPr>
        <p:txBody>
          <a:bodyPr wrap="square" rtlCol="0">
            <a:spAutoFit/>
          </a:bodyPr>
          <a:lstStyle/>
          <a:p>
            <a:r>
              <a:rPr lang="en-US" sz="4400" dirty="0" smtClean="0"/>
              <a:t>There are similar grade-level error analyses for:</a:t>
            </a:r>
          </a:p>
          <a:p>
            <a:pPr marL="365760" indent="-285750">
              <a:buFont typeface="Arial" panose="020B0604020202020204" pitchFamily="34" charset="0"/>
              <a:buChar char="•"/>
            </a:pPr>
            <a:r>
              <a:rPr lang="en-US" sz="4400" dirty="0" smtClean="0"/>
              <a:t>RAN (shown on previous slide)</a:t>
            </a:r>
          </a:p>
          <a:p>
            <a:pPr marL="365760" indent="-285750">
              <a:buFont typeface="Arial" panose="020B0604020202020204" pitchFamily="34" charset="0"/>
              <a:buChar char="•"/>
            </a:pPr>
            <a:r>
              <a:rPr lang="en-US" sz="4400" dirty="0" smtClean="0"/>
              <a:t>Verbal Fluency</a:t>
            </a:r>
          </a:p>
          <a:p>
            <a:pPr marL="365760" indent="-285750">
              <a:buFont typeface="Arial" panose="020B0604020202020204" pitchFamily="34" charset="0"/>
              <a:buChar char="•"/>
            </a:pPr>
            <a:r>
              <a:rPr lang="en-US" sz="4400" dirty="0" smtClean="0"/>
              <a:t>Visual Perception</a:t>
            </a:r>
          </a:p>
          <a:p>
            <a:pPr marL="365760" indent="-285750">
              <a:buFont typeface="Arial" panose="020B0604020202020204" pitchFamily="34" charset="0"/>
              <a:buChar char="•"/>
            </a:pPr>
            <a:r>
              <a:rPr lang="en-US" sz="4400" dirty="0" smtClean="0"/>
              <a:t>Word Recall Repetitions</a:t>
            </a:r>
          </a:p>
          <a:p>
            <a:pPr marL="365760" indent="-285750">
              <a:buFont typeface="Arial" panose="020B0604020202020204" pitchFamily="34" charset="0"/>
              <a:buChar char="•"/>
            </a:pPr>
            <a:r>
              <a:rPr lang="en-US" sz="4400" dirty="0" smtClean="0"/>
              <a:t>Word Recall Intrusions</a:t>
            </a:r>
          </a:p>
        </p:txBody>
      </p:sp>
    </p:spTree>
    <p:extLst>
      <p:ext uri="{BB962C8B-B14F-4D97-AF65-F5344CB8AC3E}">
        <p14:creationId xmlns:p14="http://schemas.microsoft.com/office/powerpoint/2010/main" xmlns="" val="23367414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477" y="170448"/>
            <a:ext cx="6209467" cy="690942"/>
          </a:xfrm>
        </p:spPr>
        <p:txBody>
          <a:bodyPr>
            <a:normAutofit fontScale="90000"/>
          </a:bodyPr>
          <a:lstStyle/>
          <a:p>
            <a:pPr algn="ctr"/>
            <a:r>
              <a:rPr lang="en-US" b="1" dirty="0" smtClean="0">
                <a:solidFill>
                  <a:srgbClr val="0000FF"/>
                </a:solidFill>
              </a:rPr>
              <a:t>Skills and Error Analyses</a:t>
            </a:r>
            <a:endParaRPr lang="en-US" b="1" dirty="0">
              <a:solidFill>
                <a:srgbClr val="0000FF"/>
              </a:solidFill>
            </a:endParaRPr>
          </a:p>
        </p:txBody>
      </p:sp>
      <p:sp>
        <p:nvSpPr>
          <p:cNvPr id="4" name="TextBox 3"/>
          <p:cNvSpPr txBox="1"/>
          <p:nvPr/>
        </p:nvSpPr>
        <p:spPr>
          <a:xfrm>
            <a:off x="2512994" y="861390"/>
            <a:ext cx="7222434" cy="550920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Positioning Sounds</a:t>
            </a:r>
          </a:p>
          <a:p>
            <a:pPr marL="742950" lvl="1" indent="-285750">
              <a:buFont typeface="Arial" panose="020B0604020202020204" pitchFamily="34" charset="0"/>
              <a:buChar char="•"/>
            </a:pPr>
            <a:r>
              <a:rPr lang="en-US" sz="3200" dirty="0" smtClean="0"/>
              <a:t>Long Vowel            	•  Short Vowel</a:t>
            </a:r>
          </a:p>
          <a:p>
            <a:pPr marL="742950" lvl="1" indent="-285750">
              <a:buFont typeface="Arial" panose="020B0604020202020204" pitchFamily="34" charset="0"/>
              <a:buChar char="•"/>
            </a:pPr>
            <a:r>
              <a:rPr lang="en-US" sz="3200" dirty="0" smtClean="0"/>
              <a:t>R-controlled Vowel  	•  Diphthong</a:t>
            </a:r>
          </a:p>
          <a:p>
            <a:pPr marL="742950" lvl="1" indent="-285750">
              <a:buFont typeface="Arial" panose="020B0604020202020204" pitchFamily="34" charset="0"/>
              <a:buChar char="•"/>
            </a:pPr>
            <a:r>
              <a:rPr lang="en-US" sz="3200" dirty="0" smtClean="0"/>
              <a:t>Digraph 					•  Schwa</a:t>
            </a:r>
          </a:p>
          <a:p>
            <a:pPr marL="742950" lvl="1" indent="-285750">
              <a:buFont typeface="Arial" panose="020B0604020202020204" pitchFamily="34" charset="0"/>
              <a:buChar char="•"/>
            </a:pPr>
            <a:r>
              <a:rPr lang="en-US" sz="3200" dirty="0" smtClean="0"/>
              <a:t>Blend/cluster</a:t>
            </a:r>
          </a:p>
          <a:p>
            <a:pPr lvl="1"/>
            <a:endParaRPr lang="en-US" sz="3200" dirty="0" smtClean="0"/>
          </a:p>
          <a:p>
            <a:pPr marL="285750" indent="-285750">
              <a:buFont typeface="Arial" panose="020B0604020202020204" pitchFamily="34" charset="0"/>
              <a:buChar char="•"/>
            </a:pPr>
            <a:r>
              <a:rPr lang="en-US" sz="3200" b="1" dirty="0" smtClean="0"/>
              <a:t>Morphological Processing</a:t>
            </a:r>
          </a:p>
          <a:p>
            <a:pPr marL="742950" lvl="1" indent="-285750">
              <a:buFont typeface="Arial" panose="020B0604020202020204" pitchFamily="34" charset="0"/>
              <a:buChar char="•"/>
            </a:pPr>
            <a:r>
              <a:rPr lang="en-US" sz="3200" dirty="0" smtClean="0"/>
              <a:t>Prefix</a:t>
            </a:r>
          </a:p>
          <a:p>
            <a:pPr marL="742950" lvl="1" indent="-285750">
              <a:buFont typeface="Arial" panose="020B0604020202020204" pitchFamily="34" charset="0"/>
              <a:buChar char="•"/>
            </a:pPr>
            <a:r>
              <a:rPr lang="en-US" sz="3200" dirty="0" smtClean="0"/>
              <a:t>Root</a:t>
            </a:r>
          </a:p>
          <a:p>
            <a:pPr marL="742950" lvl="1" indent="-285750">
              <a:buFont typeface="Arial" panose="020B0604020202020204" pitchFamily="34" charset="0"/>
              <a:buChar char="•"/>
            </a:pPr>
            <a:r>
              <a:rPr lang="en-US" sz="3200" dirty="0" smtClean="0"/>
              <a:t>Suffix</a:t>
            </a:r>
          </a:p>
          <a:p>
            <a:pPr marL="742950" lvl="1" indent="-285750">
              <a:buFont typeface="Arial" panose="020B0604020202020204" pitchFamily="34" charset="0"/>
              <a:buChar char="•"/>
            </a:pPr>
            <a:r>
              <a:rPr lang="en-US" sz="3200" dirty="0" smtClean="0">
                <a:solidFill>
                  <a:schemeClr val="bg1"/>
                </a:solidFill>
              </a:rPr>
              <a:t>Infix </a:t>
            </a:r>
            <a:endParaRPr lang="en-US" sz="3200" dirty="0">
              <a:solidFill>
                <a:schemeClr val="bg1"/>
              </a:solidFill>
            </a:endParaRPr>
          </a:p>
        </p:txBody>
      </p:sp>
    </p:spTree>
    <p:extLst>
      <p:ext uri="{BB962C8B-B14F-4D97-AF65-F5344CB8AC3E}">
        <p14:creationId xmlns:p14="http://schemas.microsoft.com/office/powerpoint/2010/main" xmlns="" val="2012456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4083</TotalTime>
  <Words>4564</Words>
  <Application>Microsoft Office PowerPoint</Application>
  <PresentationFormat>Custom</PresentationFormat>
  <Paragraphs>692</Paragraphs>
  <Slides>92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Office Theme</vt:lpstr>
      <vt:lpstr>Document</vt:lpstr>
      <vt:lpstr>Some Statistical Information Regarding the Feifer Assessment of Reading (FAR) by Steven G. Feifer (Lutz, FL: PAR, 2015). https://www.parinc.com/Products/Pkey/110 </vt:lpstr>
      <vt:lpstr>A clinical psychologist, a school psychologist, and a psychological research            statistician are out hunting.                          The clinical psychologist shoots                          at a deer and misses 5 feet to                               the left.  The school psychologist                       takes a shot and misses 5 feet                                  to the right.  The statistician                          yells, "We got him!"</vt:lpstr>
      <vt:lpstr>https://www.parinc.com/Products/Pkey/110</vt:lpstr>
      <vt:lpstr>FAR NORMS</vt:lpstr>
      <vt:lpstr>FAR NORMS</vt:lpstr>
      <vt:lpstr>FAR NORMS</vt:lpstr>
      <vt:lpstr>FAR NORMS</vt:lpstr>
      <vt:lpstr>FAR NORMS</vt:lpstr>
      <vt:lpstr>FAR NORMS</vt:lpstr>
      <vt:lpstr>FAR NORMS</vt:lpstr>
      <vt:lpstr>FAR NORMS</vt:lpstr>
      <vt:lpstr>FAR NORMS</vt:lpstr>
      <vt:lpstr>FAR NORMS</vt:lpstr>
      <vt:lpstr>FAR NORMS</vt:lpstr>
      <vt:lpstr>FAR NORMS</vt:lpstr>
      <vt:lpstr>  "Qualitative descriptors are only suggestions and are not evidence-based; alternate terms may be used as appropriate" [emphasis in original].   Wechsler, D. (WISC-V Research Directors, S. E. Raiford &amp; J. A. Holdnack) (2014). Wechsler Intelligence Scale for Children (5th ed.): Technical and Interpretive Manual. Bloomington, MN: Pearson, p. 152.] </vt:lpstr>
      <vt:lpstr>Slide 17</vt:lpstr>
      <vt:lpstr>Slide 18</vt:lpstr>
      <vt:lpstr>FAR NORMS</vt:lpstr>
      <vt:lpstr>Suggested Explanations of Percentile Ranks </vt:lpstr>
      <vt:lpstr>Suggested Explanations of Percentile Ranks </vt:lpstr>
      <vt:lpstr>Percentile Ranks</vt:lpstr>
      <vt:lpstr>Slide 23</vt:lpstr>
      <vt:lpstr>FAR NORMS</vt:lpstr>
      <vt:lpstr>FAR NORMS</vt:lpstr>
      <vt:lpstr>FAR NORMS</vt:lpstr>
      <vt:lpstr>FAR NORMS</vt:lpstr>
      <vt:lpstr>FAR RELIABILITY</vt:lpstr>
      <vt:lpstr>FAR RELIABILITY</vt:lpstr>
      <vt:lpstr>FAR RELIABILITY</vt:lpstr>
      <vt:lpstr>Correlation</vt:lpstr>
      <vt:lpstr>Slide 32</vt:lpstr>
      <vt:lpstr>Correlation</vt:lpstr>
      <vt:lpstr>Slide 34</vt:lpstr>
      <vt:lpstr>Slide 35</vt:lpstr>
      <vt:lpstr>Slide 36</vt:lpstr>
      <vt:lpstr>Slide 37</vt:lpstr>
      <vt:lpstr>Slide 38</vt:lpstr>
      <vt:lpstr>Note that, although the QAT and ZAT are highly correlated (.93), the mean ZAT score (108.8) is 20 points higher than the mean QAT score (88.7)!  If this difference were demonstrated in a large, random sample, then any particular score would not indicate the same level of performance on the two tests.</vt:lpstr>
      <vt:lpstr>Correlation</vt:lpstr>
      <vt:lpstr>Correlation</vt:lpstr>
      <vt:lpstr>Correlation</vt:lpstr>
      <vt:lpstr>Prediction</vt:lpstr>
      <vt:lpstr>Slide 44</vt:lpstr>
      <vt:lpstr>Slide 45</vt:lpstr>
      <vt:lpstr>Slide 46</vt:lpstr>
      <vt:lpstr>FAR VALIDITY</vt:lpstr>
      <vt:lpstr>FAR VALIDITY</vt:lpstr>
      <vt:lpstr>FAR VALIDITY</vt:lpstr>
      <vt:lpstr>FAR VALIDITY</vt:lpstr>
      <vt:lpstr>FAR VALIDITY</vt:lpstr>
      <vt:lpstr>FAR VALIDITY</vt:lpstr>
      <vt:lpstr>FAR VALIDITY</vt:lpstr>
      <vt:lpstr>FAR VALIDITY</vt:lpstr>
      <vt:lpstr>Slide 55</vt:lpstr>
      <vt:lpstr>FAR VALIDITY</vt:lpstr>
      <vt:lpstr>FAR VALIDITY</vt:lpstr>
      <vt:lpstr>A Quick Digression</vt:lpstr>
      <vt:lpstr>Digression</vt:lpstr>
      <vt:lpstr>Digression</vt:lpstr>
      <vt:lpstr>Digression</vt:lpstr>
      <vt:lpstr>FAR VALIDITY: ACHIEVEMENT TESTS</vt:lpstr>
      <vt:lpstr>FAR VALIDITY: ACHIEVEMENT TESTS</vt:lpstr>
      <vt:lpstr>FAR VALIDITY: ACHIEVEMENT TESTS</vt:lpstr>
      <vt:lpstr>FAR VALIDITY: ACHIEVEMENT TESTS</vt:lpstr>
      <vt:lpstr>FAR VALIDITY: MEMORY TESTS</vt:lpstr>
      <vt:lpstr>FAR VALIDITY: INTELLIGENCE TESTS</vt:lpstr>
      <vt:lpstr>FAR VALIDITY</vt:lpstr>
      <vt:lpstr>FAR VALIDITY</vt:lpstr>
      <vt:lpstr>FAR VALIDITY</vt:lpstr>
      <vt:lpstr>FAR VALIDITY</vt:lpstr>
      <vt:lpstr>FAR VALIDITY</vt:lpstr>
      <vt:lpstr>Slide 73</vt:lpstr>
      <vt:lpstr>FAR VALIDITY</vt:lpstr>
      <vt:lpstr>FAR VALIDITY</vt:lpstr>
      <vt:lpstr>FAR VALIDITY</vt:lpstr>
      <vt:lpstr>FAR VALIDITY</vt:lpstr>
      <vt:lpstr>FAR Validity</vt:lpstr>
      <vt:lpstr>Slide 79</vt:lpstr>
      <vt:lpstr>Slide 80</vt:lpstr>
      <vt:lpstr>Note</vt:lpstr>
      <vt:lpstr>FAR VALIDITY</vt:lpstr>
      <vt:lpstr>Slide 83</vt:lpstr>
      <vt:lpstr>Slide 84</vt:lpstr>
      <vt:lpstr>Reliable Score Changes</vt:lpstr>
      <vt:lpstr>Slide 86</vt:lpstr>
      <vt:lpstr>Skills and Error Analyses</vt:lpstr>
      <vt:lpstr>Skills and Error Analyses</vt:lpstr>
      <vt:lpstr>Skills and Error Analyses</vt:lpstr>
      <vt:lpstr>Skills and Error Analyses</vt:lpstr>
      <vt:lpstr>Skills and Error Analyses</vt:lpstr>
      <vt:lpstr>Skills and Error Analyses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   Following this workshop, participants will be able to . . . Spell "Feifer" correctly 80% of the time as measured by teacher observation; Take the steps needed to gain proficiency in administering and scoring the FAR; Describe and explain the 16 FAR subtests and 5 FAR composites; Score the FAR efficiently and accurately; Clearly explain scores, confidence bands, and significant and uncommon differences  Determine when the FAR is an appropriate choice for a student's evaluation; Use the various scoring and interpretive options; Make reasonable interpretations of evaluation results Make reasonable recommendations for the examinee's education; and Communicate findings and recommendations clearly and sensitively.</dc:title>
  <dc:creator>Elaine Holden</dc:creator>
  <cp:lastModifiedBy>guymmcbride@gmail.com</cp:lastModifiedBy>
  <cp:revision>252</cp:revision>
  <dcterms:created xsi:type="dcterms:W3CDTF">2016-10-31T18:02:29Z</dcterms:created>
  <dcterms:modified xsi:type="dcterms:W3CDTF">2018-07-11T22:30:55Z</dcterms:modified>
</cp:coreProperties>
</file>